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4" r:id="rId5"/>
    <p:sldId id="288" r:id="rId6"/>
    <p:sldId id="289" r:id="rId7"/>
    <p:sldId id="290" r:id="rId8"/>
    <p:sldId id="291" r:id="rId9"/>
    <p:sldId id="292" r:id="rId10"/>
    <p:sldId id="264" r:id="rId11"/>
    <p:sldId id="265" r:id="rId12"/>
    <p:sldId id="266" r:id="rId13"/>
    <p:sldId id="267" r:id="rId14"/>
    <p:sldId id="268" r:id="rId15"/>
    <p:sldId id="277" r:id="rId16"/>
    <p:sldId id="278" r:id="rId17"/>
    <p:sldId id="279" r:id="rId18"/>
    <p:sldId id="283" r:id="rId19"/>
    <p:sldId id="263" r:id="rId20"/>
    <p:sldId id="269" r:id="rId21"/>
    <p:sldId id="270" r:id="rId22"/>
    <p:sldId id="276" r:id="rId23"/>
    <p:sldId id="280" r:id="rId24"/>
    <p:sldId id="285" r:id="rId25"/>
    <p:sldId id="271" r:id="rId26"/>
    <p:sldId id="272" r:id="rId27"/>
    <p:sldId id="273" r:id="rId28"/>
    <p:sldId id="274" r:id="rId29"/>
    <p:sldId id="262" r:id="rId30"/>
    <p:sldId id="281" r:id="rId31"/>
    <p:sldId id="286" r:id="rId32"/>
    <p:sldId id="259" r:id="rId33"/>
    <p:sldId id="260" r:id="rId34"/>
    <p:sldId id="261" r:id="rId35"/>
    <p:sldId id="282" r:id="rId36"/>
    <p:sldId id="287" r:id="rId3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701" y="-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1A52-B859-4C7A-8C0C-86D6990FB205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75BF-9A1B-4484-AF13-49870CE33F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1A52-B859-4C7A-8C0C-86D6990FB205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75BF-9A1B-4484-AF13-49870CE33F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1A52-B859-4C7A-8C0C-86D6990FB205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75BF-9A1B-4484-AF13-49870CE33F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1A52-B859-4C7A-8C0C-86D6990FB205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75BF-9A1B-4484-AF13-49870CE33F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1A52-B859-4C7A-8C0C-86D6990FB205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75BF-9A1B-4484-AF13-49870CE33F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1A52-B859-4C7A-8C0C-86D6990FB205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75BF-9A1B-4484-AF13-49870CE33F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1A52-B859-4C7A-8C0C-86D6990FB205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75BF-9A1B-4484-AF13-49870CE33F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1A52-B859-4C7A-8C0C-86D6990FB205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75BF-9A1B-4484-AF13-49870CE33F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1A52-B859-4C7A-8C0C-86D6990FB205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75BF-9A1B-4484-AF13-49870CE33F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1A52-B859-4C7A-8C0C-86D6990FB205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75BF-9A1B-4484-AF13-49870CE33F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C1A52-B859-4C7A-8C0C-86D6990FB205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75BF-9A1B-4484-AF13-49870CE33F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C1A52-B859-4C7A-8C0C-86D6990FB205}" type="datetimeFigureOut">
              <a:rPr lang="ru-RU" smtClean="0"/>
              <a:pPr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B75BF-9A1B-4484-AF13-49870CE33FF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mc-sirius.ktalk.ru/recordings/NYBNpnm1q54C7AMmfZDc" TargetMode="External"/><Relationship Id="rId2" Type="http://schemas.openxmlformats.org/officeDocument/2006/relationships/hyperlink" Target="https://edsoo.ru/metodicheskie-materialy/tipovoj-komplekt-dokumentov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konkurs.sochisirius.ru/" TargetMode="External"/><Relationship Id="rId4" Type="http://schemas.openxmlformats.org/officeDocument/2006/relationships/hyperlink" Target="https://sochisirius.ru/o-siriuse/shkoly-assotsiirovannyie-partniery-sirius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7535"/>
            <a:ext cx="7772400" cy="230425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2"/>
                </a:solidFill>
              </a:rPr>
              <a:t>Методический семинар</a:t>
            </a:r>
            <a:r>
              <a:rPr lang="en-US" sz="3600" dirty="0" smtClean="0">
                <a:solidFill>
                  <a:schemeClr val="tx2"/>
                </a:solidFill>
              </a:rPr>
              <a:t/>
            </a:r>
            <a:br>
              <a:rPr lang="en-US" sz="3600" dirty="0" smtClean="0">
                <a:solidFill>
                  <a:schemeClr val="tx2"/>
                </a:solidFill>
              </a:rPr>
            </a:br>
            <a:r>
              <a:rPr lang="ru-RU" sz="3600" dirty="0" smtClean="0">
                <a:solidFill>
                  <a:schemeClr val="tx2"/>
                </a:solidFill>
              </a:rPr>
              <a:t> </a:t>
            </a:r>
            <a:r>
              <a:rPr lang="en-US" sz="3600" dirty="0" smtClean="0">
                <a:solidFill>
                  <a:schemeClr val="tx2"/>
                </a:solidFill>
              </a:rPr>
              <a:t/>
            </a:r>
            <a:br>
              <a:rPr lang="en-US" sz="3600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«Разработка и критерии оценивания проектов»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9552" y="3723878"/>
            <a:ext cx="6400800" cy="1314450"/>
          </a:xfrm>
        </p:spPr>
        <p:txBody>
          <a:bodyPr>
            <a:normAutofit fontScale="70000" lnSpcReduction="20000"/>
          </a:bodyPr>
          <a:lstStyle/>
          <a:p>
            <a:r>
              <a:rPr lang="ru-RU" altLang="ru-RU" b="1" dirty="0" smtClean="0">
                <a:solidFill>
                  <a:schemeClr val="tx2"/>
                </a:solidFill>
              </a:rPr>
              <a:t>Квашнин Евгений Геннадьевич</a:t>
            </a:r>
          </a:p>
          <a:p>
            <a:r>
              <a:rPr lang="ru-RU" altLang="ru-RU" b="1" dirty="0" smtClean="0">
                <a:solidFill>
                  <a:schemeClr val="tx2"/>
                </a:solidFill>
              </a:rPr>
              <a:t>заведующий кафедрой естественно-математического образования </a:t>
            </a:r>
          </a:p>
          <a:p>
            <a:r>
              <a:rPr lang="ru-RU" altLang="ru-RU" b="1" dirty="0" smtClean="0">
                <a:solidFill>
                  <a:schemeClr val="tx2"/>
                </a:solidFill>
              </a:rPr>
              <a:t>ГАОУ ДПО ИРОСТ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987574"/>
            <a:ext cx="8640960" cy="37444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7575"/>
            <a:ext cx="8640960" cy="72008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42B59"/>
                </a:solidFill>
              </a:rPr>
              <a:t>Приказ Министерства просвещения РФ от 31 мая 2021 г. N 287 «Об утверждении федерального государственного образовательного стандарта основного общего образования» </a:t>
            </a:r>
            <a:r>
              <a:rPr lang="ru-RU" sz="1400" dirty="0" smtClean="0">
                <a:solidFill>
                  <a:srgbClr val="042B59"/>
                </a:solidFill>
              </a:rPr>
              <a:t/>
            </a:r>
            <a:br>
              <a:rPr lang="ru-RU" sz="1400" dirty="0" smtClean="0">
                <a:solidFill>
                  <a:srgbClr val="042B59"/>
                </a:solidFill>
              </a:rPr>
            </a:br>
            <a:r>
              <a:rPr lang="ru-RU" sz="1400" dirty="0" smtClean="0">
                <a:solidFill>
                  <a:srgbClr val="042B59"/>
                </a:solidFill>
              </a:rPr>
              <a:t>С изменениями и дополнениями от:  … 18 июня 2025 г.</a:t>
            </a:r>
            <a:endParaRPr lang="ru-RU" sz="1400" dirty="0">
              <a:solidFill>
                <a:srgbClr val="042B5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067694"/>
            <a:ext cx="8640960" cy="1440160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>
                <a:solidFill>
                  <a:srgbClr val="042B59"/>
                </a:solidFill>
              </a:rPr>
              <a:t>31.3. Система оценки достижения планируемых результатов освоения программы основного общего образования, в том числе адаптированной, должна:</a:t>
            </a:r>
          </a:p>
          <a:p>
            <a:pPr algn="just"/>
            <a:r>
              <a:rPr lang="ru-RU" sz="1400" dirty="0" smtClean="0">
                <a:solidFill>
                  <a:srgbClr val="042B59"/>
                </a:solidFill>
              </a:rPr>
              <a:t>- предусматривать </a:t>
            </a:r>
            <a:r>
              <a:rPr lang="ru-RU" sz="1400" b="1" dirty="0" smtClean="0">
                <a:solidFill>
                  <a:srgbClr val="042B59"/>
                </a:solidFill>
              </a:rPr>
              <a:t>оценку и учет результатов </a:t>
            </a:r>
            <a:r>
              <a:rPr lang="ru-RU" sz="1400" dirty="0" smtClean="0">
                <a:solidFill>
                  <a:srgbClr val="042B59"/>
                </a:solidFill>
              </a:rPr>
              <a:t>использования разнообразных методов и форм обучения, взаимно дополняющих друг друга, в том числе </a:t>
            </a:r>
            <a:r>
              <a:rPr lang="ru-RU" sz="1400" b="1" dirty="0" smtClean="0">
                <a:solidFill>
                  <a:srgbClr val="042B59"/>
                </a:solidFill>
              </a:rPr>
              <a:t>проектов</a:t>
            </a:r>
            <a:r>
              <a:rPr lang="ru-RU" sz="1400" dirty="0" smtClean="0">
                <a:solidFill>
                  <a:srgbClr val="042B59"/>
                </a:solidFill>
              </a:rPr>
              <a:t>, практических, командных, </a:t>
            </a:r>
            <a:r>
              <a:rPr lang="ru-RU" sz="1400" b="1" dirty="0" smtClean="0">
                <a:solidFill>
                  <a:srgbClr val="042B59"/>
                </a:solidFill>
              </a:rPr>
              <a:t>исследовательских</a:t>
            </a:r>
            <a:r>
              <a:rPr lang="ru-RU" sz="1400" dirty="0" smtClean="0">
                <a:solidFill>
                  <a:srgbClr val="042B59"/>
                </a:solidFill>
              </a:rPr>
              <a:t>, творческих работ, самоанализа и самооценки, </a:t>
            </a:r>
            <a:r>
              <a:rPr lang="ru-RU" sz="1400" dirty="0" err="1" smtClean="0">
                <a:solidFill>
                  <a:srgbClr val="042B59"/>
                </a:solidFill>
              </a:rPr>
              <a:t>взаимооценки</a:t>
            </a:r>
            <a:r>
              <a:rPr lang="ru-RU" sz="1400" dirty="0" smtClean="0">
                <a:solidFill>
                  <a:srgbClr val="042B59"/>
                </a:solidFill>
              </a:rPr>
              <a:t>, наблюдения, испытаний (тестов), динамических показателей освоения навыков и знаний, в том числе формируемых с использованием цифровых технологий;</a:t>
            </a:r>
            <a:endParaRPr lang="ru-RU" sz="1400" dirty="0">
              <a:solidFill>
                <a:srgbClr val="042B59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71600" y="205979"/>
            <a:ext cx="7920880" cy="565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2B5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НОРМАТИВНО-ПРАВОВАЯ БАЗА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42B5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51520" y="3867894"/>
            <a:ext cx="8640960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1400" dirty="0" smtClean="0">
                <a:solidFill>
                  <a:srgbClr val="042B59"/>
                </a:solidFill>
              </a:rPr>
              <a:t>Система оценки достижения планируемых результатов освоения программы основного общего образования, в том числе адаптированной, должна включать описание организации и содержания:</a:t>
            </a:r>
          </a:p>
          <a:p>
            <a:pPr lvl="0" algn="just">
              <a:spcBef>
                <a:spcPct val="20000"/>
              </a:spcBef>
            </a:pPr>
            <a:r>
              <a:rPr lang="ru-RU" sz="1400" dirty="0" smtClean="0">
                <a:solidFill>
                  <a:srgbClr val="042B59"/>
                </a:solidFill>
              </a:rPr>
              <a:t>- </a:t>
            </a:r>
            <a:r>
              <a:rPr lang="ru-RU" sz="1400" b="1" dirty="0" smtClean="0">
                <a:solidFill>
                  <a:srgbClr val="042B59"/>
                </a:solidFill>
              </a:rPr>
              <a:t>оценки проектной деятельности обучающихся</a:t>
            </a:r>
            <a:r>
              <a:rPr lang="ru-RU" sz="1400" dirty="0" smtClean="0">
                <a:solidFill>
                  <a:srgbClr val="042B59"/>
                </a:solidFill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42B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987574"/>
            <a:ext cx="8640960" cy="4032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7575"/>
            <a:ext cx="8640960" cy="72008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42B59"/>
                </a:solidFill>
              </a:rPr>
              <a:t>Приказ Министерства просвещения РФ от 31 мая 2021 г. N 287 «Об утверждении федерального государственного образовательного стандарта основного общего образования» </a:t>
            </a:r>
            <a:r>
              <a:rPr lang="ru-RU" sz="1400" dirty="0" smtClean="0">
                <a:solidFill>
                  <a:srgbClr val="042B59"/>
                </a:solidFill>
              </a:rPr>
              <a:t/>
            </a:r>
            <a:br>
              <a:rPr lang="ru-RU" sz="1400" dirty="0" smtClean="0">
                <a:solidFill>
                  <a:srgbClr val="042B59"/>
                </a:solidFill>
              </a:rPr>
            </a:br>
            <a:r>
              <a:rPr lang="ru-RU" sz="1400" dirty="0" smtClean="0">
                <a:solidFill>
                  <a:srgbClr val="042B59"/>
                </a:solidFill>
              </a:rPr>
              <a:t>С изменениями и дополнениями от:  … 18 июня 2025 г.</a:t>
            </a:r>
            <a:endParaRPr lang="ru-RU" sz="1400" dirty="0">
              <a:solidFill>
                <a:srgbClr val="042B5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067694"/>
            <a:ext cx="8640960" cy="2160240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solidFill>
                  <a:srgbClr val="042B59"/>
                </a:solidFill>
              </a:rPr>
              <a:t>32.2. Программа формирования универсальных учебных действий у обучающихся должна обеспечивать:</a:t>
            </a:r>
          </a:p>
          <a:p>
            <a:pPr algn="just"/>
            <a:r>
              <a:rPr lang="ru-RU" sz="1400" dirty="0" smtClean="0">
                <a:solidFill>
                  <a:srgbClr val="042B59"/>
                </a:solidFill>
              </a:rPr>
              <a:t>- повышение эффективности усвоения знаний и учебных действий, формирования компетенций в предметных областях, учебно-исследовательской и проектной деятельности;</a:t>
            </a:r>
          </a:p>
          <a:p>
            <a:pPr algn="just"/>
            <a:r>
              <a:rPr lang="ru-RU" sz="1400" dirty="0" smtClean="0">
                <a:solidFill>
                  <a:srgbClr val="042B59"/>
                </a:solidFill>
              </a:rPr>
              <a:t>- формирование навыка участия в различных формах организации учебно-исследовательской и проектной деятельности, в том числе творческих конкурсах, олимпиадах, научных обществах, научно-практических конференциях, олимпиадах;</a:t>
            </a:r>
          </a:p>
          <a:p>
            <a:pPr algn="just"/>
            <a:r>
              <a:rPr lang="ru-RU" sz="1400" dirty="0" smtClean="0">
                <a:solidFill>
                  <a:srgbClr val="042B59"/>
                </a:solidFill>
              </a:rPr>
              <a:t>- овладение приемами учебного сотрудничества и социального взаимодействия со сверстниками, обучающимися младшего и старшего возраста и взрослыми в совместной учебно-исследовательской и проектной деятельности;</a:t>
            </a:r>
          </a:p>
          <a:p>
            <a:pPr algn="just"/>
            <a:endParaRPr lang="ru-RU" sz="1400" dirty="0" smtClean="0">
              <a:solidFill>
                <a:srgbClr val="042B59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71600" y="205979"/>
            <a:ext cx="7920880" cy="565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2B5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НОРМАТИВНО-ПРАВОВАЯ БАЗА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42B5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51520" y="4279404"/>
            <a:ext cx="8640960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1400" dirty="0" smtClean="0">
                <a:solidFill>
                  <a:srgbClr val="042B59"/>
                </a:solidFill>
              </a:rPr>
              <a:t>Программа формирования универсальных учебных действий у обучающихся должна содержать:</a:t>
            </a:r>
          </a:p>
          <a:p>
            <a:pPr lvl="0" algn="just">
              <a:spcBef>
                <a:spcPct val="20000"/>
              </a:spcBef>
            </a:pPr>
            <a:r>
              <a:rPr lang="ru-RU" sz="1400" dirty="0" smtClean="0">
                <a:solidFill>
                  <a:srgbClr val="042B59"/>
                </a:solidFill>
              </a:rPr>
              <a:t>- описание особенностей реализации основных направлений и форм учебно-исследовательской деятельности в рамках урочной и внеурочной деятельности.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42B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987574"/>
            <a:ext cx="8640960" cy="37444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7575"/>
            <a:ext cx="8640960" cy="72008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42B59"/>
                </a:solidFill>
              </a:rPr>
              <a:t>Приказ Министерства просвещения РФ от 31 мая 2021 г. N 287 «Об утверждении федерального государственного образовательного стандарта основного общего образования» </a:t>
            </a:r>
            <a:r>
              <a:rPr lang="ru-RU" sz="1400" dirty="0" smtClean="0">
                <a:solidFill>
                  <a:srgbClr val="042B59"/>
                </a:solidFill>
              </a:rPr>
              <a:t/>
            </a:r>
            <a:br>
              <a:rPr lang="ru-RU" sz="1400" dirty="0" smtClean="0">
                <a:solidFill>
                  <a:srgbClr val="042B59"/>
                </a:solidFill>
              </a:rPr>
            </a:br>
            <a:r>
              <a:rPr lang="ru-RU" sz="1400" dirty="0" smtClean="0">
                <a:solidFill>
                  <a:srgbClr val="042B59"/>
                </a:solidFill>
              </a:rPr>
              <a:t>С изменениями и дополнениями от:  … 18 июня 2025 г.</a:t>
            </a:r>
            <a:endParaRPr lang="ru-RU" sz="1400" dirty="0">
              <a:solidFill>
                <a:srgbClr val="042B5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067694"/>
            <a:ext cx="8640960" cy="1080120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solidFill>
                  <a:srgbClr val="042B59"/>
                </a:solidFill>
              </a:rPr>
              <a:t>35.2. В целях обеспечения реализации программы основного общего образования в Организации для участников образовательных отношений должны создаваться условия, обеспечивающие возможность:</a:t>
            </a:r>
          </a:p>
          <a:p>
            <a:pPr algn="just"/>
            <a:r>
              <a:rPr lang="ru-RU" sz="1400" dirty="0" smtClean="0">
                <a:solidFill>
                  <a:srgbClr val="042B59"/>
                </a:solidFill>
              </a:rPr>
              <a:t>- формирования у обучающихся опыта самостоятельной образовательной, общественной, проектной, учебно-исследовательской, спортивно-оздоровительной и творческой деятельности;</a:t>
            </a:r>
          </a:p>
          <a:p>
            <a:pPr algn="just"/>
            <a:endParaRPr lang="ru-RU" sz="1400" dirty="0" smtClean="0">
              <a:solidFill>
                <a:srgbClr val="042B59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71600" y="205979"/>
            <a:ext cx="7920880" cy="565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2B5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НОРМАТИВНО-ПРАВОВАЯ БАЗА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42B5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51520" y="3219822"/>
            <a:ext cx="8640960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1400" dirty="0" smtClean="0">
                <a:solidFill>
                  <a:srgbClr val="042B59"/>
                </a:solidFill>
              </a:rPr>
              <a:t>43.2. Овладение универсальными учебными коммуникативными действиями: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2B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общение:</a:t>
            </a:r>
          </a:p>
          <a:p>
            <a:pPr marL="342900" indent="-342900" algn="just">
              <a:spcBef>
                <a:spcPct val="20000"/>
              </a:spcBef>
            </a:pPr>
            <a:r>
              <a:rPr lang="ru-RU" sz="1400" dirty="0" smtClean="0">
                <a:solidFill>
                  <a:srgbClr val="042B59"/>
                </a:solidFill>
              </a:rPr>
              <a:t>- публично представлять результаты выполненного опыта (эксперимента, исследования, проекта);</a:t>
            </a:r>
          </a:p>
          <a:p>
            <a:pPr marL="342900" indent="-342900" algn="just">
              <a:spcBef>
                <a:spcPct val="20000"/>
              </a:spcBef>
            </a:pPr>
            <a:r>
              <a:rPr lang="ru-RU" sz="1400" dirty="0" smtClean="0">
                <a:solidFill>
                  <a:srgbClr val="042B59"/>
                </a:solidFill>
              </a:rPr>
              <a:t>2) совместная деятельность:</a:t>
            </a:r>
          </a:p>
          <a:p>
            <a:pPr marL="342900" indent="-342900" algn="just">
              <a:spcBef>
                <a:spcPct val="20000"/>
              </a:spcBef>
            </a:pPr>
            <a:endParaRPr lang="ru-RU" sz="1400" dirty="0" smtClean="0">
              <a:solidFill>
                <a:srgbClr val="042B59"/>
              </a:solidFill>
            </a:endParaRP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AutoNum type="arabicParenR"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42B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51520" y="4443958"/>
            <a:ext cx="8640960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spcBef>
                <a:spcPct val="20000"/>
              </a:spcBef>
            </a:pPr>
            <a:r>
              <a:rPr lang="ru-RU" sz="1400" dirty="0" smtClean="0">
                <a:solidFill>
                  <a:srgbClr val="042B59"/>
                </a:solidFill>
              </a:rPr>
              <a:t>45….. Предметные результаты по предметной области «…»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987574"/>
            <a:ext cx="8640960" cy="4032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7575"/>
            <a:ext cx="8640960" cy="72008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42B59"/>
                </a:solidFill>
              </a:rPr>
              <a:t>Приказ Министерства просвещения РФ от 18 мая 2023 г. N 370 «Об утверждении федеральной образовательной программы основного общего образования» </a:t>
            </a:r>
            <a:br>
              <a:rPr lang="ru-RU" sz="1600" b="1" dirty="0" smtClean="0">
                <a:solidFill>
                  <a:srgbClr val="042B59"/>
                </a:solidFill>
              </a:rPr>
            </a:br>
            <a:r>
              <a:rPr lang="ru-RU" sz="1400" dirty="0" smtClean="0">
                <a:solidFill>
                  <a:srgbClr val="042B59"/>
                </a:solidFill>
              </a:rPr>
              <a:t>С изменениями и дополнениями от:  … 09 октября 2024 г.</a:t>
            </a:r>
            <a:endParaRPr lang="ru-RU" sz="1400" dirty="0">
              <a:solidFill>
                <a:srgbClr val="042B5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779662"/>
            <a:ext cx="8640960" cy="3240360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solidFill>
                  <a:srgbClr val="042B59"/>
                </a:solidFill>
              </a:rPr>
              <a:t>18.20. Групповые и (или) индивидуальные учебные исследования и проекты (далее - проект) выполняются обучающимся в рамках одного из учебных предметов или на </a:t>
            </a:r>
            <a:r>
              <a:rPr lang="ru-RU" sz="1400" dirty="0" err="1" smtClean="0">
                <a:solidFill>
                  <a:srgbClr val="042B59"/>
                </a:solidFill>
              </a:rPr>
              <a:t>межпредметной</a:t>
            </a:r>
            <a:r>
              <a:rPr lang="ru-RU" sz="1400" dirty="0" smtClean="0">
                <a:solidFill>
                  <a:srgbClr val="042B59"/>
                </a:solidFill>
              </a:rPr>
              <a:t> основе с целью продемонстрировать свои достижения в самостоятельном освоении содержания избранных областей знаний и (или) видов деятельности и способность проектировать и осуществлять целесообразную и результативную деятельность (учебно-познавательную, конструкторскую, социальную, художественно-творческую и другие).</a:t>
            </a:r>
          </a:p>
          <a:p>
            <a:pPr algn="just"/>
            <a:r>
              <a:rPr lang="ru-RU" sz="1400" dirty="0" smtClean="0">
                <a:solidFill>
                  <a:srgbClr val="042B59"/>
                </a:solidFill>
              </a:rPr>
              <a:t>18.20.1. Выбор темы проекта осуществляется обучающимися.</a:t>
            </a:r>
          </a:p>
          <a:p>
            <a:pPr algn="just"/>
            <a:r>
              <a:rPr lang="ru-RU" sz="1400" dirty="0" smtClean="0">
                <a:solidFill>
                  <a:srgbClr val="042B59"/>
                </a:solidFill>
              </a:rPr>
              <a:t>18.20.2. Результатом проекта является одна из следующих работ: письменная работа (эссе, реферат, аналитические материалы, обзорные материалы, отчёты о проведённых исследованиях, стендовый доклад и другие);</a:t>
            </a:r>
          </a:p>
          <a:p>
            <a:pPr marL="360363" algn="just"/>
            <a:r>
              <a:rPr lang="ru-RU" sz="1400" dirty="0" smtClean="0">
                <a:solidFill>
                  <a:srgbClr val="042B59"/>
                </a:solidFill>
              </a:rPr>
              <a:t>- художественная творческая работа (в области литературы, музыки, изобразительного искусства), представленная в виде прозаического или стихотворного произведения, инсценировки, художественной декламации, исполнения музыкального произведения, компьютерной анимации и других;</a:t>
            </a:r>
          </a:p>
          <a:p>
            <a:pPr marL="360363" algn="just"/>
            <a:r>
              <a:rPr lang="ru-RU" sz="1400" dirty="0" smtClean="0">
                <a:solidFill>
                  <a:srgbClr val="042B59"/>
                </a:solidFill>
              </a:rPr>
              <a:t>- материальный объект, макет, иное конструкторское изделие;</a:t>
            </a:r>
          </a:p>
          <a:p>
            <a:pPr marL="360363" algn="just"/>
            <a:r>
              <a:rPr lang="ru-RU" sz="1400" dirty="0" smtClean="0">
                <a:solidFill>
                  <a:srgbClr val="042B59"/>
                </a:solidFill>
              </a:rPr>
              <a:t>- отчётные материалы по социальному проекту.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71600" y="205979"/>
            <a:ext cx="7920880" cy="565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2B5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НОРМАТИВНО-ПРАВОВАЯ БАЗА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42B5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987574"/>
            <a:ext cx="8640960" cy="4032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7575"/>
            <a:ext cx="8640960" cy="72008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42B59"/>
                </a:solidFill>
              </a:rPr>
              <a:t>Приказ Министерства просвещения РФ от 18 мая 2023 г. N 370 «Об утверждении федеральной образовательной программы основного общего образования» </a:t>
            </a:r>
            <a:br>
              <a:rPr lang="ru-RU" sz="1600" b="1" dirty="0" smtClean="0">
                <a:solidFill>
                  <a:srgbClr val="042B59"/>
                </a:solidFill>
              </a:rPr>
            </a:br>
            <a:r>
              <a:rPr lang="ru-RU" sz="1400" dirty="0" smtClean="0">
                <a:solidFill>
                  <a:srgbClr val="042B59"/>
                </a:solidFill>
              </a:rPr>
              <a:t>С изменениями и дополнениями от:  … 09 октября 2024 г.</a:t>
            </a:r>
            <a:endParaRPr lang="ru-RU" sz="1400" dirty="0">
              <a:solidFill>
                <a:srgbClr val="042B5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779662"/>
            <a:ext cx="8640960" cy="3240360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solidFill>
                  <a:srgbClr val="042B59"/>
                </a:solidFill>
              </a:rPr>
              <a:t>18.20.3. Требования к организации проектной деятельности, к содержанию и направленности проекта разрабатываются образовательной организацией.</a:t>
            </a:r>
          </a:p>
          <a:p>
            <a:pPr algn="just"/>
            <a:r>
              <a:rPr lang="ru-RU" sz="1400" dirty="0" smtClean="0">
                <a:solidFill>
                  <a:srgbClr val="042B59"/>
                </a:solidFill>
              </a:rPr>
              <a:t>18.20.4. Проект оценивается по критериям </a:t>
            </a:r>
            <a:r>
              <a:rPr lang="ru-RU" sz="1400" dirty="0" err="1" smtClean="0">
                <a:solidFill>
                  <a:srgbClr val="042B59"/>
                </a:solidFill>
              </a:rPr>
              <a:t>сформированности</a:t>
            </a:r>
            <a:r>
              <a:rPr lang="ru-RU" sz="1400" dirty="0" smtClean="0">
                <a:solidFill>
                  <a:srgbClr val="042B59"/>
                </a:solidFill>
              </a:rPr>
              <a:t>: познавательных универсальных учебных действий, включающих способность</a:t>
            </a:r>
          </a:p>
          <a:p>
            <a:pPr marL="360363" algn="just"/>
            <a:r>
              <a:rPr lang="ru-RU" sz="1300" dirty="0" smtClean="0">
                <a:solidFill>
                  <a:srgbClr val="042B59"/>
                </a:solidFill>
              </a:rPr>
              <a:t>- к самостоятельному приобретению знаний и решению проблем, умение поставить проблему и выбрать способы её решения, в том числе поиск и обработку информации, формулировку выводов и (или) обоснование и реализацию принятого решения, обоснование и создание модели, прогноза, макета, объекта, творческого решения и других;</a:t>
            </a:r>
          </a:p>
          <a:p>
            <a:pPr marL="360363" algn="just"/>
            <a:r>
              <a:rPr lang="ru-RU" sz="1300" dirty="0" smtClean="0">
                <a:solidFill>
                  <a:srgbClr val="042B59"/>
                </a:solidFill>
              </a:rPr>
              <a:t>- предметных знаний и способов действий: умение раскрыть содержание работы, грамотно и обоснованно в соответствии с рассматриваемой проблемой или темой использовать имеющиеся знания и способы действий;</a:t>
            </a:r>
          </a:p>
          <a:p>
            <a:pPr marL="360363" algn="just"/>
            <a:r>
              <a:rPr lang="ru-RU" sz="1300" dirty="0" smtClean="0">
                <a:solidFill>
                  <a:srgbClr val="042B59"/>
                </a:solidFill>
              </a:rPr>
              <a:t>- регулятивных универсальных учебных действий: умение самостоятельно планировать и управлять своей познавательной деятельностью во времени; использовать ресурсные возможности для достижения целей; осуществлять выбор конструктивных стратегий в трудных ситуациях;</a:t>
            </a:r>
          </a:p>
          <a:p>
            <a:pPr marL="360363" algn="just"/>
            <a:r>
              <a:rPr lang="ru-RU" sz="1300" dirty="0" smtClean="0">
                <a:solidFill>
                  <a:srgbClr val="042B59"/>
                </a:solidFill>
              </a:rPr>
              <a:t>- коммуникативных универсальных учебных действий: умение ясно изложить и оформить выполненную работу, представить её результаты, </a:t>
            </a:r>
            <a:r>
              <a:rPr lang="ru-RU" sz="1300" dirty="0" err="1" smtClean="0">
                <a:solidFill>
                  <a:srgbClr val="042B59"/>
                </a:solidFill>
              </a:rPr>
              <a:t>аргументированно</a:t>
            </a:r>
            <a:r>
              <a:rPr lang="ru-RU" sz="1300" dirty="0" smtClean="0">
                <a:solidFill>
                  <a:srgbClr val="042B59"/>
                </a:solidFill>
              </a:rPr>
              <a:t> ответить на вопросы.</a:t>
            </a:r>
            <a:endParaRPr lang="ru-RU" sz="1300" dirty="0">
              <a:solidFill>
                <a:srgbClr val="042B59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71600" y="205979"/>
            <a:ext cx="7920880" cy="565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2B5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НОРМАТИВНО-ПРАВОВАЯ БАЗА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42B5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987574"/>
            <a:ext cx="8640960" cy="40324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7574"/>
            <a:ext cx="8640960" cy="864095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42B59"/>
                </a:solidFill>
              </a:rPr>
              <a:t>Приказ Министерства образования и науки РФ от 17 мая 2012 г. N 413</a:t>
            </a:r>
            <a:br>
              <a:rPr lang="ru-RU" sz="1600" b="1" dirty="0" smtClean="0">
                <a:solidFill>
                  <a:srgbClr val="042B59"/>
                </a:solidFill>
              </a:rPr>
            </a:br>
            <a:r>
              <a:rPr lang="ru-RU" sz="1600" b="1" dirty="0" smtClean="0">
                <a:solidFill>
                  <a:srgbClr val="042B59"/>
                </a:solidFill>
              </a:rPr>
              <a:t>"Об утверждении федерального государственного образовательного стандарта </a:t>
            </a:r>
            <a:r>
              <a:rPr lang="ru-RU" sz="1600" b="1" dirty="0" smtClean="0">
                <a:solidFill>
                  <a:srgbClr val="042B59"/>
                </a:solidFill>
              </a:rPr>
              <a:t/>
            </a:r>
            <a:br>
              <a:rPr lang="ru-RU" sz="1600" b="1" dirty="0" smtClean="0">
                <a:solidFill>
                  <a:srgbClr val="042B59"/>
                </a:solidFill>
              </a:rPr>
            </a:br>
            <a:r>
              <a:rPr lang="ru-RU" sz="1600" b="1" dirty="0" smtClean="0">
                <a:solidFill>
                  <a:srgbClr val="042B59"/>
                </a:solidFill>
              </a:rPr>
              <a:t>среднего</a:t>
            </a:r>
            <a:r>
              <a:rPr lang="ru-RU" sz="1600" b="1" dirty="0" smtClean="0">
                <a:solidFill>
                  <a:srgbClr val="042B59"/>
                </a:solidFill>
              </a:rPr>
              <a:t> общего образования" </a:t>
            </a:r>
            <a:br>
              <a:rPr lang="ru-RU" sz="1600" b="1" dirty="0" smtClean="0">
                <a:solidFill>
                  <a:srgbClr val="042B59"/>
                </a:solidFill>
              </a:rPr>
            </a:br>
            <a:r>
              <a:rPr lang="ru-RU" sz="1400" dirty="0" smtClean="0">
                <a:solidFill>
                  <a:srgbClr val="042B59"/>
                </a:solidFill>
              </a:rPr>
              <a:t>С изменениями и дополнениями от:  … 12 февраля 2025 г.</a:t>
            </a:r>
            <a:endParaRPr lang="ru-RU" sz="1400" dirty="0">
              <a:solidFill>
                <a:srgbClr val="042B5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923678"/>
            <a:ext cx="8640960" cy="3096344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18.2.1</a:t>
            </a:r>
            <a:r>
              <a:rPr lang="ru-RU" sz="1400" dirty="0" smtClean="0">
                <a:solidFill>
                  <a:schemeClr val="tx1"/>
                </a:solidFill>
              </a:rPr>
              <a:t>. Программа развития универсальных учебных действий при получении среднего общего образования (далее - Программа) должна быть направлена на: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…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формирование навыков разработки, реализации и общественной презентации обучающимися результатов исследования, </a:t>
            </a:r>
            <a:r>
              <a:rPr lang="ru-RU" sz="1400" b="1" dirty="0" smtClean="0">
                <a:solidFill>
                  <a:schemeClr val="tx1"/>
                </a:solidFill>
              </a:rPr>
              <a:t>индивидуального проекта</a:t>
            </a:r>
            <a:r>
              <a:rPr lang="ru-RU" sz="1400" dirty="0" smtClean="0">
                <a:solidFill>
                  <a:schemeClr val="tx1"/>
                </a:solidFill>
              </a:rPr>
              <a:t>, направленного на решение научной, личностно и (или) социально значимой проблемы.</a:t>
            </a:r>
          </a:p>
          <a:p>
            <a:pPr algn="just"/>
            <a:r>
              <a:rPr lang="ru-RU" sz="1400" b="1" dirty="0" smtClean="0">
                <a:solidFill>
                  <a:schemeClr val="tx1"/>
                </a:solidFill>
              </a:rPr>
              <a:t>практическую </a:t>
            </a:r>
            <a:r>
              <a:rPr lang="ru-RU" sz="1400" b="1" dirty="0" smtClean="0">
                <a:solidFill>
                  <a:schemeClr val="tx1"/>
                </a:solidFill>
              </a:rPr>
              <a:t>направленность </a:t>
            </a:r>
            <a:r>
              <a:rPr lang="ru-RU" sz="1400" dirty="0" smtClean="0">
                <a:solidFill>
                  <a:schemeClr val="tx1"/>
                </a:solidFill>
              </a:rPr>
              <a:t>проводимых исследований и индивидуальных проектов;</a:t>
            </a:r>
          </a:p>
          <a:p>
            <a:pPr algn="just"/>
            <a:endParaRPr lang="ru-RU" sz="1400" dirty="0" smtClean="0">
              <a:solidFill>
                <a:schemeClr val="tx1"/>
              </a:solidFill>
            </a:endParaRP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18.3.1</a:t>
            </a:r>
            <a:r>
              <a:rPr lang="ru-RU" sz="1400" dirty="0" smtClean="0">
                <a:solidFill>
                  <a:schemeClr val="tx1"/>
                </a:solidFill>
              </a:rPr>
              <a:t>. Учебный план среднего общего образования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В </a:t>
            </a:r>
            <a:r>
              <a:rPr lang="ru-RU" sz="1400" dirty="0" smtClean="0">
                <a:solidFill>
                  <a:schemeClr val="tx1"/>
                </a:solidFill>
              </a:rPr>
              <a:t>учебном плане должно быть предусмотрено выполнение обучающимися </a:t>
            </a:r>
            <a:r>
              <a:rPr lang="ru-RU" sz="1400" b="1" dirty="0" smtClean="0">
                <a:solidFill>
                  <a:schemeClr val="tx1"/>
                </a:solidFill>
              </a:rPr>
              <a:t>индивидуального (-</a:t>
            </a:r>
            <a:r>
              <a:rPr lang="ru-RU" sz="1400" b="1" dirty="0" err="1" smtClean="0">
                <a:solidFill>
                  <a:schemeClr val="tx1"/>
                </a:solidFill>
              </a:rPr>
              <a:t>ых</a:t>
            </a:r>
            <a:r>
              <a:rPr lang="ru-RU" sz="1400" b="1" dirty="0" smtClean="0">
                <a:solidFill>
                  <a:schemeClr val="tx1"/>
                </a:solidFill>
              </a:rPr>
              <a:t>) </a:t>
            </a:r>
            <a:r>
              <a:rPr lang="ru-RU" sz="1400" b="1" dirty="0" smtClean="0">
                <a:solidFill>
                  <a:schemeClr val="tx1"/>
                </a:solidFill>
              </a:rPr>
              <a:t>проекта (-</a:t>
            </a:r>
            <a:r>
              <a:rPr lang="ru-RU" sz="1400" b="1" dirty="0" err="1" smtClean="0">
                <a:solidFill>
                  <a:schemeClr val="tx1"/>
                </a:solidFill>
              </a:rPr>
              <a:t>ов</a:t>
            </a:r>
            <a:r>
              <a:rPr lang="ru-RU" sz="1400" b="1" dirty="0" smtClean="0">
                <a:solidFill>
                  <a:schemeClr val="tx1"/>
                </a:solidFill>
              </a:rPr>
              <a:t>).</a:t>
            </a:r>
          </a:p>
          <a:p>
            <a:pPr algn="just"/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71600" y="205979"/>
            <a:ext cx="7920880" cy="565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2B5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НОРМАТИВНО-ПРАВОВАЯ БАЗА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42B5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987574"/>
            <a:ext cx="8640960" cy="40324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7574"/>
            <a:ext cx="8640960" cy="72008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42B59"/>
                </a:solidFill>
              </a:rPr>
              <a:t>Приказ Министерства просвещения РФ от 18 мая 2023 г. N 371</a:t>
            </a:r>
            <a:br>
              <a:rPr lang="ru-RU" sz="1600" b="1" dirty="0" smtClean="0">
                <a:solidFill>
                  <a:srgbClr val="042B59"/>
                </a:solidFill>
              </a:rPr>
            </a:br>
            <a:r>
              <a:rPr lang="ru-RU" sz="1600" b="1" dirty="0" smtClean="0">
                <a:solidFill>
                  <a:srgbClr val="042B59"/>
                </a:solidFill>
              </a:rPr>
              <a:t>"Об утверждении федеральной образовательной программы среднего общего образования" </a:t>
            </a:r>
            <a:br>
              <a:rPr lang="ru-RU" sz="1600" b="1" dirty="0" smtClean="0">
                <a:solidFill>
                  <a:srgbClr val="042B59"/>
                </a:solidFill>
              </a:rPr>
            </a:br>
            <a:r>
              <a:rPr lang="ru-RU" sz="1400" dirty="0" smtClean="0">
                <a:solidFill>
                  <a:srgbClr val="042B59"/>
                </a:solidFill>
              </a:rPr>
              <a:t>С изменениями и дополнениями от:  … 09 октября 2024 г.</a:t>
            </a:r>
            <a:endParaRPr lang="ru-RU" sz="1400" dirty="0">
              <a:solidFill>
                <a:srgbClr val="042B5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779662"/>
            <a:ext cx="8640960" cy="3240360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18.20. Групповые и (или) индивидуальные учебные исследования и проекты (далее вместе - проект) выполняются обучающимся в рамках одного из учебных предметов или на </a:t>
            </a:r>
            <a:r>
              <a:rPr lang="ru-RU" sz="1400" dirty="0" err="1" smtClean="0">
                <a:solidFill>
                  <a:schemeClr val="tx1"/>
                </a:solidFill>
              </a:rPr>
              <a:t>межпредметной</a:t>
            </a:r>
            <a:r>
              <a:rPr lang="ru-RU" sz="1400" dirty="0" smtClean="0">
                <a:solidFill>
                  <a:schemeClr val="tx1"/>
                </a:solidFill>
              </a:rPr>
              <a:t> основе с целью продемонстрировать свои достижения в самостоятельном освоении содержания избранных областей знаний и (или) видов деятельности и способность проектировать и осуществлять целесообразную и результативную деятельность (учебно-познавательную, конструкторскую, социальную, художественно-творческую и другие).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18.20.1. Выбор темы проекта осуществляется обучающимися.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18.20.2. Результатом проекта является одна из следующих работ: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письменная работа (эссе, реферат, аналитические материалы, обзорные материалы, отчеты о проведенных исследованиях, стендовый доклад и другие);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художественная творческая работа (в области литературы, музыки, изобразительного искусства), представленная в виде прозаического или стихотворного произведения, инсценировки, художественной декламации, исполнения музыкального произведения, компьютерной анимации и других;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материальный объект, макет, иное конструкторское изделие;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отчётные материалы по социальному проекту.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71600" y="205979"/>
            <a:ext cx="7920880" cy="565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2B5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НОРМАТИВНО-ПРАВОВАЯ БАЗА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42B5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6525"/>
            <a:ext cx="8172400" cy="45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6525"/>
            <a:ext cx="8172400" cy="45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6557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Методические рекомендации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034306"/>
            <a:ext cx="4038600" cy="4109194"/>
          </a:xfrm>
        </p:spPr>
        <p:txBody>
          <a:bodyPr>
            <a:noAutofit/>
          </a:bodyPr>
          <a:lstStyle/>
          <a:p>
            <a:pPr marL="3175" indent="-3175">
              <a:buNone/>
            </a:pPr>
            <a:r>
              <a:rPr lang="ru-RU" sz="2000" b="1" dirty="0" smtClean="0"/>
              <a:t>ЕДИНОЕ СОДЕРЖАНИЕ ОБЩЕГО ОБРАЗОВАНИЯ </a:t>
            </a:r>
          </a:p>
          <a:p>
            <a:pPr marL="3175" indent="-3175">
              <a:buNone/>
            </a:pPr>
            <a:r>
              <a:rPr lang="ru-RU" sz="1050" dirty="0" smtClean="0"/>
              <a:t>(</a:t>
            </a:r>
            <a:r>
              <a:rPr lang="ru-RU" sz="1050" dirty="0"/>
              <a:t>Типовой комплект методических </a:t>
            </a:r>
            <a:r>
              <a:rPr lang="ru-RU" sz="1050" dirty="0" smtClean="0"/>
              <a:t>документов - Методические рекомендации по организации учебной проектно-исследовательской деятельности в образовательных организациях)</a:t>
            </a:r>
            <a:endParaRPr lang="ru-RU" sz="1050" dirty="0"/>
          </a:p>
          <a:p>
            <a:pPr marL="0" indent="0">
              <a:buNone/>
            </a:pPr>
            <a:r>
              <a:rPr lang="en-US" sz="1600" dirty="0" smtClean="0">
                <a:hlinkClick r:id="rId2"/>
              </a:rPr>
              <a:t>https://edsoo.ru/metodicheskie-materialy/tipovoj-komplekt-dokumentov/</a:t>
            </a:r>
            <a:r>
              <a:rPr lang="ru-RU" sz="1600" dirty="0" smtClean="0"/>
              <a:t> </a:t>
            </a:r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ВИДЕОЗАПИСЬ ВКС "АКТУАЛЬНЫЕ ВОПРОСЫ ПРОЕКТНОЙ ДЕЯТЕЛЬНОСТИ" ОТ 14.11.2025</a:t>
            </a:r>
          </a:p>
          <a:p>
            <a:pPr marL="0" indent="0">
              <a:buNone/>
            </a:pPr>
            <a:r>
              <a:rPr lang="ru-RU" sz="1600" dirty="0" smtClean="0">
                <a:hlinkClick r:id="rId3"/>
              </a:rPr>
              <a:t>https://rmc-sirius.ktalk.ru/recordings/NYBNpnm1q54C7AMmfZDc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7" name="Содержимое 4"/>
          <p:cNvSpPr>
            <a:spLocks noGrp="1"/>
          </p:cNvSpPr>
          <p:nvPr>
            <p:ph sz="half" idx="1"/>
          </p:nvPr>
        </p:nvSpPr>
        <p:spPr>
          <a:xfrm>
            <a:off x="4860032" y="987574"/>
            <a:ext cx="4038600" cy="4155926"/>
          </a:xfrm>
        </p:spPr>
        <p:txBody>
          <a:bodyPr>
            <a:normAutofit/>
          </a:bodyPr>
          <a:lstStyle/>
          <a:p>
            <a:pPr marL="3175" indent="-3175">
              <a:buNone/>
            </a:pPr>
            <a:r>
              <a:rPr lang="ru-RU" sz="2000" b="1" dirty="0" smtClean="0"/>
              <a:t>ПОЛОЖЕНИЕ «О ПРОЕКТНОЙ ДЕЯТЕЛЬНОСТИ ОБУЧАЮЩИХСЯ В ШКОЛАХ АССОЦИИРОВАННЫХ ПАРТНЕРАХ «СИРИУСА»</a:t>
            </a:r>
          </a:p>
          <a:p>
            <a:pPr marL="3175" indent="-3175">
              <a:buNone/>
            </a:pPr>
            <a:r>
              <a:rPr lang="en-US" sz="1600" dirty="0" smtClean="0">
                <a:hlinkClick r:id="rId4"/>
              </a:rPr>
              <a:t>https://sochisirius.ru/o-siriuse/shkoly-assotsiirovannyie-partniery-siriusa</a:t>
            </a:r>
            <a:endParaRPr lang="ru-RU" sz="1600" dirty="0" smtClean="0"/>
          </a:p>
          <a:p>
            <a:pPr marL="3175" indent="-3175">
              <a:buNone/>
            </a:pPr>
            <a:endParaRPr lang="ru-RU" sz="2000" dirty="0" smtClean="0"/>
          </a:p>
          <a:p>
            <a:pPr marL="3175" indent="-3175">
              <a:buNone/>
            </a:pPr>
            <a:r>
              <a:rPr lang="ru-RU" sz="2000" b="1" dirty="0" smtClean="0"/>
              <a:t>КОНКУРС НАУЧНО-ТЕХНОЛОГИЧЕСКИХ ПРОЕКТОВ «БОЛЬШИЕ ВЫЗОВЫ»</a:t>
            </a:r>
          </a:p>
          <a:p>
            <a:pPr marL="3175" indent="-3175">
              <a:buNone/>
            </a:pPr>
            <a:r>
              <a:rPr lang="en-US" sz="1600" dirty="0" smtClean="0">
                <a:hlinkClick r:id="rId5"/>
              </a:rPr>
              <a:t>https://konkurs.sochisirius.ru/</a:t>
            </a:r>
            <a:r>
              <a:rPr lang="ru-RU" sz="1600" dirty="0" smtClean="0"/>
              <a:t> </a:t>
            </a:r>
            <a:endParaRPr lang="ru-RU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6557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Статистические данные</a:t>
            </a:r>
            <a:endParaRPr lang="ru-RU" b="1" dirty="0">
              <a:solidFill>
                <a:schemeClr val="tx2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2792"/>
                <a:gridCol w="1440160"/>
                <a:gridCol w="1296144"/>
                <a:gridCol w="1450504"/>
              </a:tblGrid>
              <a:tr h="370840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2023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2024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2025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Количество проектов</a:t>
                      </a:r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33</a:t>
                      </a:r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51</a:t>
                      </a:r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105</a:t>
                      </a:r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467544" y="272261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127 участников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387474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67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руководителей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05979"/>
            <a:ext cx="7920880" cy="56557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42B59"/>
                </a:solidFill>
              </a:rPr>
              <a:t>ОПРЕДЕЛЕНИЯ</a:t>
            </a:r>
            <a:endParaRPr lang="ru-RU" b="1" dirty="0">
              <a:solidFill>
                <a:srgbClr val="042B5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131590"/>
            <a:ext cx="4572000" cy="4011910"/>
          </a:xfrm>
          <a:prstGeom prst="rect">
            <a:avLst/>
          </a:prstGeom>
          <a:solidFill>
            <a:srgbClr val="042B59"/>
          </a:solidFill>
          <a:ln>
            <a:solidFill>
              <a:srgbClr val="042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131590"/>
            <a:ext cx="4572000" cy="4011910"/>
          </a:xfrm>
          <a:prstGeom prst="rect">
            <a:avLst/>
          </a:prstGeom>
          <a:solidFill>
            <a:srgbClr val="D11CD1"/>
          </a:solidFill>
          <a:ln>
            <a:solidFill>
              <a:srgbClr val="D11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251520" y="1851670"/>
            <a:ext cx="4038600" cy="309634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это работа, которая носит теоретический характер и нацелена на получение знания о том, что обучающемуся неизвестно или мало известно, на открытие теоретических возможностей для решения познавательной проблемы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860032" y="1851670"/>
            <a:ext cx="4038600" cy="309634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это работа, которая имеет прикладной характер и ориентирована на поиск и нахождение обучающимся практического средства (инструмента) для решения жизненной или познавательной проблемы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2229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исследование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1131590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проект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05979"/>
            <a:ext cx="7920880" cy="56557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42B59"/>
                </a:solidFill>
              </a:rPr>
              <a:t>РАЗНИЦА В ХАРАКТЕРЕ И НАПРАВЛЕННОСТИ ДЕЯТЕЛЬНОСТИ</a:t>
            </a:r>
            <a:endParaRPr lang="ru-RU" sz="2400" b="1" dirty="0">
              <a:solidFill>
                <a:srgbClr val="042B5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131590"/>
            <a:ext cx="4572000" cy="4011910"/>
          </a:xfrm>
          <a:prstGeom prst="rect">
            <a:avLst/>
          </a:prstGeom>
          <a:solidFill>
            <a:srgbClr val="042B59"/>
          </a:solidFill>
          <a:ln>
            <a:solidFill>
              <a:srgbClr val="042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131590"/>
            <a:ext cx="4572000" cy="4011910"/>
          </a:xfrm>
          <a:prstGeom prst="rect">
            <a:avLst/>
          </a:prstGeom>
          <a:solidFill>
            <a:srgbClr val="D11CD1"/>
          </a:solidFill>
          <a:ln>
            <a:solidFill>
              <a:srgbClr val="D11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251520" y="1851670"/>
            <a:ext cx="4038600" cy="30963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«Что необходимо </a:t>
            </a:r>
            <a:r>
              <a:rPr lang="ru-RU" b="1" u="sng" dirty="0" smtClean="0">
                <a:solidFill>
                  <a:schemeClr val="bg1"/>
                </a:solidFill>
              </a:rPr>
              <a:t>узнать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(выявить, проанализировать, обобщить и др.), чтобы ответить на интересующий вопрос?»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860032" y="1851670"/>
            <a:ext cx="4038600" cy="30963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«Что необходимо </a:t>
            </a:r>
            <a:r>
              <a:rPr lang="ru-RU" b="1" u="sng" dirty="0" smtClean="0">
                <a:solidFill>
                  <a:schemeClr val="bg1"/>
                </a:solidFill>
              </a:rPr>
              <a:t>сделать</a:t>
            </a:r>
            <a:r>
              <a:rPr lang="ru-RU" dirty="0" smtClean="0">
                <a:solidFill>
                  <a:schemeClr val="bg1"/>
                </a:solidFill>
              </a:rPr>
              <a:t> (сконструировать, смоделировать, изготовить и др.), чтобы решить реально существующую или потенциально значимую проблему?»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2229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исследование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1131590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проект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635896" y="1491630"/>
            <a:ext cx="1818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ответ на вопрос 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05979"/>
            <a:ext cx="7920880" cy="56557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42B59"/>
                </a:solidFill>
              </a:rPr>
              <a:t>ТЕМАТИКА</a:t>
            </a:r>
            <a:endParaRPr lang="ru-RU" sz="2400" b="1" dirty="0">
              <a:solidFill>
                <a:srgbClr val="042B5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131590"/>
            <a:ext cx="4572000" cy="4011910"/>
          </a:xfrm>
          <a:prstGeom prst="rect">
            <a:avLst/>
          </a:prstGeom>
          <a:solidFill>
            <a:srgbClr val="042B59"/>
          </a:solidFill>
          <a:ln>
            <a:solidFill>
              <a:srgbClr val="042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131590"/>
            <a:ext cx="4572000" cy="4011910"/>
          </a:xfrm>
          <a:prstGeom prst="rect">
            <a:avLst/>
          </a:prstGeom>
          <a:solidFill>
            <a:srgbClr val="D11CD1"/>
          </a:solidFill>
          <a:ln>
            <a:solidFill>
              <a:srgbClr val="D11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251520" y="1851670"/>
            <a:ext cx="4038600" cy="3096344"/>
          </a:xfrm>
        </p:spPr>
        <p:txBody>
          <a:bodyPr>
            <a:noAutofit/>
          </a:bodyPr>
          <a:lstStyle/>
          <a:p>
            <a:pPr marL="0" indent="360363">
              <a:buFontTx/>
              <a:buChar char="-"/>
            </a:pPr>
            <a:r>
              <a:rPr lang="ru-RU" sz="1800" b="1" dirty="0" smtClean="0">
                <a:solidFill>
                  <a:schemeClr val="bg1"/>
                </a:solidFill>
              </a:rPr>
              <a:t> как (в каком направлении) ... в какой степени… изменилось...; </a:t>
            </a:r>
          </a:p>
          <a:p>
            <a:pPr marL="0" indent="360363">
              <a:buFontTx/>
              <a:buChar char="-"/>
            </a:pPr>
            <a:r>
              <a:rPr lang="ru-RU" sz="1800" b="1" dirty="0" smtClean="0">
                <a:solidFill>
                  <a:schemeClr val="bg1"/>
                </a:solidFill>
              </a:rPr>
              <a:t> как (каким образом) ... в какой степени повлияло... на…; </a:t>
            </a:r>
          </a:p>
          <a:p>
            <a:pPr marL="0" indent="360363">
              <a:buFontTx/>
              <a:buChar char="-"/>
            </a:pPr>
            <a:r>
              <a:rPr lang="ru-RU" sz="1800" b="1" dirty="0" smtClean="0">
                <a:solidFill>
                  <a:schemeClr val="bg1"/>
                </a:solidFill>
              </a:rPr>
              <a:t> какой (в чем проявилась) ... насколько важной… была роль...; </a:t>
            </a:r>
          </a:p>
          <a:p>
            <a:pPr marL="0" indent="360363">
              <a:buFontTx/>
              <a:buChar char="-"/>
            </a:pPr>
            <a:r>
              <a:rPr lang="ru-RU" sz="1800" b="1" dirty="0" smtClean="0">
                <a:solidFill>
                  <a:schemeClr val="bg1"/>
                </a:solidFill>
              </a:rPr>
              <a:t> каково (в чем проявилось) ... как можно оценить… значение...; </a:t>
            </a:r>
          </a:p>
          <a:p>
            <a:pPr marL="0" indent="360363">
              <a:buFontTx/>
              <a:buChar char="-"/>
            </a:pPr>
            <a:r>
              <a:rPr lang="ru-RU" sz="1800" b="1" dirty="0" smtClean="0">
                <a:solidFill>
                  <a:schemeClr val="bg1"/>
                </a:solidFill>
              </a:rPr>
              <a:t> что произойдет... как измениться..., если....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860032" y="1851670"/>
            <a:ext cx="4038600" cy="3096344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</a:rPr>
              <a:t>какое средство поможет в решении проблемы... (опишите, объясните); </a:t>
            </a:r>
          </a:p>
          <a:p>
            <a:pPr marL="0" indent="0">
              <a:buFontTx/>
              <a:buChar char="-"/>
            </a:pPr>
            <a:r>
              <a:rPr lang="ru-RU" sz="1800" b="1" dirty="0" smtClean="0">
                <a:solidFill>
                  <a:schemeClr val="bg1"/>
                </a:solidFill>
              </a:rPr>
              <a:t> каким должно быть средство для решения проблемы... (опишите, смоделируйте); </a:t>
            </a:r>
          </a:p>
          <a:p>
            <a:pPr marL="0" indent="0">
              <a:buFontTx/>
              <a:buChar char="-"/>
            </a:pPr>
            <a:r>
              <a:rPr lang="ru-RU" sz="1800" b="1" dirty="0" smtClean="0">
                <a:solidFill>
                  <a:schemeClr val="bg1"/>
                </a:solidFill>
              </a:rPr>
              <a:t> как сделать средство для решения проблемы … (дайте инструкцию); </a:t>
            </a:r>
          </a:p>
          <a:p>
            <a:pPr marL="0" indent="0">
              <a:buFontTx/>
              <a:buChar char="-"/>
            </a:pPr>
            <a:r>
              <a:rPr lang="ru-RU" sz="1800" b="1" dirty="0" smtClean="0">
                <a:solidFill>
                  <a:schemeClr val="bg1"/>
                </a:solidFill>
              </a:rPr>
              <a:t> как выглядело... (опишите, реконструируйте); </a:t>
            </a:r>
          </a:p>
          <a:p>
            <a:pPr marL="0" indent="0">
              <a:buFontTx/>
              <a:buChar char="-"/>
            </a:pPr>
            <a:r>
              <a:rPr lang="ru-RU" sz="1800" b="1" dirty="0" smtClean="0">
                <a:solidFill>
                  <a:schemeClr val="bg1"/>
                </a:solidFill>
              </a:rPr>
              <a:t> как будет выглядеть... (опишите, спрогнозируйте).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2229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исследование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1131590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проект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6525"/>
            <a:ext cx="8172400" cy="459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6525"/>
            <a:ext cx="8172400" cy="459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05979"/>
            <a:ext cx="7920880" cy="56557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42B59"/>
                </a:solidFill>
              </a:rPr>
              <a:t>ЛОГИКА ПЛАНИРОВАНИЯ</a:t>
            </a:r>
            <a:endParaRPr lang="ru-RU" sz="2400" b="1" dirty="0">
              <a:solidFill>
                <a:srgbClr val="042B5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131590"/>
            <a:ext cx="4572000" cy="4011910"/>
          </a:xfrm>
          <a:prstGeom prst="rect">
            <a:avLst/>
          </a:prstGeom>
          <a:solidFill>
            <a:srgbClr val="042B59"/>
          </a:solidFill>
          <a:ln>
            <a:solidFill>
              <a:srgbClr val="042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131590"/>
            <a:ext cx="4572000" cy="4011910"/>
          </a:xfrm>
          <a:prstGeom prst="rect">
            <a:avLst/>
          </a:prstGeom>
          <a:solidFill>
            <a:srgbClr val="D11CD1"/>
          </a:solidFill>
          <a:ln>
            <a:solidFill>
              <a:srgbClr val="D11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251520" y="1851670"/>
            <a:ext cx="4038600" cy="2880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 smtClean="0">
                <a:solidFill>
                  <a:schemeClr val="bg1"/>
                </a:solidFill>
              </a:rPr>
              <a:t>проблематизация</a:t>
            </a:r>
            <a:endParaRPr lang="ru-RU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рассмотрение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описание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объяснение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предъявление результатов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860032" y="1851670"/>
            <a:ext cx="4038600" cy="2880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 smtClean="0">
                <a:solidFill>
                  <a:schemeClr val="bg1"/>
                </a:solidFill>
              </a:rPr>
              <a:t>проблематизация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моделирование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конструирование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апробация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представление продукта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2229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исследование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1131590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проект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05979"/>
            <a:ext cx="7920880" cy="56557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42B59"/>
                </a:solidFill>
              </a:rPr>
              <a:t>ОСНОВНОЙ КРИТЕРИЙ</a:t>
            </a:r>
            <a:endParaRPr lang="ru-RU" sz="2400" b="1" dirty="0">
              <a:solidFill>
                <a:srgbClr val="042B5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131590"/>
            <a:ext cx="4572000" cy="4011910"/>
          </a:xfrm>
          <a:prstGeom prst="rect">
            <a:avLst/>
          </a:prstGeom>
          <a:solidFill>
            <a:srgbClr val="042B59"/>
          </a:solidFill>
          <a:ln>
            <a:solidFill>
              <a:srgbClr val="042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131590"/>
            <a:ext cx="4572000" cy="4011910"/>
          </a:xfrm>
          <a:prstGeom prst="rect">
            <a:avLst/>
          </a:prstGeom>
          <a:solidFill>
            <a:srgbClr val="D11CD1"/>
          </a:solidFill>
          <a:ln>
            <a:solidFill>
              <a:srgbClr val="D11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251520" y="1851670"/>
            <a:ext cx="4038600" cy="28803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насколько в теоретическом плане </a:t>
            </a:r>
            <a:r>
              <a:rPr lang="ru-RU" sz="2400" b="1" u="sng" dirty="0" smtClean="0">
                <a:solidFill>
                  <a:schemeClr val="bg1"/>
                </a:solidFill>
              </a:rPr>
              <a:t>научен</a:t>
            </a:r>
            <a:r>
              <a:rPr lang="ru-RU" sz="2400" dirty="0" smtClean="0">
                <a:solidFill>
                  <a:schemeClr val="bg1"/>
                </a:solidFill>
              </a:rPr>
              <a:t> результат работы, т. е. насколько доказательно и корректно решена поставленная проблема, насколько полно и последовательно достигнуты сформулированные в работе цель, задачи, гипотеза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860032" y="1851670"/>
            <a:ext cx="4038600" cy="28803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насколько </a:t>
            </a:r>
            <a:r>
              <a:rPr lang="ru-RU" sz="2400" b="1" u="sng" dirty="0" smtClean="0">
                <a:solidFill>
                  <a:schemeClr val="bg1"/>
                </a:solidFill>
              </a:rPr>
              <a:t>практичен</a:t>
            </a:r>
            <a:r>
              <a:rPr lang="ru-RU" sz="2400" dirty="0" smtClean="0">
                <a:solidFill>
                  <a:schemeClr val="bg1"/>
                </a:solidFill>
              </a:rPr>
              <a:t> полученный результат, т. е. насколько эффективно этот результат (техническое устройство, программный продукт, инженерная конструкция) помогает решить заявленную проблему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2229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исследование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1131590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проект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05979"/>
            <a:ext cx="7920880" cy="56557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42B59"/>
                </a:solidFill>
              </a:rPr>
              <a:t>ОСНОВНОЙ КРИТЕРИЙ</a:t>
            </a:r>
            <a:endParaRPr lang="ru-RU" sz="2400" b="1" dirty="0">
              <a:solidFill>
                <a:srgbClr val="042B5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131590"/>
            <a:ext cx="4572000" cy="4011910"/>
          </a:xfrm>
          <a:prstGeom prst="rect">
            <a:avLst/>
          </a:prstGeom>
          <a:solidFill>
            <a:srgbClr val="042B59"/>
          </a:solidFill>
          <a:ln>
            <a:solidFill>
              <a:srgbClr val="042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131590"/>
            <a:ext cx="4572000" cy="4011910"/>
          </a:xfrm>
          <a:prstGeom prst="rect">
            <a:avLst/>
          </a:prstGeom>
          <a:solidFill>
            <a:srgbClr val="D11CD1"/>
          </a:solidFill>
          <a:ln>
            <a:solidFill>
              <a:srgbClr val="D11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251520" y="1851670"/>
            <a:ext cx="4038600" cy="288032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в любое исследование может быть включена </a:t>
            </a:r>
            <a:r>
              <a:rPr lang="ru-RU" sz="2400" b="1" u="sng" dirty="0" smtClean="0">
                <a:solidFill>
                  <a:schemeClr val="bg1"/>
                </a:solidFill>
              </a:rPr>
              <a:t>прикладная составляющая</a:t>
            </a:r>
            <a:r>
              <a:rPr lang="ru-RU" sz="2400" dirty="0" smtClean="0">
                <a:solidFill>
                  <a:schemeClr val="bg1"/>
                </a:solidFill>
              </a:rPr>
              <a:t>: здесь, как правило, в завершающей части работы, в виде предложений и рекомендаций могут быть изложены варианты того, как полученные в ходе исследования новые знания могут быть применены на практике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860032" y="1851670"/>
            <a:ext cx="4038600" cy="288032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в любом проекте обязательно присутствует </a:t>
            </a:r>
            <a:r>
              <a:rPr lang="ru-RU" sz="2400" b="1" u="sng" dirty="0" smtClean="0">
                <a:solidFill>
                  <a:schemeClr val="bg1"/>
                </a:solidFill>
              </a:rPr>
              <a:t>исследовательская составляющая</a:t>
            </a:r>
            <a:r>
              <a:rPr lang="ru-RU" sz="2400" dirty="0" smtClean="0">
                <a:solidFill>
                  <a:schemeClr val="bg1"/>
                </a:solidFill>
              </a:rPr>
              <a:t>: прежде чем создать требуемое для решения проблемы новое практическое «средство», сначала необходимо найти основания для доказательства актуальности, действенности и эффективности планируемого результата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2229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исследование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1131590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проект</a:t>
            </a:r>
            <a:endParaRPr lang="ru-RU" dirty="0"/>
          </a:p>
        </p:txBody>
      </p:sp>
      <p:sp>
        <p:nvSpPr>
          <p:cNvPr id="11" name="Двойная стрелка влево/вправо 10"/>
          <p:cNvSpPr/>
          <p:nvPr/>
        </p:nvSpPr>
        <p:spPr>
          <a:xfrm>
            <a:off x="4211960" y="3075806"/>
            <a:ext cx="648072" cy="360040"/>
          </a:xfrm>
          <a:prstGeom prst="left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05979"/>
            <a:ext cx="7920880" cy="56557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42B59"/>
                </a:solidFill>
              </a:rPr>
              <a:t>ОРГАНИЗАЦИЯ ПРОЕКТНО-ИССЛЕДОВАТЕЛЬСКОЙ ДЕЯТЕЛЬНОСТИ (в рамках урочной деятельности)</a:t>
            </a:r>
            <a:endParaRPr lang="ru-RU" sz="2400" b="1" dirty="0">
              <a:solidFill>
                <a:srgbClr val="042B5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131590"/>
            <a:ext cx="4572000" cy="4011910"/>
          </a:xfrm>
          <a:prstGeom prst="rect">
            <a:avLst/>
          </a:prstGeom>
          <a:solidFill>
            <a:srgbClr val="042B59"/>
          </a:solidFill>
          <a:ln>
            <a:solidFill>
              <a:srgbClr val="042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131590"/>
            <a:ext cx="4572000" cy="4011910"/>
          </a:xfrm>
          <a:prstGeom prst="rect">
            <a:avLst/>
          </a:prstGeom>
          <a:solidFill>
            <a:srgbClr val="D11CD1"/>
          </a:solidFill>
          <a:ln>
            <a:solidFill>
              <a:srgbClr val="D11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251520" y="1635646"/>
            <a:ext cx="4038600" cy="331236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Исследовательские задачи (задания) </a:t>
            </a:r>
            <a:r>
              <a:rPr lang="ru-RU" sz="2400" dirty="0" smtClean="0">
                <a:solidFill>
                  <a:schemeClr val="bg1"/>
                </a:solidFill>
              </a:rPr>
              <a:t>представляют собой особый вид педагогической установки, ориентированной: </a:t>
            </a:r>
          </a:p>
          <a:p>
            <a:pPr marL="0" indent="360363"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</a:rPr>
              <a:t> на формирование и развитие у обучающихся навыков поиска ответов на проблемные вопросы, предполагающие не использование имеющихся знаний, а получение новых посредством размышлений, рассуждений, предположений, экспериментирования; </a:t>
            </a:r>
          </a:p>
          <a:p>
            <a:pPr marL="0" indent="360363"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</a:rPr>
              <a:t> на овладение обучающимися основными научно-исследовательскими умениями (формулировать гипотезу и прогноз, планировать и осуществлять анализ, опыт и эксперимент, делать обобщения и формулировать выводы на основе анализа полученных данных).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860032" y="1635646"/>
            <a:ext cx="4038600" cy="309634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Проектные задачи (задания) </a:t>
            </a:r>
            <a:r>
              <a:rPr lang="ru-RU" sz="2400" dirty="0" smtClean="0">
                <a:solidFill>
                  <a:schemeClr val="bg1"/>
                </a:solidFill>
              </a:rPr>
              <a:t>отличаются от исследовательских несколько иной логикой выполнения и тем, что нацелены: </a:t>
            </a:r>
          </a:p>
          <a:p>
            <a:pPr marL="0" indent="360363"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</a:rPr>
              <a:t> на формирование у обучающихся умений определять оптимальный путь для решения проблемного вопроса, прогнозировать проектный результат и оформлять его в виде реального «продукта»; </a:t>
            </a:r>
          </a:p>
          <a:p>
            <a:pPr marL="0" indent="360363"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</a:rPr>
              <a:t> на формирование и развитие у обучающихся умений максимально использовать для создания проектного «продукта» имеющиеся знания и освоенные способы действий, а при их недостаточности – искать и отбирать необходимые знания и методы (причем не только научные).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2229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исследование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1131590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проект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6557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Критерии оценивания</a:t>
            </a:r>
            <a:endParaRPr lang="ru-RU" b="1" dirty="0">
              <a:solidFill>
                <a:schemeClr val="tx2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323529" y="987574"/>
          <a:ext cx="8568951" cy="3971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611"/>
                <a:gridCol w="7313260"/>
                <a:gridCol w="720080"/>
              </a:tblGrid>
              <a:tr h="53439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№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Критерий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Балл</a:t>
                      </a:r>
                    </a:p>
                  </a:txBody>
                  <a:tcPr marL="7620" marR="7620" marT="7620" marB="0"/>
                </a:tc>
              </a:tr>
              <a:tr h="257694">
                <a:tc rowSpan="4"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20" marR="7620" marT="7620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Формулирование цели и задач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20" marR="7620" marT="762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43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Отсутствует описание цели проекта, задачи не сформулированы, проблема не обозначена. Не определён круг потенциальных заказчиков / потребителей / пользователей. Практическая значимость не прослеживается.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7620" marR="7620" marT="7620" marB="0"/>
                </a:tc>
              </a:tr>
              <a:tr h="5958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Обозначенная цель проекта не обоснована (не сформулирована проблема, которая решается в проекте) или не является актуальной в современной ситуации. Круг потенциальных заказчиков / потребителей / пользователей не конкретен. Практическая значимость определена не конкретно.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7620" marR="7620" marT="7620" marB="0"/>
                </a:tc>
              </a:tr>
              <a:tr h="8015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Цель проекта обоснована (сформулирована проблема, которая решается в проекте), актуальность аргументирована. Представлено только одно из следующего: </a:t>
                      </a:r>
                    </a:p>
                    <a:p>
                      <a:pPr marL="228600" marR="0" indent="-2286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Задачи сформулированы конкретно</a:t>
                      </a:r>
                    </a:p>
                    <a:p>
                      <a:pPr marL="228600" marR="0" indent="-2286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Чётко обозначен круг потенциальных заказчиков / потребителей / пользователей. </a:t>
                      </a:r>
                    </a:p>
                    <a:p>
                      <a:pPr marL="228600" marR="0" indent="-2286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Прослеживается четкая практическая значимость.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620" marR="7620" marT="7620" marB="0"/>
                </a:tc>
              </a:tr>
              <a:tr h="538054">
                <a:tc>
                  <a:txBody>
                    <a:bodyPr/>
                    <a:lstStyle/>
                    <a:p>
                      <a:pPr algn="l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Есть: тема проекта инициирована по итогам экскурсий на предприятия ИТ/инженерной направленности, или по итогам встреч с представителями предприятий любых организационно-правовых форм (фермерское хозяйство, заводы, ИТ компании и др.) и/или проект реализуется совместно с предприятиями-партнерами; конкретная формулировка цели, задач проекта и проблемы, которую проект решает; актуальность проекта обоснована; чётко обозначен круг потенциальных заказчиков / потребителей / пользователей. Практическая значимость имеется.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6557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Статистические данные</a:t>
            </a:r>
            <a:endParaRPr lang="ru-RU" b="1" dirty="0">
              <a:solidFill>
                <a:schemeClr val="tx2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200150"/>
          <a:ext cx="8640960" cy="2955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/>
                <a:gridCol w="2952328"/>
                <a:gridCol w="2880320"/>
              </a:tblGrid>
              <a:tr h="738944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Инженерный проект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ИТ проект</a:t>
                      </a:r>
                      <a:endParaRPr lang="ru-RU" sz="2400" dirty="0"/>
                    </a:p>
                  </a:txBody>
                  <a:tcPr/>
                </a:tc>
              </a:tr>
              <a:tr h="73894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4</a:t>
                      </a:r>
                      <a:r>
                        <a:rPr lang="ru-RU" sz="2400" b="1" baseline="0" dirty="0" smtClean="0">
                          <a:solidFill>
                            <a:schemeClr val="tx2"/>
                          </a:solidFill>
                        </a:rPr>
                        <a:t> – 6 классы</a:t>
                      </a:r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10</a:t>
                      </a:r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73894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7 – 9 классы</a:t>
                      </a:r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21</a:t>
                      </a:r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11</a:t>
                      </a:r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73894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10 – 11 классы</a:t>
                      </a:r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45</a:t>
                      </a:r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18</a:t>
                      </a:r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1" y="546525"/>
            <a:ext cx="8172400" cy="45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1" y="546525"/>
            <a:ext cx="8172400" cy="45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6557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Критерии оценивания</a:t>
            </a:r>
            <a:endParaRPr lang="ru-RU" b="1" dirty="0">
              <a:solidFill>
                <a:schemeClr val="tx2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323529" y="987574"/>
          <a:ext cx="8568951" cy="3744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611"/>
                <a:gridCol w="7313260"/>
                <a:gridCol w="720080"/>
              </a:tblGrid>
              <a:tr h="53439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№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Критерий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Балл</a:t>
                      </a:r>
                    </a:p>
                  </a:txBody>
                  <a:tcPr marL="7620" marR="7620" marT="7620" marB="0"/>
                </a:tc>
              </a:tr>
              <a:tr h="534394">
                <a:tc rowSpan="5"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20" marR="7620" marT="7620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Анализ существующих решений и методов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20" marR="7620" marT="762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43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Нет анализа существующих решений, нет списка используемой литературы.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7620" marR="7620" marT="7620" marB="0"/>
                </a:tc>
              </a:tr>
              <a:tr h="8015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Есть неполный анализ существующих решений проблемы и их сравнение, или приведено описание области исследования, но нет ссылок на источники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.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Есть список используемой литературы.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7620" marR="7620" marT="7620" marB="0"/>
                </a:tc>
              </a:tr>
              <a:tr h="8015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Дана сравнительная таблица аналогов (перечисление и описание аналогов) с указанием практическая значимость. Выявленные в результате сравнительного анализа преимущества предлагаемого решения не обоснованы, либо отсутствуют. Есть список используемой литературы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620" marR="7620" marT="7620" marB="0"/>
                </a:tc>
              </a:tr>
              <a:tr h="538054">
                <a:tc vMerge="1">
                  <a:txBody>
                    <a:bodyPr/>
                    <a:lstStyle/>
                    <a:p>
                      <a:pPr algn="l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Есть: актуальный список литературы, подробный анализ существующих в практике решений, с указанием источников и преимуществ предлагаемого решения.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6557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Критерии оценивания</a:t>
            </a:r>
            <a:endParaRPr lang="ru-RU" b="1" dirty="0">
              <a:solidFill>
                <a:schemeClr val="tx2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323529" y="987574"/>
          <a:ext cx="8568951" cy="3744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611"/>
                <a:gridCol w="7313260"/>
                <a:gridCol w="720080"/>
              </a:tblGrid>
              <a:tr h="35464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№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Критерий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Балл</a:t>
                      </a:r>
                    </a:p>
                  </a:txBody>
                  <a:tcPr marL="7620" marR="7620" marT="7620" marB="0"/>
                </a:tc>
              </a:tr>
              <a:tr h="354643">
                <a:tc rowSpan="6"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20" marR="7620" marT="7620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Планирование работ, ресурсное обеспечение проекта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20" marR="7620" marT="762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56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Отсутствует план работы. Ресурсное обеспечение проекта не определено. Способы привлечения ресурсов в проект не проработаны.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7620" marR="7620" marT="7620" marB="0"/>
                </a:tc>
              </a:tr>
              <a:tr h="3546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Есть только одно из следующего: </a:t>
                      </a:r>
                    </a:p>
                  </a:txBody>
                  <a:tcPr marL="7620" marR="7620" marT="7620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7620" marR="7620" marT="7620" marB="0"/>
                </a:tc>
              </a:tr>
              <a:tr h="8228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План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работы, с описанием ключевых этапов и промежуточных результатов, отражающий реальный ход работ;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28600" marR="0" indent="-2286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Описание использованных ресурсов; </a:t>
                      </a:r>
                    </a:p>
                    <a:p>
                      <a:pPr marL="228600" marR="0" indent="-2286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Способы привлечения ресурсов в проект.</a:t>
                      </a:r>
                    </a:p>
                  </a:txBody>
                  <a:tcPr marL="7620" marR="7620" marT="762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6389">
                <a:tc vMerge="1">
                  <a:txBody>
                    <a:bodyPr/>
                    <a:lstStyle/>
                    <a:p>
                      <a:pPr algn="l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Есть только два из следующего: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1) План работы, с описанием ключевых этапов и промежуточных результатов, отражающий реальный ход работ;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2) Описание использованных ресурсов;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3) Способы привлечения ресурсов в проект.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620" marR="7620" marT="7620" marB="0"/>
                </a:tc>
              </a:tr>
              <a:tr h="415645">
                <a:tc vMerge="1">
                  <a:txBody>
                    <a:bodyPr/>
                    <a:lstStyle/>
                    <a:p>
                      <a:pPr algn="l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Есть: подробный план, описание использованных ресурсов и способов их привлечения для реализации проекта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6557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Критерии оценивания</a:t>
            </a:r>
            <a:endParaRPr lang="ru-RU" b="1" dirty="0">
              <a:solidFill>
                <a:schemeClr val="tx2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323529" y="987574"/>
          <a:ext cx="8568951" cy="3744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611"/>
                <a:gridCol w="7313260"/>
                <a:gridCol w="720080"/>
              </a:tblGrid>
              <a:tr h="41677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№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Критерий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Балл</a:t>
                      </a:r>
                    </a:p>
                  </a:txBody>
                  <a:tcPr marL="7620" marR="7620" marT="7620" marB="0"/>
                </a:tc>
              </a:tr>
              <a:tr h="416777">
                <a:tc rowSpan="5"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20" marR="7620" marT="7620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Качество полученных результатов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20" marR="7620" marT="762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77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Нет подробного описания достигнутого результата. Нет подтверждений (фото, видео) полученного результата. Отсутствует программа и методика испытаний. Не приведены полученные в ходе испытаний показатели назначения.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7620" marR="7620" marT="7620" marB="0"/>
                </a:tc>
              </a:tr>
              <a:tr h="7277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Дано подробное описание достигнутого результата. Есть видео и/или фото-подтверждения работающего образца/макета/модели. Отсутствует программа и методика испытаний. Испытания не проводились.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7620" marR="7620" marT="7620" marB="0"/>
                </a:tc>
              </a:tr>
              <a:tr h="7277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Дано подробное описание достигнутого результата. Есть видео и фото-подтверждения работающего образца/макета/модели. Приведены неполные программа и методика испытаний. Полученные в ходе испытаний показатели назначения не в полной мере соответствуют заявленным.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620" marR="7620" marT="7620" marB="0"/>
                </a:tc>
              </a:tr>
              <a:tr h="727716">
                <a:tc vMerge="1">
                  <a:txBody>
                    <a:bodyPr/>
                    <a:lstStyle/>
                    <a:p>
                      <a:pPr algn="l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Дано подробное описание достигнутого результата. Есть видео и фото-подтверждения работающего образца/макета/модели. Приведена программа и методика испытаний. Полученные в ходе испытаний показатели назначения в полной мере соответствуют заявленным.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7620" marR="7620" marT="762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1" y="546525"/>
            <a:ext cx="8172400" cy="45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1" y="546525"/>
            <a:ext cx="8172400" cy="45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205978"/>
            <a:ext cx="2386608" cy="1861715"/>
          </a:xfrm>
        </p:spPr>
        <p:txBody>
          <a:bodyPr>
            <a:noAutofit/>
          </a:bodyPr>
          <a:lstStyle/>
          <a:p>
            <a:r>
              <a:rPr lang="ru-RU" sz="2400" dirty="0" smtClean="0"/>
              <a:t>Официальная страница конкурса «Взлет»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7759" t="13550" r="28535" b="19251"/>
          <a:stretch>
            <a:fillRect/>
          </a:stretch>
        </p:blipFill>
        <p:spPr bwMode="auto">
          <a:xfrm>
            <a:off x="0" y="0"/>
            <a:ext cx="594717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372200" y="1851670"/>
            <a:ext cx="2386608" cy="997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irost45.ru/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vzlet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3579862"/>
            <a:ext cx="1512168" cy="1440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643" t="27682" r="4651" b="10792"/>
          <a:stretch>
            <a:fillRect/>
          </a:stretch>
        </p:blipFill>
        <p:spPr bwMode="auto">
          <a:xfrm>
            <a:off x="1043608" y="1059582"/>
            <a:ext cx="7128792" cy="3539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132" t="14953" r="4651" b="10792"/>
          <a:stretch>
            <a:fillRect/>
          </a:stretch>
        </p:blipFill>
        <p:spPr bwMode="auto">
          <a:xfrm>
            <a:off x="971600" y="404061"/>
            <a:ext cx="7560840" cy="456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132" t="14953" r="4651" b="6549"/>
          <a:stretch>
            <a:fillRect/>
          </a:stretch>
        </p:blipFill>
        <p:spPr bwMode="auto">
          <a:xfrm>
            <a:off x="1187624" y="411510"/>
            <a:ext cx="6840760" cy="436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1" y="546525"/>
            <a:ext cx="8172400" cy="45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1" y="546525"/>
            <a:ext cx="8172400" cy="45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2253</Words>
  <Application>Microsoft Office PowerPoint</Application>
  <PresentationFormat>Экран (16:9)</PresentationFormat>
  <Paragraphs>218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Методический семинар   «Разработка и критерии оценивания проектов»</vt:lpstr>
      <vt:lpstr>Статистические данные</vt:lpstr>
      <vt:lpstr>Статистические данные</vt:lpstr>
      <vt:lpstr>Официальная страница конкурса «Взлет»</vt:lpstr>
      <vt:lpstr>Слайд 5</vt:lpstr>
      <vt:lpstr>Слайд 6</vt:lpstr>
      <vt:lpstr>Слайд 7</vt:lpstr>
      <vt:lpstr>Слайд 8</vt:lpstr>
      <vt:lpstr>Слайд 9</vt:lpstr>
      <vt:lpstr>Приказ Министерства просвещения РФ от 31 мая 2021 г. N 287 «Об утверждении федерального государственного образовательного стандарта основного общего образования»  С изменениями и дополнениями от:  … 18 июня 2025 г.</vt:lpstr>
      <vt:lpstr>Приказ Министерства просвещения РФ от 31 мая 2021 г. N 287 «Об утверждении федерального государственного образовательного стандарта основного общего образования»  С изменениями и дополнениями от:  … 18 июня 2025 г.</vt:lpstr>
      <vt:lpstr>Приказ Министерства просвещения РФ от 31 мая 2021 г. N 287 «Об утверждении федерального государственного образовательного стандарта основного общего образования»  С изменениями и дополнениями от:  … 18 июня 2025 г.</vt:lpstr>
      <vt:lpstr>Приказ Министерства просвещения РФ от 18 мая 2023 г. N 370 «Об утверждении федеральной образовательной программы основного общего образования»  С изменениями и дополнениями от:  … 09 октября 2024 г.</vt:lpstr>
      <vt:lpstr>Приказ Министерства просвещения РФ от 18 мая 2023 г. N 370 «Об утверждении федеральной образовательной программы основного общего образования»  С изменениями и дополнениями от:  … 09 октября 2024 г.</vt:lpstr>
      <vt:lpstr>Приказ Министерства образования и науки РФ от 17 мая 2012 г. N 413 "Об утверждении федерального государственного образовательного стандарта  среднего общего образования"  С изменениями и дополнениями от:  … 12 февраля 2025 г.</vt:lpstr>
      <vt:lpstr>Приказ Министерства просвещения РФ от 18 мая 2023 г. N 371 "Об утверждении федеральной образовательной программы среднего общего образования"  С изменениями и дополнениями от:  … 09 октября 2024 г.</vt:lpstr>
      <vt:lpstr>Слайд 17</vt:lpstr>
      <vt:lpstr>Слайд 18</vt:lpstr>
      <vt:lpstr>Методические рекомендации</vt:lpstr>
      <vt:lpstr>ОПРЕДЕЛЕНИЯ</vt:lpstr>
      <vt:lpstr>РАЗНИЦА В ХАРАКТЕРЕ И НАПРАВЛЕННОСТИ ДЕЯТЕЛЬНОСТИ</vt:lpstr>
      <vt:lpstr>ТЕМАТИКА</vt:lpstr>
      <vt:lpstr>Слайд 23</vt:lpstr>
      <vt:lpstr>Слайд 24</vt:lpstr>
      <vt:lpstr>ЛОГИКА ПЛАНИРОВАНИЯ</vt:lpstr>
      <vt:lpstr>ОСНОВНОЙ КРИТЕРИЙ</vt:lpstr>
      <vt:lpstr>ОСНОВНОЙ КРИТЕРИЙ</vt:lpstr>
      <vt:lpstr>ОРГАНИЗАЦИЯ ПРОЕКТНО-ИССЛЕДОВАТЕЛЬСКОЙ ДЕЯТЕЛЬНОСТИ (в рамках урочной деятельности)</vt:lpstr>
      <vt:lpstr>Критерии оценивания</vt:lpstr>
      <vt:lpstr>Слайд 30</vt:lpstr>
      <vt:lpstr>Слайд 31</vt:lpstr>
      <vt:lpstr>Критерии оценивания</vt:lpstr>
      <vt:lpstr>Критерии оценивания</vt:lpstr>
      <vt:lpstr>Критерии оценивания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Методический семинар   «Разработка и критерии оценивания проектов»</dc:title>
  <dc:creator>user</dc:creator>
  <cp:lastModifiedBy>user</cp:lastModifiedBy>
  <cp:revision>34</cp:revision>
  <dcterms:created xsi:type="dcterms:W3CDTF">2025-11-17T05:02:13Z</dcterms:created>
  <dcterms:modified xsi:type="dcterms:W3CDTF">2025-11-19T10:46:23Z</dcterms:modified>
</cp:coreProperties>
</file>