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7" r:id="rId5"/>
    <p:sldId id="261" r:id="rId6"/>
    <p:sldId id="263" r:id="rId7"/>
    <p:sldId id="264" r:id="rId8"/>
    <p:sldId id="265" r:id="rId9"/>
    <p:sldId id="267" r:id="rId10"/>
    <p:sldId id="269" r:id="rId11"/>
    <p:sldId id="270" r:id="rId12"/>
    <p:sldId id="271" r:id="rId13"/>
    <p:sldId id="279" r:id="rId14"/>
    <p:sldId id="278" r:id="rId15"/>
    <p:sldId id="272" r:id="rId16"/>
    <p:sldId id="280" r:id="rId17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C4C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-192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1DCB389-AB6D-45A5-80C6-64B67101E389}" type="datetimeFigureOut">
              <a:rPr lang="ru-RU"/>
              <a:pPr>
                <a:defRPr/>
              </a:pPr>
              <a:t>12.05.2026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6B8AB8C-55A6-46BE-A0D3-925E70D043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1DCB389-AB6D-45A5-80C6-64B67101E389}" type="datetimeFigureOut">
              <a:rPr lang="ru-RU"/>
              <a:pPr>
                <a:defRPr/>
              </a:pPr>
              <a:t>12.05.2026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6B8AB8C-55A6-46BE-A0D3-925E70D043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1DCB389-AB6D-45A5-80C6-64B67101E389}" type="datetimeFigureOut">
              <a:rPr lang="ru-RU"/>
              <a:pPr>
                <a:defRPr/>
              </a:pPr>
              <a:t>12.05.2026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6B8AB8C-55A6-46BE-A0D3-925E70D043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1DCB389-AB6D-45A5-80C6-64B67101E389}" type="datetimeFigureOut">
              <a:rPr lang="ru-RU"/>
              <a:pPr>
                <a:defRPr/>
              </a:pPr>
              <a:t>12.05.2026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6B8AB8C-55A6-46BE-A0D3-925E70D043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1DCB389-AB6D-45A5-80C6-64B67101E389}" type="datetimeFigureOut">
              <a:rPr lang="ru-RU"/>
              <a:pPr>
                <a:defRPr/>
              </a:pPr>
              <a:t>12.05.2026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6B8AB8C-55A6-46BE-A0D3-925E70D043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1DCB389-AB6D-45A5-80C6-64B67101E389}" type="datetimeFigureOut">
              <a:rPr lang="ru-RU"/>
              <a:pPr>
                <a:defRPr/>
              </a:pPr>
              <a:t>12.05.2026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6B8AB8C-55A6-46BE-A0D3-925E70D043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1DCB389-AB6D-45A5-80C6-64B67101E389}" type="datetimeFigureOut">
              <a:rPr lang="ru-RU"/>
              <a:pPr>
                <a:defRPr/>
              </a:pPr>
              <a:t>12.05.2026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6B8AB8C-55A6-46BE-A0D3-925E70D043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1DCB389-AB6D-45A5-80C6-64B67101E389}" type="datetimeFigureOut">
              <a:rPr lang="ru-RU"/>
              <a:pPr>
                <a:defRPr/>
              </a:pPr>
              <a:t>12.05.2026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6B8AB8C-55A6-46BE-A0D3-925E70D043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1DCB389-AB6D-45A5-80C6-64B67101E389}" type="datetimeFigureOut">
              <a:rPr lang="ru-RU"/>
              <a:pPr>
                <a:defRPr/>
              </a:pPr>
              <a:t>12.05.2026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6B8AB8C-55A6-46BE-A0D3-925E70D043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1DCB389-AB6D-45A5-80C6-64B67101E389}" type="datetimeFigureOut">
              <a:rPr lang="ru-RU"/>
              <a:pPr>
                <a:defRPr/>
              </a:pPr>
              <a:t>12.05.2026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6B8AB8C-55A6-46BE-A0D3-925E70D043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1DCB389-AB6D-45A5-80C6-64B67101E389}" type="datetimeFigureOut">
              <a:rPr lang="ru-RU"/>
              <a:pPr>
                <a:defRPr/>
              </a:pPr>
              <a:t>12.05.2026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6B8AB8C-55A6-46BE-A0D3-925E70D043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1DCB389-AB6D-45A5-80C6-64B67101E389}" type="datetimeFigureOut">
              <a:rPr lang="ru-RU"/>
              <a:pPr>
                <a:defRPr/>
              </a:pPr>
              <a:t>12.05.2026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6B8AB8C-55A6-46BE-A0D3-925E70D043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User\Desktop\&#1053;&#1086;&#1074;&#1099;&#1081;%20&#1087;&#1088;&#1086;&#1077;&#1082;&#1090;80.mp4" TargetMode="Externa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jpeg"/><Relationship Id="rId12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2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2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25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6.jpe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1.jpeg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2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8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AdminPCG\Desktop\&#1088;&#1077;&#1075;&#1080;&#1086;&#1085;&#1072;&#1076;&#1083;&#1100;&#1085;&#1099;&#1081;%20&#1073;&#1072;&#1085;&#1082;\&#1053;&#1086;&#1074;&#1099;&#1081;%20&#1087;&#1088;&#1086;&#1077;&#1082;&#1090;85.mp4" TargetMode="External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5" name="Рисунок 24">
            <a:extLst>
              <a:ext uri="{FF2B5EF4-FFF2-40B4-BE49-F238E27FC236}">
                <a16:creationId xmlns="" xmlns:a16="http://schemas.microsoft.com/office/drawing/2014/main" id="{FB1F3179-5A84-4811-8E75-6C3E00CC07F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76" b="56342"/>
          <a:stretch/>
        </p:blipFill>
        <p:spPr>
          <a:xfrm flipV="1">
            <a:off x="0" y="-496419"/>
            <a:ext cx="12171727" cy="272142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262FB3A3-A232-4954-A29C-CAFE4D34E8E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76" b="56342"/>
          <a:stretch/>
        </p:blipFill>
        <p:spPr>
          <a:xfrm>
            <a:off x="10136" y="4412341"/>
            <a:ext cx="12171727" cy="272142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686E3973-9290-46C7-8312-4216FFA1BD58}"/>
              </a:ext>
            </a:extLst>
          </p:cNvPr>
          <p:cNvSpPr txBox="1"/>
          <p:nvPr/>
        </p:nvSpPr>
        <p:spPr>
          <a:xfrm>
            <a:off x="6581241" y="1522329"/>
            <a:ext cx="547322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5400" b="1" dirty="0">
                <a:solidFill>
                  <a:schemeClr val="bg1"/>
                </a:solidFill>
                <a:latin typeface="PF Stamps Pro Flex" panose="02000506000000020004" pitchFamily="2" charset="0"/>
              </a:rPr>
              <a:t>УНИЧТОЖАТЬ</a:t>
            </a:r>
            <a:endParaRPr lang="ru-RU" sz="5400" dirty="0">
              <a:solidFill>
                <a:schemeClr val="bg1"/>
              </a:solidFill>
              <a:latin typeface="PF Stamps Pro Flex" panose="02000506000000020004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A5671384-B06E-4891-9D51-12F1DB7B0CEE}"/>
              </a:ext>
            </a:extLst>
          </p:cNvPr>
          <p:cNvSpPr txBox="1"/>
          <p:nvPr/>
        </p:nvSpPr>
        <p:spPr>
          <a:xfrm>
            <a:off x="334537" y="1522329"/>
            <a:ext cx="536346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5400" b="1" dirty="0">
                <a:solidFill>
                  <a:schemeClr val="bg1"/>
                </a:solidFill>
                <a:latin typeface="PF Stamps Pro Flex" panose="02000506000000020004" pitchFamily="2" charset="0"/>
              </a:rPr>
              <a:t>ИСТРЕБЛЯТЬ</a:t>
            </a:r>
            <a:endParaRPr lang="ru-RU" sz="5400" dirty="0">
              <a:solidFill>
                <a:schemeClr val="bg1"/>
              </a:solidFill>
              <a:latin typeface="PF Stamps Pro Flex" panose="02000506000000020004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57A8C3EF-4FE0-4333-879C-4631774E84B1}"/>
              </a:ext>
            </a:extLst>
          </p:cNvPr>
          <p:cNvSpPr txBox="1"/>
          <p:nvPr/>
        </p:nvSpPr>
        <p:spPr>
          <a:xfrm>
            <a:off x="624468" y="2837340"/>
            <a:ext cx="479495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5400" b="1" dirty="0">
                <a:solidFill>
                  <a:schemeClr val="bg1"/>
                </a:solidFill>
                <a:latin typeface="PF Stamps Pro Flex" panose="02000506000000020004" pitchFamily="2" charset="0"/>
              </a:rPr>
              <a:t>ВЫРЕЗАТЬ</a:t>
            </a:r>
            <a:endParaRPr lang="ru-RU" sz="5400" dirty="0">
              <a:solidFill>
                <a:schemeClr val="bg1"/>
              </a:solidFill>
              <a:latin typeface="PF Stamps Pro Flex" panose="02000506000000020004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10EF6826-3255-44F5-AC46-845AD816D591}"/>
              </a:ext>
            </a:extLst>
          </p:cNvPr>
          <p:cNvSpPr txBox="1"/>
          <p:nvPr/>
        </p:nvSpPr>
        <p:spPr>
          <a:xfrm>
            <a:off x="970156" y="4068244"/>
            <a:ext cx="405772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5400" b="1" dirty="0">
                <a:solidFill>
                  <a:schemeClr val="bg1"/>
                </a:solidFill>
                <a:latin typeface="PF Stamps Pro Flex" panose="02000506000000020004" pitchFamily="2" charset="0"/>
              </a:rPr>
              <a:t>МУЧИТЬ</a:t>
            </a:r>
            <a:endParaRPr lang="ru-RU" sz="5400" dirty="0">
              <a:solidFill>
                <a:schemeClr val="bg1"/>
              </a:solidFill>
              <a:latin typeface="PF Stamps Pro Flex" panose="02000506000000020004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9E4C8EE0-B183-453F-AFBD-85A35CE6908E}"/>
              </a:ext>
            </a:extLst>
          </p:cNvPr>
          <p:cNvSpPr txBox="1"/>
          <p:nvPr/>
        </p:nvSpPr>
        <p:spPr>
          <a:xfrm>
            <a:off x="7158895" y="2837340"/>
            <a:ext cx="453873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5400" b="1" dirty="0">
                <a:solidFill>
                  <a:schemeClr val="bg1"/>
                </a:solidFill>
                <a:latin typeface="PF Stamps Pro Flex" panose="02000506000000020004" pitchFamily="2" charset="0"/>
              </a:rPr>
              <a:t>СЖИГАТЬ</a:t>
            </a:r>
            <a:endParaRPr lang="ru-RU" sz="5400" dirty="0">
              <a:solidFill>
                <a:schemeClr val="bg1"/>
              </a:solidFill>
              <a:latin typeface="PF Stamps Pro Flex" panose="02000506000000020004" pitchFamily="2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8ACE4D9A-9A65-4EE6-8AB5-B49514CFB02D}"/>
              </a:ext>
            </a:extLst>
          </p:cNvPr>
          <p:cNvSpPr txBox="1"/>
          <p:nvPr/>
        </p:nvSpPr>
        <p:spPr>
          <a:xfrm>
            <a:off x="7268550" y="4068244"/>
            <a:ext cx="42506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5400" b="1" dirty="0">
                <a:solidFill>
                  <a:schemeClr val="bg1"/>
                </a:solidFill>
                <a:latin typeface="PF Stamps Pro Flex" panose="02000506000000020004" pitchFamily="2" charset="0"/>
              </a:rPr>
              <a:t>УБИВАТЬ</a:t>
            </a:r>
            <a:endParaRPr lang="ru-RU" sz="5400" dirty="0">
              <a:solidFill>
                <a:schemeClr val="bg1"/>
              </a:solidFill>
              <a:latin typeface="PF Stamps Pro Flex" panose="02000506000000020004" pitchFamily="2" charset="0"/>
            </a:endParaRPr>
          </a:p>
        </p:txBody>
      </p:sp>
      <p:pic>
        <p:nvPicPr>
          <p:cNvPr id="27" name="Рисунок 26">
            <a:extLst>
              <a:ext uri="{FF2B5EF4-FFF2-40B4-BE49-F238E27FC236}">
                <a16:creationId xmlns="" xmlns:a16="http://schemas.microsoft.com/office/drawing/2014/main" id="{78290253-B7AE-4FDF-9610-38119B4B4A9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530"/>
          <a:stretch/>
        </p:blipFill>
        <p:spPr>
          <a:xfrm>
            <a:off x="-781040" y="-1734798"/>
            <a:ext cx="13733806" cy="336070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8" name="Рисунок 27">
            <a:extLst>
              <a:ext uri="{FF2B5EF4-FFF2-40B4-BE49-F238E27FC236}">
                <a16:creationId xmlns="" xmlns:a16="http://schemas.microsoft.com/office/drawing/2014/main" id="{9767AA04-57B6-4C17-95CE-8DBD2C952EA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530"/>
          <a:stretch/>
        </p:blipFill>
        <p:spPr bwMode="auto">
          <a:xfrm flipV="1">
            <a:off x="-781040" y="4842474"/>
            <a:ext cx="13733806" cy="336070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9" name="Рисунок 28">
            <a:extLst>
              <a:ext uri="{FF2B5EF4-FFF2-40B4-BE49-F238E27FC236}">
                <a16:creationId xmlns="" xmlns:a16="http://schemas.microsoft.com/office/drawing/2014/main" id="{E4722FD9-D7BC-4AC0-9ABA-E56EFBA0A2E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273" y="-2569209"/>
            <a:ext cx="12192000" cy="4514850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="" xmlns:a16="http://schemas.microsoft.com/office/drawing/2014/main" id="{96FB9E93-7E6F-4881-8A15-9944A80112C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0273" y="5294859"/>
            <a:ext cx="12192000" cy="45148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E67D03F0-08B7-4E51-8242-70A03649F6C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76" b="56342"/>
          <a:stretch/>
        </p:blipFill>
        <p:spPr bwMode="auto">
          <a:xfrm flipV="1">
            <a:off x="20273" y="-45576"/>
            <a:ext cx="12171727" cy="272142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3B3601F7-C5B6-4AA2-9A8A-C3C9FCA444B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751253">
            <a:off x="-2499277" y="-4404332"/>
            <a:ext cx="6771351" cy="6858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B8871DF4-4893-437A-BDFF-22AC1E6F25B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76" b="56342"/>
          <a:stretch/>
        </p:blipFill>
        <p:spPr bwMode="auto">
          <a:xfrm>
            <a:off x="10136" y="3955153"/>
            <a:ext cx="12171727" cy="288833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6BCFDC41-4347-445B-A3CD-837A7BA963E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826997">
            <a:off x="10183203" y="1572155"/>
            <a:ext cx="6771351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/>
          <a:stretch/>
        </p:blipFill>
        <p:spPr bwMode="auto">
          <a:xfrm>
            <a:off x="1975324" y="424682"/>
            <a:ext cx="8241351" cy="4828914"/>
          </a:xfrm>
          <a:prstGeom prst="rect">
            <a:avLst/>
          </a:prstGeom>
          <a:ln w="152400">
            <a:solidFill>
              <a:schemeClr val="tx1"/>
            </a:solidFill>
          </a:ln>
        </p:spPr>
      </p:pic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58B82EFB-F004-4E1E-BB47-8AC726EB6DB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338971">
            <a:off x="-5069904" y="-1947002"/>
            <a:ext cx="12192000" cy="451485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3A70F870-1CF7-4157-9822-45C66B0933A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338971">
            <a:off x="6340913" y="2219666"/>
            <a:ext cx="12192000" cy="451485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50714A6E-8C05-4617-88C7-E6EC99784F3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3700" y="4796970"/>
            <a:ext cx="13093699" cy="235739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 bwMode="auto">
          <a:xfrm>
            <a:off x="2220239" y="5181409"/>
            <a:ext cx="77312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400" b="1" dirty="0">
                <a:latin typeface="Artico Expanded Bold" panose="020B0705030302020204" pitchFamily="34" charset="-52"/>
              </a:rPr>
              <a:t>Август 1941 года. </a:t>
            </a:r>
          </a:p>
          <a:p>
            <a:pPr algn="ctr">
              <a:defRPr/>
            </a:pPr>
            <a:r>
              <a:rPr lang="ru-RU" sz="2400" b="1" dirty="0">
                <a:latin typeface="Artico Expanded ExtraLight" panose="020B0205030302020204" pitchFamily="34" charset="-52"/>
              </a:rPr>
              <a:t>Немецкие солдаты и офицеры во время расстрела советских пленных в дни Великой Отечественной войны </a:t>
            </a:r>
            <a:endParaRPr sz="2400" dirty="0">
              <a:latin typeface="Artico Expanded ExtraLight" panose="020B0205030302020204" pitchFamily="34" charset="-5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52E2D37D-8D6E-4C48-B82D-DC9E6A0D6E4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76" b="56342"/>
          <a:stretch/>
        </p:blipFill>
        <p:spPr bwMode="auto">
          <a:xfrm flipV="1">
            <a:off x="20273" y="-45576"/>
            <a:ext cx="12171727" cy="272142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13C41549-7791-46A0-A580-C07C1770854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67" t="68588" r="24539" b="3570"/>
          <a:stretch/>
        </p:blipFill>
        <p:spPr bwMode="auto">
          <a:xfrm flipH="1">
            <a:off x="1117601" y="-435429"/>
            <a:ext cx="9956801" cy="783771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38097599-C0B3-441C-A98A-5822397DA84B}"/>
              </a:ext>
            </a:extLst>
          </p:cNvPr>
          <p:cNvSpPr txBox="1"/>
          <p:nvPr/>
        </p:nvSpPr>
        <p:spPr>
          <a:xfrm>
            <a:off x="2652485" y="3105288"/>
            <a:ext cx="688702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6000" b="1" dirty="0" smtClean="0">
                <a:latin typeface="PF Stamps Pro Flex" panose="02000506000000020004" pitchFamily="2" charset="0"/>
              </a:rPr>
              <a:t>Без срока давности</a:t>
            </a:r>
            <a:endParaRPr lang="ru-RU" sz="6000" b="1" dirty="0">
              <a:latin typeface="PF Stamps Pro Flex" panose="02000506000000020004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8D707084-0A0F-4A23-9CF2-839C7D1C8FC4}"/>
              </a:ext>
            </a:extLst>
          </p:cNvPr>
          <p:cNvSpPr txBox="1"/>
          <p:nvPr/>
        </p:nvSpPr>
        <p:spPr>
          <a:xfrm>
            <a:off x="1963057" y="5161415"/>
            <a:ext cx="799011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dirty="0">
                <a:latin typeface="Artico Expanded Bold" panose="020B0705030302020204" pitchFamily="34" charset="-52"/>
              </a:rPr>
              <a:t>ДЕНЬ ПАМЯТИ О ГЕНОЦИДЕ СОВЕТСКОГО НАРОДА НАЦИСТАМИ И ИХ ПОСОБНИКАМИ В ГОДЫ ВЕЛИКОЙ ОТЕЧЕСТВЕННОЙ ВОЙНЫ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BF7AC5E2-34E2-4565-9A14-7737C828265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6" y="-460344"/>
            <a:ext cx="12192000" cy="4514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78290253-B7AE-4FDF-9610-38119B4B4A9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530"/>
          <a:stretch/>
        </p:blipFill>
        <p:spPr bwMode="auto">
          <a:xfrm>
            <a:off x="-724098" y="-1723779"/>
            <a:ext cx="13654229" cy="930338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7" name="Новый проект80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1969105" y="198304"/>
            <a:ext cx="8367200" cy="64779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25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0" name="Рисунок 29">
            <a:extLst>
              <a:ext uri="{FF2B5EF4-FFF2-40B4-BE49-F238E27FC236}">
                <a16:creationId xmlns="" xmlns:a16="http://schemas.microsoft.com/office/drawing/2014/main" id="{407C710E-4029-4EBA-B8D0-8E37CBACB32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76" b="56342"/>
          <a:stretch/>
        </p:blipFill>
        <p:spPr bwMode="auto">
          <a:xfrm flipV="1">
            <a:off x="0" y="-496419"/>
            <a:ext cx="12171727" cy="2721429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="" xmlns:a16="http://schemas.microsoft.com/office/drawing/2014/main" id="{E867C5F7-60D7-480E-9DA9-8DF2A1E2EE4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76" b="56342"/>
          <a:stretch/>
        </p:blipFill>
        <p:spPr bwMode="auto">
          <a:xfrm>
            <a:off x="10136" y="4412341"/>
            <a:ext cx="12171727" cy="2721429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="" xmlns:a16="http://schemas.microsoft.com/office/drawing/2014/main" id="{EB881DA4-2A07-46E3-AF26-D9A176A8E76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530"/>
          <a:stretch/>
        </p:blipFill>
        <p:spPr bwMode="auto">
          <a:xfrm>
            <a:off x="-781040" y="-1734798"/>
            <a:ext cx="13733806" cy="336070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3" name="Рисунок 32">
            <a:extLst>
              <a:ext uri="{FF2B5EF4-FFF2-40B4-BE49-F238E27FC236}">
                <a16:creationId xmlns="" xmlns:a16="http://schemas.microsoft.com/office/drawing/2014/main" id="{D43D3B84-9C27-437A-82E7-984D420E76A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530"/>
          <a:stretch/>
        </p:blipFill>
        <p:spPr bwMode="auto">
          <a:xfrm flipV="1">
            <a:off x="-781040" y="4842474"/>
            <a:ext cx="13733806" cy="336070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4" name="Рисунок 33">
            <a:extLst>
              <a:ext uri="{FF2B5EF4-FFF2-40B4-BE49-F238E27FC236}">
                <a16:creationId xmlns="" xmlns:a16="http://schemas.microsoft.com/office/drawing/2014/main" id="{596E76D5-3246-4C9E-986E-A8313234BD5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273" y="-2569209"/>
            <a:ext cx="12192000" cy="451485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D90D5DF8-21D0-416D-9C03-AE2748EC52FA}"/>
              </a:ext>
            </a:extLst>
          </p:cNvPr>
          <p:cNvSpPr txBox="1"/>
          <p:nvPr/>
        </p:nvSpPr>
        <p:spPr>
          <a:xfrm>
            <a:off x="955164" y="1292574"/>
            <a:ext cx="464768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400" b="1" dirty="0">
                <a:solidFill>
                  <a:schemeClr val="bg1"/>
                </a:solidFill>
                <a:latin typeface="PF Stamps Pro Flex" panose="02000506000000020004" pitchFamily="2" charset="0"/>
              </a:rPr>
              <a:t>ФАНАТИЗМ</a:t>
            </a:r>
            <a:endParaRPr lang="ru-RU" sz="4400" dirty="0">
              <a:solidFill>
                <a:schemeClr val="bg1"/>
              </a:solidFill>
              <a:latin typeface="PF Stamps Pro Flex" panose="02000506000000020004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1208FFD4-57C5-41DB-A6E8-DAA08F80EE10}"/>
              </a:ext>
            </a:extLst>
          </p:cNvPr>
          <p:cNvSpPr txBox="1"/>
          <p:nvPr/>
        </p:nvSpPr>
        <p:spPr>
          <a:xfrm>
            <a:off x="887081" y="2085149"/>
            <a:ext cx="478385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400" b="1" dirty="0">
                <a:solidFill>
                  <a:schemeClr val="bg1"/>
                </a:solidFill>
                <a:latin typeface="PF Stamps Pro Flex" panose="02000506000000020004" pitchFamily="2" charset="0"/>
              </a:rPr>
              <a:t>ЖЕСТОКОСТЬ</a:t>
            </a:r>
            <a:endParaRPr lang="ru-RU" sz="4400" dirty="0">
              <a:solidFill>
                <a:schemeClr val="bg1"/>
              </a:solidFill>
              <a:latin typeface="PF Stamps Pro Flex" panose="02000506000000020004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2A59D6DC-ADE3-40AD-9E4A-FCDF4DC9128C}"/>
              </a:ext>
            </a:extLst>
          </p:cNvPr>
          <p:cNvSpPr txBox="1"/>
          <p:nvPr/>
        </p:nvSpPr>
        <p:spPr>
          <a:xfrm>
            <a:off x="471142" y="2877724"/>
            <a:ext cx="561573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400" b="1" dirty="0">
                <a:solidFill>
                  <a:schemeClr val="bg1"/>
                </a:solidFill>
                <a:latin typeface="PF Stamps Pro Flex" panose="02000506000000020004" pitchFamily="2" charset="0"/>
              </a:rPr>
              <a:t>САДИЗМ</a:t>
            </a:r>
            <a:endParaRPr lang="ru-RU" sz="4400" dirty="0">
              <a:solidFill>
                <a:schemeClr val="bg1"/>
              </a:solidFill>
              <a:latin typeface="PF Stamps Pro Flex" panose="02000506000000020004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FF264798-9066-4C31-9C01-C9BE1A94A288}"/>
              </a:ext>
            </a:extLst>
          </p:cNvPr>
          <p:cNvSpPr txBox="1"/>
          <p:nvPr/>
        </p:nvSpPr>
        <p:spPr>
          <a:xfrm>
            <a:off x="-149200" y="3670299"/>
            <a:ext cx="685641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400" b="1" dirty="0">
                <a:solidFill>
                  <a:schemeClr val="bg1"/>
                </a:solidFill>
                <a:latin typeface="PF Stamps Pro Flex" panose="02000506000000020004" pitchFamily="2" charset="0"/>
              </a:rPr>
              <a:t>БЕСЧЕЛОВЕЧНОСТЬ</a:t>
            </a:r>
            <a:endParaRPr lang="ru-RU" sz="4400" dirty="0">
              <a:solidFill>
                <a:schemeClr val="bg1"/>
              </a:solidFill>
              <a:latin typeface="PF Stamps Pro Flex" panose="02000506000000020004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74E95304-BEFE-4F94-80EC-A6913729D2F9}"/>
              </a:ext>
            </a:extLst>
          </p:cNvPr>
          <p:cNvSpPr txBox="1"/>
          <p:nvPr/>
        </p:nvSpPr>
        <p:spPr>
          <a:xfrm>
            <a:off x="5768328" y="1292574"/>
            <a:ext cx="641016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400" b="1" dirty="0">
                <a:solidFill>
                  <a:schemeClr val="bg1"/>
                </a:solidFill>
                <a:latin typeface="PF Stamps Pro Flex" panose="02000506000000020004" pitchFamily="2" charset="0"/>
              </a:rPr>
              <a:t>ТРУСОСТЬ</a:t>
            </a:r>
            <a:endParaRPr lang="ru-RU" sz="4400" dirty="0">
              <a:solidFill>
                <a:schemeClr val="bg1"/>
              </a:solidFill>
              <a:latin typeface="PF Stamps Pro Flex" panose="02000506000000020004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43A59C8D-C660-4775-B54C-A70EC6EDFF6F}"/>
              </a:ext>
            </a:extLst>
          </p:cNvPr>
          <p:cNvSpPr txBox="1"/>
          <p:nvPr/>
        </p:nvSpPr>
        <p:spPr>
          <a:xfrm>
            <a:off x="2225601" y="4470207"/>
            <a:ext cx="779672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400" b="1" dirty="0">
                <a:solidFill>
                  <a:schemeClr val="bg1"/>
                </a:solidFill>
                <a:latin typeface="PF Stamps Pro Flex" panose="02000506000000020004" pitchFamily="2" charset="0"/>
              </a:rPr>
              <a:t>ОТВЕТСТВЕННОСТЬ</a:t>
            </a:r>
            <a:endParaRPr lang="ru-RU" sz="4400" dirty="0">
              <a:solidFill>
                <a:schemeClr val="bg1"/>
              </a:solidFill>
              <a:latin typeface="PF Stamps Pro Flex" panose="02000506000000020004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32094D47-6946-4CD9-9FD8-14B61749A986}"/>
              </a:ext>
            </a:extLst>
          </p:cNvPr>
          <p:cNvSpPr txBox="1"/>
          <p:nvPr/>
        </p:nvSpPr>
        <p:spPr>
          <a:xfrm>
            <a:off x="5166468" y="2085149"/>
            <a:ext cx="761388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400" b="1" dirty="0">
                <a:solidFill>
                  <a:schemeClr val="bg1"/>
                </a:solidFill>
                <a:latin typeface="PF Stamps Pro Flex" panose="02000506000000020004" pitchFamily="2" charset="0"/>
              </a:rPr>
              <a:t>БОЯЗЛИВОСТЬ</a:t>
            </a:r>
            <a:endParaRPr lang="ru-RU" sz="4400" dirty="0">
              <a:solidFill>
                <a:schemeClr val="bg1"/>
              </a:solidFill>
              <a:latin typeface="PF Stamps Pro Flex" panose="02000506000000020004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B1071FD9-A770-4D9B-BAB8-0DD13F6C05B7}"/>
              </a:ext>
            </a:extLst>
          </p:cNvPr>
          <p:cNvSpPr txBox="1"/>
          <p:nvPr/>
        </p:nvSpPr>
        <p:spPr>
          <a:xfrm>
            <a:off x="5075049" y="2877724"/>
            <a:ext cx="779672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400" b="1" dirty="0">
                <a:solidFill>
                  <a:schemeClr val="bg1"/>
                </a:solidFill>
                <a:latin typeface="PF Stamps Pro Flex" panose="02000506000000020004" pitchFamily="2" charset="0"/>
              </a:rPr>
              <a:t>МАЛОДУШИЕ</a:t>
            </a:r>
            <a:endParaRPr lang="ru-RU" sz="4400" dirty="0">
              <a:solidFill>
                <a:schemeClr val="bg1"/>
              </a:solidFill>
              <a:latin typeface="PF Stamps Pro Flex" panose="02000506000000020004" pitchFamily="2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7D6F568C-E415-4B06-A304-1FF6412A472F}"/>
              </a:ext>
            </a:extLst>
          </p:cNvPr>
          <p:cNvSpPr txBox="1"/>
          <p:nvPr/>
        </p:nvSpPr>
        <p:spPr>
          <a:xfrm>
            <a:off x="5519083" y="3670299"/>
            <a:ext cx="690865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400" b="1" dirty="0" smtClean="0">
                <a:solidFill>
                  <a:schemeClr val="bg1"/>
                </a:solidFill>
                <a:latin typeface="PF Stamps Pro Flex" panose="02000506000000020004" pitchFamily="2" charset="0"/>
              </a:rPr>
              <a:t>     РАССЧЁТЛИВОСТЬ</a:t>
            </a:r>
            <a:endParaRPr lang="ru-RU" sz="4400" dirty="0">
              <a:solidFill>
                <a:schemeClr val="bg1"/>
              </a:solidFill>
              <a:latin typeface="PF Stamps Pro Flex" panose="02000506000000020004" pitchFamily="2" charset="0"/>
            </a:endParaRPr>
          </a:p>
        </p:txBody>
      </p:sp>
      <p:pic>
        <p:nvPicPr>
          <p:cNvPr id="35" name="Рисунок 34">
            <a:extLst>
              <a:ext uri="{FF2B5EF4-FFF2-40B4-BE49-F238E27FC236}">
                <a16:creationId xmlns="" xmlns:a16="http://schemas.microsoft.com/office/drawing/2014/main" id="{7A38AC6B-C4D7-4FFD-B7E8-3186222AEA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0273" y="5294859"/>
            <a:ext cx="12192000" cy="4514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39E2AEEA-33C3-4E1E-B98B-DB310093EAD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76" b="56342"/>
          <a:stretch/>
        </p:blipFill>
        <p:spPr bwMode="auto">
          <a:xfrm>
            <a:off x="0" y="4136571"/>
            <a:ext cx="12171727" cy="272142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7FDAC6B2-E620-4778-95B3-4C98E5C178E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8763439">
            <a:off x="7139853" y="2878456"/>
            <a:ext cx="7287257" cy="738050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B66E2645-E953-4BCA-8E26-D8B8223B142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76" b="56342"/>
          <a:stretch/>
        </p:blipFill>
        <p:spPr bwMode="auto">
          <a:xfrm flipH="1">
            <a:off x="20273" y="27558"/>
            <a:ext cx="12171727" cy="272142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28E1A83C-58F2-4493-B381-6C9D82F258A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8751253">
            <a:off x="-2270678" y="-4244363"/>
            <a:ext cx="6771351" cy="6858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43940E6A-83F0-4842-8BDD-FDCE3976357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00" t="46510" r="24533" b="31357"/>
          <a:stretch/>
        </p:blipFill>
        <p:spPr bwMode="auto">
          <a:xfrm flipH="1">
            <a:off x="-916591" y="657569"/>
            <a:ext cx="15718439" cy="538128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A16330F7-E59D-4EC9-874E-8D56445896C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947591">
            <a:off x="3828293" y="3368858"/>
            <a:ext cx="12192000" cy="451485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 cstate="print"/>
          <a:stretch/>
        </p:blipFill>
        <p:spPr bwMode="auto">
          <a:xfrm rot="21369389">
            <a:off x="528773" y="710227"/>
            <a:ext cx="3307839" cy="5437545"/>
          </a:xfrm>
          <a:prstGeom prst="rect">
            <a:avLst/>
          </a:prstGeom>
          <a:ln w="152400"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FDEEB6FE-F520-43C0-9BCD-4B53440E1D51}"/>
              </a:ext>
            </a:extLst>
          </p:cNvPr>
          <p:cNvSpPr txBox="1"/>
          <p:nvPr/>
        </p:nvSpPr>
        <p:spPr>
          <a:xfrm>
            <a:off x="4119342" y="1470105"/>
            <a:ext cx="6434357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200" dirty="0">
                <a:solidFill>
                  <a:srgbClr val="000000"/>
                </a:solidFill>
                <a:latin typeface="Artico Expanded Bold" panose="020B0705030302020204" pitchFamily="34" charset="-52"/>
                <a:ea typeface="Calibri"/>
                <a:cs typeface="Times New Roman"/>
              </a:rPr>
              <a:t>Указ Президиума Верховного Совета СССР №39 «О мерах наказания для немецко-фашистских злодеев, виновных в убийствах и истязаниях советского гражданского населения и пленных красноармейцев, для шпионов, изменников родины </a:t>
            </a:r>
          </a:p>
          <a:p>
            <a:pPr>
              <a:defRPr/>
            </a:pPr>
            <a:r>
              <a:rPr lang="ru-RU" sz="2200" dirty="0">
                <a:solidFill>
                  <a:srgbClr val="000000"/>
                </a:solidFill>
                <a:latin typeface="Artico Expanded Bold" panose="020B0705030302020204" pitchFamily="34" charset="-52"/>
                <a:ea typeface="Calibri"/>
                <a:cs typeface="Times New Roman"/>
              </a:rPr>
              <a:t>из числа советских граждан </a:t>
            </a:r>
          </a:p>
          <a:p>
            <a:pPr>
              <a:defRPr/>
            </a:pPr>
            <a:r>
              <a:rPr lang="ru-RU" sz="2200" dirty="0">
                <a:solidFill>
                  <a:srgbClr val="000000"/>
                </a:solidFill>
                <a:latin typeface="Artico Expanded Bold" panose="020B0705030302020204" pitchFamily="34" charset="-52"/>
                <a:ea typeface="Calibri"/>
                <a:cs typeface="Times New Roman"/>
              </a:rPr>
              <a:t>и для их пособников»</a:t>
            </a:r>
            <a:endParaRPr lang="ru-RU" sz="2200" dirty="0">
              <a:latin typeface="Artico Expanded Bold" panose="020B0705030302020204" pitchFamily="34" charset="-5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rcRect l="3160" t="16514" r="4233" b="14007"/>
          <a:stretch/>
        </p:blipFill>
        <p:spPr bwMode="auto">
          <a:xfrm>
            <a:off x="16790" y="0"/>
            <a:ext cx="12175210" cy="6858000"/>
          </a:xfrm>
          <a:prstGeom prst="rect">
            <a:avLst/>
          </a:prstGeom>
        </p:spPr>
      </p:pic>
      <p:sp>
        <p:nvSpPr>
          <p:cNvPr id="7" name="Взрыв: 14 точек 6"/>
          <p:cNvSpPr/>
          <p:nvPr/>
        </p:nvSpPr>
        <p:spPr bwMode="auto">
          <a:xfrm>
            <a:off x="685869" y="3350701"/>
            <a:ext cx="276837" cy="285226"/>
          </a:xfrm>
          <a:prstGeom prst="irregularSeal2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6096000" y="484796"/>
            <a:ext cx="5880683" cy="320497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/>
          <a:stretch/>
        </p:blipFill>
        <p:spPr bwMode="auto">
          <a:xfrm>
            <a:off x="5653016" y="341638"/>
            <a:ext cx="6432958" cy="3618539"/>
          </a:xfrm>
          <a:prstGeom prst="rect">
            <a:avLst/>
          </a:prstGeom>
        </p:spPr>
      </p:pic>
      <p:sp>
        <p:nvSpPr>
          <p:cNvPr id="10" name="Взрыв: 14 точек 9"/>
          <p:cNvSpPr/>
          <p:nvPr/>
        </p:nvSpPr>
        <p:spPr bwMode="auto">
          <a:xfrm flipV="1">
            <a:off x="938784" y="3869017"/>
            <a:ext cx="430636" cy="469784"/>
          </a:xfrm>
          <a:prstGeom prst="irregularSeal2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/>
          <a:stretch/>
        </p:blipFill>
        <p:spPr bwMode="auto">
          <a:xfrm>
            <a:off x="5581824" y="266251"/>
            <a:ext cx="6557657" cy="4370064"/>
          </a:xfrm>
          <a:prstGeom prst="rect">
            <a:avLst/>
          </a:prstGeom>
        </p:spPr>
      </p:pic>
      <p:sp>
        <p:nvSpPr>
          <p:cNvPr id="12" name="Взрыв: 14 точек 11"/>
          <p:cNvSpPr/>
          <p:nvPr/>
        </p:nvSpPr>
        <p:spPr bwMode="auto">
          <a:xfrm flipV="1">
            <a:off x="992291" y="4166531"/>
            <a:ext cx="430636" cy="469784"/>
          </a:xfrm>
          <a:prstGeom prst="irregularSeal2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print"/>
          <a:stretch/>
        </p:blipFill>
        <p:spPr bwMode="auto">
          <a:xfrm>
            <a:off x="6950615" y="221507"/>
            <a:ext cx="4884621" cy="4884621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 bwMode="auto">
          <a:xfrm>
            <a:off x="8875230" y="4103336"/>
            <a:ext cx="1065401" cy="469784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" name="Взрыв: 14 точек 15"/>
          <p:cNvSpPr/>
          <p:nvPr/>
        </p:nvSpPr>
        <p:spPr bwMode="auto">
          <a:xfrm>
            <a:off x="1431305" y="3143774"/>
            <a:ext cx="276837" cy="285226"/>
          </a:xfrm>
          <a:prstGeom prst="irregularSeal2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7" cstate="print"/>
          <a:stretch/>
        </p:blipFill>
        <p:spPr bwMode="auto">
          <a:xfrm>
            <a:off x="5991683" y="1058073"/>
            <a:ext cx="5819862" cy="3637414"/>
          </a:xfrm>
          <a:prstGeom prst="rect">
            <a:avLst/>
          </a:prstGeom>
        </p:spPr>
      </p:pic>
      <p:sp>
        <p:nvSpPr>
          <p:cNvPr id="18" name="Взрыв: 14 точек 17"/>
          <p:cNvSpPr/>
          <p:nvPr/>
        </p:nvSpPr>
        <p:spPr bwMode="auto">
          <a:xfrm>
            <a:off x="1693890" y="2682379"/>
            <a:ext cx="276837" cy="285226"/>
          </a:xfrm>
          <a:prstGeom prst="irregularSeal2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8" cstate="print"/>
          <a:stretch/>
        </p:blipFill>
        <p:spPr bwMode="auto">
          <a:xfrm>
            <a:off x="6335216" y="1004420"/>
            <a:ext cx="5402249" cy="3603300"/>
          </a:xfrm>
          <a:prstGeom prst="rect">
            <a:avLst/>
          </a:prstGeom>
        </p:spPr>
      </p:pic>
      <p:sp>
        <p:nvSpPr>
          <p:cNvPr id="20" name="Взрыв: 14 точек 19"/>
          <p:cNvSpPr/>
          <p:nvPr/>
        </p:nvSpPr>
        <p:spPr bwMode="auto">
          <a:xfrm>
            <a:off x="2174604" y="1890142"/>
            <a:ext cx="276837" cy="285226"/>
          </a:xfrm>
          <a:prstGeom prst="irregularSeal2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9" cstate="print"/>
          <a:stretch/>
        </p:blipFill>
        <p:spPr bwMode="auto">
          <a:xfrm>
            <a:off x="5640257" y="392950"/>
            <a:ext cx="6445716" cy="4116665"/>
          </a:xfrm>
          <a:prstGeom prst="rect">
            <a:avLst/>
          </a:prstGeom>
        </p:spPr>
      </p:pic>
      <p:sp>
        <p:nvSpPr>
          <p:cNvPr id="22" name="Взрыв: 14 точек 21"/>
          <p:cNvSpPr/>
          <p:nvPr/>
        </p:nvSpPr>
        <p:spPr bwMode="auto">
          <a:xfrm>
            <a:off x="2397461" y="2078025"/>
            <a:ext cx="276837" cy="285226"/>
          </a:xfrm>
          <a:prstGeom prst="irregularSeal2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10" cstate="print"/>
          <a:stretch/>
        </p:blipFill>
        <p:spPr bwMode="auto">
          <a:xfrm>
            <a:off x="6160432" y="685886"/>
            <a:ext cx="5302424" cy="3539368"/>
          </a:xfrm>
          <a:prstGeom prst="rect">
            <a:avLst/>
          </a:prstGeom>
        </p:spPr>
      </p:pic>
      <p:sp>
        <p:nvSpPr>
          <p:cNvPr id="24" name="Взрыв: 14 точек 23"/>
          <p:cNvSpPr/>
          <p:nvPr/>
        </p:nvSpPr>
        <p:spPr bwMode="auto">
          <a:xfrm>
            <a:off x="1589573" y="2913077"/>
            <a:ext cx="276837" cy="285226"/>
          </a:xfrm>
          <a:prstGeom prst="irregularSeal2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11" cstate="print"/>
          <a:stretch/>
        </p:blipFill>
        <p:spPr bwMode="auto">
          <a:xfrm>
            <a:off x="6099214" y="534606"/>
            <a:ext cx="5698238" cy="3796451"/>
          </a:xfrm>
          <a:prstGeom prst="rect">
            <a:avLst/>
          </a:prstGeom>
        </p:spPr>
      </p:pic>
      <p:sp>
        <p:nvSpPr>
          <p:cNvPr id="26" name="Взрыв: 14 точек 25"/>
          <p:cNvSpPr/>
          <p:nvPr/>
        </p:nvSpPr>
        <p:spPr bwMode="auto">
          <a:xfrm>
            <a:off x="1903963" y="2008294"/>
            <a:ext cx="276837" cy="285226"/>
          </a:xfrm>
          <a:prstGeom prst="irregularSeal2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8" name="Взрыв: 14 точек 27"/>
          <p:cNvSpPr/>
          <p:nvPr/>
        </p:nvSpPr>
        <p:spPr bwMode="auto">
          <a:xfrm>
            <a:off x="885276" y="3662786"/>
            <a:ext cx="276837" cy="285226"/>
          </a:xfrm>
          <a:prstGeom prst="irregularSeal2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9C8BC690-2039-B026-3276-19575FF19A4E}"/>
              </a:ext>
            </a:extLst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5938175" y="551945"/>
            <a:ext cx="5638252" cy="37617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77D3EA0E-D6A5-40DB-BC3F-7A0DC171364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76" b="56342"/>
          <a:stretch/>
        </p:blipFill>
        <p:spPr bwMode="auto">
          <a:xfrm>
            <a:off x="10136" y="3955153"/>
            <a:ext cx="12171727" cy="288833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B9E1ECEB-EA02-4B67-9FA0-08B1FFF28C0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76" b="56342"/>
          <a:stretch/>
        </p:blipFill>
        <p:spPr bwMode="auto">
          <a:xfrm flipV="1">
            <a:off x="20273" y="0"/>
            <a:ext cx="12171727" cy="272142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057A2A-0BF9-4D57-B0E6-DF7246BE9E7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7826997">
            <a:off x="10195904" y="1777206"/>
            <a:ext cx="6771351" cy="6858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413A8EC-8B6A-4928-AFF5-86C59BD814C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8751253">
            <a:off x="-2415277" y="-4392352"/>
            <a:ext cx="6771351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/>
          <a:stretch/>
        </p:blipFill>
        <p:spPr bwMode="auto">
          <a:xfrm>
            <a:off x="2126941" y="349007"/>
            <a:ext cx="7898711" cy="5267004"/>
          </a:xfrm>
          <a:prstGeom prst="rect">
            <a:avLst/>
          </a:prstGeom>
          <a:solidFill>
            <a:schemeClr val="tx1"/>
          </a:solidFill>
          <a:ln w="152400">
            <a:solidFill>
              <a:schemeClr val="tx1"/>
            </a:solidFill>
          </a:ln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F83265B3-FB46-458D-9B40-7159B0F4890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338971">
            <a:off x="-5069904" y="-1947002"/>
            <a:ext cx="12192000" cy="451485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514C09EC-F2C5-4A3F-A535-BE33BE1AA35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338971">
            <a:off x="6340913" y="2219666"/>
            <a:ext cx="12192000" cy="451485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20FB6DCF-E787-49C4-9021-0780C3AF414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609601" y="4778408"/>
            <a:ext cx="13411200" cy="235739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 bwMode="auto">
          <a:xfrm>
            <a:off x="2030583" y="5159679"/>
            <a:ext cx="814653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400" b="1" dirty="0">
                <a:latin typeface="Artico Expanded ExtraLight" panose="020B0205030302020204" pitchFamily="34" charset="-52"/>
              </a:rPr>
              <a:t>В оккупированных деревнях немецкие изверги, угрожая расстрелом, заставляли советских граждан носить на шее бирки </a:t>
            </a:r>
          </a:p>
          <a:p>
            <a:pPr algn="ctr">
              <a:defRPr/>
            </a:pPr>
            <a:r>
              <a:rPr lang="ru-RU" sz="2400" b="1" dirty="0">
                <a:latin typeface="Artico Expanded ExtraLight" panose="020B0205030302020204" pitchFamily="34" charset="-52"/>
              </a:rPr>
              <a:t>с указанием названия деревни</a:t>
            </a:r>
            <a:endParaRPr sz="2400" dirty="0">
              <a:latin typeface="Artico Expanded ExtraLight" panose="020B0205030302020204" pitchFamily="34" charset="-5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38283795-AE66-4B00-B6DF-B0FE5CFA0AF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76" b="56342"/>
          <a:stretch/>
        </p:blipFill>
        <p:spPr bwMode="auto">
          <a:xfrm>
            <a:off x="10136" y="3955153"/>
            <a:ext cx="12171727" cy="288833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15BE6CA7-BAB7-4648-9345-802DA20BB52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76" b="56342"/>
          <a:stretch/>
        </p:blipFill>
        <p:spPr bwMode="auto">
          <a:xfrm flipV="1">
            <a:off x="20273" y="0"/>
            <a:ext cx="12171727" cy="272142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16560BAD-6A9B-4AE6-A457-2685628A4D3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7826997">
            <a:off x="10070475" y="1809822"/>
            <a:ext cx="6771351" cy="6858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2DB578C8-6A0D-4B9C-A5A5-D2DE1A8FCF6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8751253">
            <a:off x="-2525347" y="-4464933"/>
            <a:ext cx="6771351" cy="68580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BBBA74D7-10DD-4C6B-B0D8-94AD954402A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338971">
            <a:off x="-5069904" y="-1947002"/>
            <a:ext cx="12192000" cy="451485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D2698544-D0A9-42C7-85EE-CF3D4637465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338971">
            <a:off x="6340913" y="2219666"/>
            <a:ext cx="12192000" cy="451485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/>
          <a:srcRect t="4027" r="977"/>
          <a:stretch/>
        </p:blipFill>
        <p:spPr bwMode="auto">
          <a:xfrm>
            <a:off x="435811" y="1535757"/>
            <a:ext cx="4666062" cy="4161287"/>
          </a:xfrm>
          <a:prstGeom prst="rect">
            <a:avLst/>
          </a:prstGeom>
          <a:ln w="152400">
            <a:solidFill>
              <a:schemeClr val="tx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 cstate="print"/>
          <a:stretch/>
        </p:blipFill>
        <p:spPr bwMode="auto">
          <a:xfrm>
            <a:off x="5587054" y="1535757"/>
            <a:ext cx="6241931" cy="4161287"/>
          </a:xfrm>
          <a:prstGeom prst="rect">
            <a:avLst/>
          </a:prstGeom>
          <a:ln w="15240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B5B4B5A0-1A57-4F17-9ACB-DE4CD04C32E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76" b="56342"/>
          <a:stretch/>
        </p:blipFill>
        <p:spPr bwMode="auto">
          <a:xfrm>
            <a:off x="10136" y="3955153"/>
            <a:ext cx="12171727" cy="288833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9ACDB2C4-AD79-411B-A027-610BE898C4B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76" b="56342"/>
          <a:stretch/>
        </p:blipFill>
        <p:spPr bwMode="auto">
          <a:xfrm flipV="1">
            <a:off x="20273" y="0"/>
            <a:ext cx="12171727" cy="272142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5E29DBA6-114E-4703-925F-10A25896B71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8903833">
            <a:off x="10202118" y="3640064"/>
            <a:ext cx="6771351" cy="6858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C75A3E6E-38FB-4274-AC72-18C2590AFC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8751253">
            <a:off x="-4656404" y="-4158891"/>
            <a:ext cx="6771351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/>
          <a:stretch/>
        </p:blipFill>
        <p:spPr bwMode="auto">
          <a:xfrm>
            <a:off x="714312" y="455186"/>
            <a:ext cx="10763376" cy="605439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FEE5C975-CA27-4755-B9DE-89154196981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338971">
            <a:off x="-6480179" y="-1373770"/>
            <a:ext cx="12192000" cy="451485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60AE153-2923-4032-9C90-3715BBA7EB8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338971">
            <a:off x="6332920" y="3849650"/>
            <a:ext cx="12192000" cy="4514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43CD776B-E897-4122-9DD4-1EAF8507005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76" b="56342"/>
          <a:stretch/>
        </p:blipFill>
        <p:spPr bwMode="auto">
          <a:xfrm>
            <a:off x="10136" y="3955153"/>
            <a:ext cx="12171727" cy="288833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EBFDCCA9-EB7B-470C-84AB-4541AD4AA07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76" b="56342"/>
          <a:stretch/>
        </p:blipFill>
        <p:spPr bwMode="auto">
          <a:xfrm flipV="1">
            <a:off x="20273" y="0"/>
            <a:ext cx="12171727" cy="272142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E0FC50E3-B51C-46E7-9B4F-D8DF563C8BE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8903833">
            <a:off x="10202118" y="3640064"/>
            <a:ext cx="6771351" cy="6858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F09DB15F-24D4-4A37-8ADD-58466794E51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8751253">
            <a:off x="-4252095" y="-4250458"/>
            <a:ext cx="6771351" cy="6858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18448FE9-46D5-43D7-8E09-F4B215FC227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338971">
            <a:off x="-6480179" y="-1373770"/>
            <a:ext cx="12192000" cy="451485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2943036D-4AC4-4CE0-9782-5D4ACFF9A67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338971">
            <a:off x="6332920" y="3849650"/>
            <a:ext cx="12192000" cy="4514850"/>
          </a:xfrm>
          <a:prstGeom prst="rect">
            <a:avLst/>
          </a:prstGeom>
        </p:spPr>
      </p:pic>
      <p:pic>
        <p:nvPicPr>
          <p:cNvPr id="5" name="Видеоролик №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/>
        </p:blipFill>
        <p:spPr bwMode="auto">
          <a:xfrm>
            <a:off x="858355" y="492926"/>
            <a:ext cx="10495561" cy="5903753"/>
          </a:xfrm>
          <a:prstGeom prst="roundRect">
            <a:avLst>
              <a:gd name="adj" fmla="val 0"/>
            </a:avLst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86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F453AC6C-4F00-4DAB-8970-B23821303E5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76" b="56342"/>
          <a:stretch/>
        </p:blipFill>
        <p:spPr bwMode="auto">
          <a:xfrm>
            <a:off x="10136" y="3955153"/>
            <a:ext cx="12171727" cy="288833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9B5F18B0-C24D-4A7C-88A9-0F534316D83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76" b="56342"/>
          <a:stretch/>
        </p:blipFill>
        <p:spPr bwMode="auto">
          <a:xfrm flipV="1">
            <a:off x="20273" y="0"/>
            <a:ext cx="12171727" cy="272142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5F50BD18-E7F7-42FB-9FFA-3AF96F4CF81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8903833">
            <a:off x="8696676" y="2833187"/>
            <a:ext cx="6771351" cy="6858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C5A5DAE8-2BF0-4F0E-8F63-C362E676FE6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8751253">
            <a:off x="-2588363" y="-4212111"/>
            <a:ext cx="6771351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/>
          <a:stretch/>
        </p:blipFill>
        <p:spPr bwMode="auto">
          <a:xfrm>
            <a:off x="2628900" y="461321"/>
            <a:ext cx="6964314" cy="5211705"/>
          </a:xfrm>
          <a:prstGeom prst="rect">
            <a:avLst/>
          </a:prstGeom>
          <a:ln w="152400">
            <a:solidFill>
              <a:schemeClr val="dk1">
                <a:shade val="15000"/>
              </a:schemeClr>
            </a:solidFill>
          </a:ln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9DFEC345-DC40-4FF7-AB8E-68FFA38325F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338971">
            <a:off x="-5298687" y="-1187486"/>
            <a:ext cx="12192000" cy="451485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6421F93F-BE35-49F3-89B8-253C3945CD6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338971">
            <a:off x="4584189" y="2606540"/>
            <a:ext cx="12192000" cy="451485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F322646E-CD4C-4165-B7C0-F2446C13783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683229" y="4797234"/>
            <a:ext cx="13411200" cy="235739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 bwMode="auto">
          <a:xfrm>
            <a:off x="2022729" y="5382634"/>
            <a:ext cx="81465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3600" b="1" dirty="0">
                <a:latin typeface="Artico Expanded Bold" panose="020B0705030302020204" pitchFamily="34" charset="-52"/>
              </a:rPr>
              <a:t>Памятник детям – подневольным донорам</a:t>
            </a:r>
            <a:endParaRPr sz="3600" dirty="0">
              <a:latin typeface="Artico Expanded Bold" panose="020B0705030302020204" pitchFamily="34" charset="-5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78290253-B7AE-4FDF-9610-38119B4B4A9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530"/>
          <a:stretch/>
        </p:blipFill>
        <p:spPr bwMode="auto">
          <a:xfrm>
            <a:off x="-724098" y="-1723779"/>
            <a:ext cx="13654229" cy="930338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026" name="Picture 2" descr="C:\Users\AdminPCG\Desktop\2015-11-18._Аллея_ангелов_в_Донецке_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919" y="201168"/>
            <a:ext cx="9712193" cy="6434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9051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78290253-B7AE-4FDF-9610-38119B4B4A9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530"/>
          <a:stretch/>
        </p:blipFill>
        <p:spPr bwMode="auto">
          <a:xfrm>
            <a:off x="-724098" y="-1723779"/>
            <a:ext cx="13654229" cy="930338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8" name="Новый проект85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1754809" y="154236"/>
            <a:ext cx="8127321" cy="65343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630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798DFC5F-C34A-4124-94F3-CE30E688B2D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76" b="56342"/>
          <a:stretch/>
        </p:blipFill>
        <p:spPr bwMode="auto">
          <a:xfrm flipH="1">
            <a:off x="20273" y="688"/>
            <a:ext cx="12171727" cy="272142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5753245D-2547-4944-B473-3660407001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8322326">
            <a:off x="-1989738" y="-3830203"/>
            <a:ext cx="6771351" cy="6858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46F0D543-8984-4669-ABC4-462754F9D13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76" b="56342"/>
          <a:stretch/>
        </p:blipFill>
        <p:spPr bwMode="auto">
          <a:xfrm>
            <a:off x="0" y="4136571"/>
            <a:ext cx="12171727" cy="272142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83575CF7-8DB2-440A-B6AF-F1194915E83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8763439">
            <a:off x="6765005" y="2622855"/>
            <a:ext cx="7989774" cy="809201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5B35D424-B3F1-491A-93ED-5B5EBEA4C40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00" t="46510" r="24533" b="31357"/>
          <a:stretch/>
        </p:blipFill>
        <p:spPr bwMode="auto">
          <a:xfrm flipH="1">
            <a:off x="-916593" y="657569"/>
            <a:ext cx="15947042" cy="476165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D883D3F0-4CF4-445C-BC74-9BE8E355983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947591">
            <a:off x="2774399" y="3163839"/>
            <a:ext cx="12192000" cy="451485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 cstate="print"/>
          <a:stretch/>
        </p:blipFill>
        <p:spPr bwMode="auto">
          <a:xfrm rot="21415698">
            <a:off x="520064" y="536935"/>
            <a:ext cx="4585456" cy="5382926"/>
          </a:xfrm>
          <a:prstGeom prst="rect">
            <a:avLst/>
          </a:prstGeom>
          <a:solidFill>
            <a:srgbClr val="FFFFFF">
              <a:shade val="85000"/>
            </a:srgbClr>
          </a:solidFill>
          <a:ln w="152400" cap="rnd">
            <a:solidFill>
              <a:schemeClr val="tx1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CB5CF382-C8E4-455B-9EC0-5CB91CB3FC34}"/>
              </a:ext>
            </a:extLst>
          </p:cNvPr>
          <p:cNvSpPr txBox="1"/>
          <p:nvPr/>
        </p:nvSpPr>
        <p:spPr>
          <a:xfrm>
            <a:off x="5246450" y="965930"/>
            <a:ext cx="5948588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/>
              <a:t>Я никогда такой еще не видел,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И больше не увижу никогда.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Она была столь яркой, светлой, желтой,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Как солнышка застывшая слеза</a:t>
            </a:r>
            <a:r>
              <a:rPr lang="ru-RU" sz="1600" dirty="0" smtClean="0"/>
              <a:t>.</a:t>
            </a:r>
          </a:p>
          <a:p>
            <a:pPr>
              <a:defRPr/>
            </a:pPr>
            <a:r>
              <a:rPr lang="ru-RU" sz="1600" dirty="0"/>
              <a:t>И к солнцу поднималась выше, выше,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Легко взлетала в неба синеву.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Зачем? Я знаю, что она хотела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Послать всем нам прощальный поцелуй</a:t>
            </a:r>
            <a:r>
              <a:rPr lang="ru-RU" sz="1600" dirty="0" smtClean="0"/>
              <a:t>.</a:t>
            </a:r>
          </a:p>
          <a:p>
            <a:pPr>
              <a:defRPr/>
            </a:pPr>
            <a:r>
              <a:rPr lang="ru-RU" sz="1600" dirty="0"/>
              <a:t>Уж семь недель я заперт в этой клетке,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Я заперт в гетто – нет пути домой.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Но даже здесь нашел я, вы поверьте,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То, что дает мне радость и покой.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Мне одуванчик шлет свои пушинки,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Каштана ветка гладит по щеке.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Но бабочки здесь больше не летают.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Нет больше в гетто </a:t>
            </a:r>
            <a:r>
              <a:rPr lang="ru-RU" sz="1600" dirty="0" smtClean="0"/>
              <a:t>бабочек       теперь</a:t>
            </a:r>
            <a:r>
              <a:rPr lang="ru-RU" sz="1600" dirty="0"/>
              <a:t>.</a:t>
            </a:r>
            <a:endParaRPr lang="ru-RU" sz="1600" b="1" dirty="0">
              <a:latin typeface="Artico Expanded Bold" panose="020B0705030302020204" pitchFamily="34" charset="-5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78290253-B7AE-4FDF-9610-38119B4B4A9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530"/>
          <a:stretch/>
        </p:blipFill>
        <p:spPr bwMode="auto">
          <a:xfrm>
            <a:off x="-724098" y="-1723779"/>
            <a:ext cx="13654229" cy="930338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/>
          <p:cNvSpPr txBox="1"/>
          <p:nvPr/>
        </p:nvSpPr>
        <p:spPr bwMode="auto">
          <a:xfrm>
            <a:off x="1536192" y="603504"/>
            <a:ext cx="967435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4400" dirty="0" smtClean="0">
                <a:latin typeface="Arial" pitchFamily="34" charset="0"/>
                <a:cs typeface="Arial" pitchFamily="34" charset="0"/>
              </a:rPr>
              <a:t>Воспитательное событие </a:t>
            </a:r>
          </a:p>
          <a:p>
            <a:pPr>
              <a:defRPr/>
            </a:pPr>
            <a:endParaRPr lang="ru-RU" sz="4400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ru-RU" sz="4400" dirty="0">
                <a:latin typeface="Arial" pitchFamily="34" charset="0"/>
                <a:cs typeface="Arial" pitchFamily="34" charset="0"/>
              </a:rPr>
              <a:t>-</a:t>
            </a:r>
            <a:r>
              <a:rPr lang="ru-RU" sz="4400" dirty="0" smtClean="0">
                <a:latin typeface="Arial" pitchFamily="34" charset="0"/>
                <a:cs typeface="Arial" pitchFamily="34" charset="0"/>
              </a:rPr>
              <a:t>заставило меня задуматься о…</a:t>
            </a:r>
          </a:p>
          <a:p>
            <a:pPr>
              <a:defRPr/>
            </a:pPr>
            <a:endParaRPr lang="ru-RU" sz="4400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ru-RU" sz="4400" dirty="0">
                <a:latin typeface="Arial" pitchFamily="34" charset="0"/>
                <a:cs typeface="Arial" pitchFamily="34" charset="0"/>
              </a:rPr>
              <a:t>-</a:t>
            </a:r>
            <a:r>
              <a:rPr lang="ru-RU" sz="4400" dirty="0" smtClean="0">
                <a:latin typeface="Arial" pitchFamily="34" charset="0"/>
                <a:cs typeface="Arial" pitchFamily="34" charset="0"/>
              </a:rPr>
              <a:t>вызвало у меня чувства…</a:t>
            </a:r>
          </a:p>
          <a:p>
            <a:pPr>
              <a:defRPr/>
            </a:pPr>
            <a:endParaRPr sz="4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0969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202</TotalTime>
  <Words>139</Words>
  <Application>Microsoft Office PowerPoint</Application>
  <DocSecurity>0</DocSecurity>
  <PresentationFormat>Произвольный</PresentationFormat>
  <Paragraphs>33</Paragraphs>
  <Slides>16</Slides>
  <Notes>0</Notes>
  <HiddenSlides>0</HiddenSlides>
  <MMClips>3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Влада</dc:creator>
  <cp:keywords/>
  <dc:description/>
  <cp:lastModifiedBy>AdminPCG</cp:lastModifiedBy>
  <cp:revision>26</cp:revision>
  <dcterms:created xsi:type="dcterms:W3CDTF">2025-03-19T08:15:18Z</dcterms:created>
  <dcterms:modified xsi:type="dcterms:W3CDTF">2026-05-12T14:57:57Z</dcterms:modified>
  <cp:category/>
  <dc:identifier/>
  <cp:contentStatus/>
  <dc:language/>
  <cp:version/>
</cp:coreProperties>
</file>