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1" r:id="rId4"/>
    <p:sldId id="262" r:id="rId5"/>
    <p:sldId id="263" r:id="rId6"/>
    <p:sldId id="259" r:id="rId7"/>
    <p:sldId id="260" r:id="rId8"/>
  </p:sldIdLst>
  <p:sldSz cx="12192000" cy="6858000"/>
  <p:notesSz cx="12192000" cy="6858000"/>
  <p:embeddedFontLst>
    <p:embeddedFont>
      <p:font typeface="Montserrat ExtraBold" charset="-52"/>
      <p:bold r:id="rId10"/>
      <p:boldItalic r:id="rId11"/>
    </p:embeddedFont>
    <p:embeddedFont>
      <p:font typeface="Montserrat Light" charset="-52"/>
      <p:regular r:id="rId12"/>
      <p:italic r:id="rId13"/>
    </p:embeddedFont>
    <p:embeddedFont>
      <p:font typeface="Montserrat" charset="-52"/>
      <p:regular r:id="rId14"/>
      <p:bold r:id="rId15"/>
      <p:italic r:id="rId16"/>
      <p:boldItalic r:id="rId17"/>
    </p:embeddedFont>
    <p:embeddedFont>
      <p:font typeface="Calibri" pitchFamily="34" charset="0"/>
      <p:regular r:id="rId18"/>
      <p:bold r:id="rId19"/>
      <p:italic r:id="rId20"/>
      <p:boldItalic r:id="rId21"/>
    </p:embeddedFont>
  </p:embeddedFontLst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howGuides="1">
      <p:cViewPr varScale="1">
        <p:scale>
          <a:sx n="50" d="100"/>
          <a:sy n="50" d="100"/>
        </p:scale>
        <p:origin x="-1026" y="-96"/>
      </p:cViewPr>
      <p:guideLst>
        <p:guide orient="horz" pos="2160"/>
        <p:guide orient="horz" pos="640"/>
        <p:guide orient="horz" pos="1026"/>
        <p:guide orient="horz" pos="2341"/>
        <p:guide orient="horz" pos="3181"/>
        <p:guide pos="3772"/>
        <p:guide pos="393"/>
        <p:guide pos="2048"/>
        <p:guide pos="3386"/>
        <p:guide pos="54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viewProps" Target="viewProp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B084E8-CD5D-4CFE-B4CD-7915ACF0D351}" type="datetimeFigureOut">
              <a:rPr lang="ru-RU" smtClean="0"/>
              <a:pPr/>
              <a:t>03.06.2026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B978DE-90BD-4EFC-A90A-CE2B2D41618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B978DE-90BD-4EFC-A90A-CE2B2D416185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B978DE-90BD-4EFC-A90A-CE2B2D416185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B978DE-90BD-4EFC-A90A-CE2B2D416185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914400" y="2130427"/>
            <a:ext cx="10363199" cy="1470025"/>
          </a:xfrm>
        </p:spPr>
        <p:txBody>
          <a:bodyPr/>
          <a:lstStyle/>
          <a:p>
            <a:pPr>
              <a:defRPr/>
            </a:pPr>
            <a:r>
              <a:rPr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828800" y="3886200"/>
            <a:ext cx="8534399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328A2AD-CA6C-4CEE-80DD-5B3591997DB0}" type="datetimeFigureOut">
              <a:rPr/>
              <a:pPr>
                <a:defRPr/>
              </a:pPr>
              <a:t></a:t>
            </a:fld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5014F7-E485-415F-A69C-6237A648DEF6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/>
              <a:t>Образец текста</a:t>
            </a:r>
          </a:p>
          <a:p>
            <a:pPr lvl="1">
              <a:defRPr/>
            </a:pPr>
            <a:r>
              <a:rPr/>
              <a:t>Второй уровень</a:t>
            </a:r>
          </a:p>
          <a:p>
            <a:pPr lvl="2">
              <a:defRPr/>
            </a:pPr>
            <a:r>
              <a:rPr/>
              <a:t>Третий уровень</a:t>
            </a:r>
          </a:p>
          <a:p>
            <a:pPr lvl="3">
              <a:defRPr/>
            </a:pPr>
            <a:r>
              <a:rPr/>
              <a:t>Четвертый уровень</a:t>
            </a:r>
          </a:p>
          <a:p>
            <a:pPr lvl="4">
              <a:defRPr/>
            </a:pPr>
            <a:r>
              <a:rPr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328A2AD-CA6C-4CEE-80DD-5B3591997DB0}" type="datetimeFigureOut">
              <a:rPr/>
              <a:pPr>
                <a:defRPr/>
              </a:pPr>
              <a:t></a:t>
            </a:fld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5014F7-E485-415F-A69C-6237A648DEF6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963083" y="4406901"/>
            <a:ext cx="10363199" cy="136207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963083" y="2906713"/>
            <a:ext cx="10363199" cy="150018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328A2AD-CA6C-4CEE-80DD-5B3591997DB0}" type="datetimeFigureOut">
              <a:rPr/>
              <a:pPr>
                <a:defRPr/>
              </a:pPr>
              <a:t></a:t>
            </a:fld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5014F7-E485-415F-A69C-6237A648DEF6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609599" y="1600201"/>
            <a:ext cx="5384799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/>
              <a:t>Образец текста</a:t>
            </a:r>
          </a:p>
          <a:p>
            <a:pPr lvl="1">
              <a:defRPr/>
            </a:pPr>
            <a:r>
              <a:rPr/>
              <a:t>Второй уровень</a:t>
            </a:r>
          </a:p>
          <a:p>
            <a:pPr lvl="2">
              <a:defRPr/>
            </a:pPr>
            <a:r>
              <a:rPr/>
              <a:t>Третий уровень</a:t>
            </a:r>
          </a:p>
          <a:p>
            <a:pPr lvl="3">
              <a:defRPr/>
            </a:pPr>
            <a:r>
              <a:rPr/>
              <a:t>Четвертый уровень</a:t>
            </a:r>
          </a:p>
          <a:p>
            <a:pPr lvl="4">
              <a:defRPr/>
            </a:pPr>
            <a:r>
              <a:rPr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97599" y="1600201"/>
            <a:ext cx="5384799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/>
              <a:t>Образец текста</a:t>
            </a:r>
          </a:p>
          <a:p>
            <a:pPr lvl="1">
              <a:defRPr/>
            </a:pPr>
            <a:r>
              <a:rPr/>
              <a:t>Второй уровень</a:t>
            </a:r>
          </a:p>
          <a:p>
            <a:pPr lvl="2">
              <a:defRPr/>
            </a:pPr>
            <a:r>
              <a:rPr/>
              <a:t>Третий уровень</a:t>
            </a:r>
          </a:p>
          <a:p>
            <a:pPr lvl="3">
              <a:defRPr/>
            </a:pPr>
            <a:r>
              <a:rPr/>
              <a:t>Четвертый уровень</a:t>
            </a:r>
          </a:p>
          <a:p>
            <a:pPr lvl="4">
              <a:defRPr/>
            </a:pPr>
            <a:r>
              <a:rPr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328A2AD-CA6C-4CEE-80DD-5B3591997DB0}" type="datetimeFigureOut">
              <a:rPr/>
              <a:pPr>
                <a:defRPr/>
              </a:pPr>
              <a:t></a:t>
            </a:fld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5014F7-E485-415F-A69C-6237A648DEF6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609599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09599" y="2174874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/>
              <a:t>Образец текста</a:t>
            </a:r>
          </a:p>
          <a:p>
            <a:pPr lvl="1">
              <a:defRPr/>
            </a:pPr>
            <a:r>
              <a:rPr/>
              <a:t>Второй уровень</a:t>
            </a:r>
          </a:p>
          <a:p>
            <a:pPr lvl="2">
              <a:defRPr/>
            </a:pPr>
            <a:r>
              <a:rPr/>
              <a:t>Третий уровень</a:t>
            </a:r>
          </a:p>
          <a:p>
            <a:pPr lvl="3">
              <a:defRPr/>
            </a:pPr>
            <a:r>
              <a:rPr/>
              <a:t>Четвертый уровень</a:t>
            </a:r>
          </a:p>
          <a:p>
            <a:pPr lvl="4">
              <a:defRPr/>
            </a:pPr>
            <a:r>
              <a:rPr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93373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93373" y="2174874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/>
              <a:t>Образец текста</a:t>
            </a:r>
          </a:p>
          <a:p>
            <a:pPr lvl="1">
              <a:defRPr/>
            </a:pPr>
            <a:r>
              <a:rPr/>
              <a:t>Второй уровень</a:t>
            </a:r>
          </a:p>
          <a:p>
            <a:pPr lvl="2">
              <a:defRPr/>
            </a:pPr>
            <a:r>
              <a:rPr/>
              <a:t>Третий уровень</a:t>
            </a:r>
          </a:p>
          <a:p>
            <a:pPr lvl="3">
              <a:defRPr/>
            </a:pPr>
            <a:r>
              <a:rPr/>
              <a:t>Четвертый уровень</a:t>
            </a:r>
          </a:p>
          <a:p>
            <a:pPr lvl="4">
              <a:defRPr/>
            </a:pPr>
            <a:r>
              <a:rPr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328A2AD-CA6C-4CEE-80DD-5B3591997DB0}" type="datetimeFigureOut">
              <a:rPr/>
              <a:pPr>
                <a:defRPr/>
              </a:pPr>
              <a:t></a:t>
            </a:fld>
            <a:endParaRPr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5014F7-E485-415F-A69C-6237A648DEF6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328A2AD-CA6C-4CEE-80DD-5B3591997DB0}" type="datetimeFigureOut">
              <a:rPr/>
              <a:pPr>
                <a:defRPr/>
              </a:pPr>
              <a:t></a:t>
            </a:fld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5014F7-E485-415F-A69C-6237A648DEF6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328A2AD-CA6C-4CEE-80DD-5B3591997DB0}" type="datetimeFigureOut">
              <a:rPr/>
              <a:pPr>
                <a:defRPr/>
              </a:pPr>
              <a:t></a:t>
            </a:fld>
            <a:endParaRPr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5014F7-E485-415F-A69C-6237A648DEF6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6" y="273049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4766732" y="273053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/>
              <a:t>Образец текста</a:t>
            </a:r>
          </a:p>
          <a:p>
            <a:pPr lvl="1">
              <a:defRPr/>
            </a:pPr>
            <a:r>
              <a:rPr/>
              <a:t>Второй уровень</a:t>
            </a:r>
          </a:p>
          <a:p>
            <a:pPr lvl="2">
              <a:defRPr/>
            </a:pPr>
            <a:r>
              <a:rPr/>
              <a:t>Третий уровень</a:t>
            </a:r>
          </a:p>
          <a:p>
            <a:pPr lvl="3">
              <a:defRPr/>
            </a:pPr>
            <a:r>
              <a:rPr/>
              <a:t>Четвертый уровень</a:t>
            </a:r>
          </a:p>
          <a:p>
            <a:pPr lvl="4">
              <a:defRPr/>
            </a:pPr>
            <a:r>
              <a:rPr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609606" y="1435103"/>
            <a:ext cx="4011084" cy="46910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328A2AD-CA6C-4CEE-80DD-5B3591997DB0}" type="datetimeFigureOut">
              <a:rPr/>
              <a:pPr>
                <a:defRPr/>
              </a:pPr>
              <a:t></a:t>
            </a:fld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5014F7-E485-415F-A69C-6237A648DEF6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2389717" y="612774"/>
            <a:ext cx="7315200" cy="41147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328A2AD-CA6C-4CEE-80DD-5B3591997DB0}" type="datetimeFigureOut">
              <a:rPr/>
              <a:pPr>
                <a:defRPr/>
              </a:pPr>
              <a:t></a:t>
            </a:fld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5014F7-E485-415F-A69C-6237A648DEF6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/>
              <a:t>Образец текста</a:t>
            </a:r>
          </a:p>
          <a:p>
            <a:pPr lvl="1">
              <a:defRPr/>
            </a:pPr>
            <a:r>
              <a:rPr/>
              <a:t>Второй уровень</a:t>
            </a:r>
          </a:p>
          <a:p>
            <a:pPr lvl="2">
              <a:defRPr/>
            </a:pPr>
            <a:r>
              <a:rPr/>
              <a:t>Третий уровень</a:t>
            </a:r>
          </a:p>
          <a:p>
            <a:pPr lvl="3">
              <a:defRPr/>
            </a:pPr>
            <a:r>
              <a:rPr/>
              <a:t>Четвертый уровень</a:t>
            </a:r>
          </a:p>
          <a:p>
            <a:pPr lvl="4">
              <a:defRPr/>
            </a:pPr>
            <a:r>
              <a:rPr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328A2AD-CA6C-4CEE-80DD-5B3591997DB0}" type="datetimeFigureOut">
              <a:rPr/>
              <a:pPr>
                <a:defRPr/>
              </a:pPr>
              <a:t></a:t>
            </a:fld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5014F7-E485-415F-A69C-6237A648DEF6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199" y="274639"/>
            <a:ext cx="2743200" cy="5851525"/>
          </a:xfrm>
        </p:spPr>
        <p:txBody>
          <a:bodyPr vert="eaVert"/>
          <a:lstStyle>
            <a:lvl1pPr algn="l">
              <a:defRPr/>
            </a:lvl1pPr>
          </a:lstStyle>
          <a:p>
            <a:pPr>
              <a:defRPr/>
            </a:pPr>
            <a:r>
              <a:rPr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599" y="274639"/>
            <a:ext cx="8026399" cy="5851525"/>
          </a:xfrm>
        </p:spPr>
        <p:txBody>
          <a:bodyPr vert="eaVert"/>
          <a:lstStyle/>
          <a:p>
            <a:pPr lvl="0">
              <a:defRPr/>
            </a:pPr>
            <a:r>
              <a:rPr/>
              <a:t>Образец текста</a:t>
            </a:r>
          </a:p>
          <a:p>
            <a:pPr lvl="1">
              <a:defRPr/>
            </a:pPr>
            <a:r>
              <a:rPr/>
              <a:t>Второй уровень</a:t>
            </a:r>
          </a:p>
          <a:p>
            <a:pPr lvl="2">
              <a:defRPr/>
            </a:pPr>
            <a:r>
              <a:rPr/>
              <a:t>Третий уровень</a:t>
            </a:r>
          </a:p>
          <a:p>
            <a:pPr lvl="3">
              <a:defRPr/>
            </a:pPr>
            <a:r>
              <a:rPr/>
              <a:t>Четвертый уровень</a:t>
            </a:r>
          </a:p>
          <a:p>
            <a:pPr lvl="4">
              <a:defRPr/>
            </a:pPr>
            <a:r>
              <a:rPr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328A2AD-CA6C-4CEE-80DD-5B3591997DB0}" type="datetimeFigureOut">
              <a:rPr/>
              <a:pPr>
                <a:defRPr/>
              </a:pPr>
              <a:t></a:t>
            </a:fld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5014F7-E485-415F-A69C-6237A648DEF6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Shape 1058"/>
          <p:cNvSpPr>
            <a:spLocks noGrp="1" noChangeArrowheads="1"/>
          </p:cNvSpPr>
          <p:nvPr userDrawn="1"/>
        </p:nvSpPr>
        <p:spPr bwMode="auto">
          <a:xfrm>
            <a:off x="0" y="2"/>
            <a:ext cx="12191999" cy="6838950"/>
          </a:xfrm>
          <a:custGeom>
            <a:avLst/>
            <a:gdLst/>
            <a:ahLst/>
            <a:cxnLst/>
            <a:rect l="l" t="t" r="r" b="b"/>
            <a:pathLst>
              <a:path w="43200" h="43200" stroke="0" extrusionOk="0">
                <a:moveTo>
                  <a:pt x="0" y="30392"/>
                </a:moveTo>
                <a:lnTo>
                  <a:pt x="0" y="30392"/>
                </a:lnTo>
                <a:cubicBezTo>
                  <a:pt x="0" y="30392"/>
                  <a:pt x="30246" y="52055"/>
                  <a:pt x="43200" y="35131"/>
                </a:cubicBezTo>
                <a:lnTo>
                  <a:pt x="43200" y="0"/>
                </a:lnTo>
                <a:lnTo>
                  <a:pt x="0" y="0"/>
                </a:lnTo>
                <a:lnTo>
                  <a:pt x="0" y="30392"/>
                </a:lnTo>
                <a:close/>
              </a:path>
            </a:pathLst>
          </a:custGeom>
          <a:solidFill>
            <a:schemeClr val="accent1"/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8" name="Shape 1059"/>
          <p:cNvSpPr>
            <a:spLocks noGrp="1" noChangeArrowheads="1"/>
          </p:cNvSpPr>
          <p:nvPr userDrawn="1"/>
        </p:nvSpPr>
        <p:spPr bwMode="auto">
          <a:xfrm>
            <a:off x="0" y="2"/>
            <a:ext cx="12191999" cy="6838950"/>
          </a:xfrm>
          <a:custGeom>
            <a:avLst/>
            <a:gdLst/>
            <a:ahLst/>
            <a:cxnLst/>
            <a:rect l="l" t="t" r="r" b="b"/>
            <a:pathLst>
              <a:path w="43200" h="43200" fill="none" extrusionOk="0">
                <a:moveTo>
                  <a:pt x="-22" y="30392"/>
                </a:moveTo>
                <a:lnTo>
                  <a:pt x="-22" y="30392"/>
                </a:lnTo>
                <a:cubicBezTo>
                  <a:pt x="-22" y="30392"/>
                  <a:pt x="30330" y="52055"/>
                  <a:pt x="43245" y="35131"/>
                </a:cubicBezTo>
              </a:path>
            </a:pathLst>
          </a:custGeom>
          <a:solidFill>
            <a:srgbClr val="FFFFFF"/>
          </a:solidFill>
          <a:ln w="7560">
            <a:solidFill>
              <a:srgbClr val="FFFFFF"/>
            </a:solidFill>
            <a:round/>
            <a:headEnd/>
            <a:tailEnd/>
          </a:ln>
        </p:spPr>
      </p:sp>
      <p:sp>
        <p:nvSpPr>
          <p:cNvPr id="9" name="Shape 1060"/>
          <p:cNvSpPr>
            <a:spLocks noGrp="1" noChangeArrowheads="1"/>
          </p:cNvSpPr>
          <p:nvPr userDrawn="1"/>
        </p:nvSpPr>
        <p:spPr bwMode="auto">
          <a:xfrm>
            <a:off x="0" y="2"/>
            <a:ext cx="12191999" cy="6838950"/>
          </a:xfrm>
          <a:custGeom>
            <a:avLst/>
            <a:gdLst/>
            <a:ahLst/>
            <a:cxnLst/>
            <a:rect l="l" t="t" r="r" b="b"/>
            <a:pathLst>
              <a:path w="43200" h="43200" fill="none" extrusionOk="0">
                <a:moveTo>
                  <a:pt x="-22" y="29977"/>
                </a:moveTo>
                <a:lnTo>
                  <a:pt x="-22" y="29977"/>
                </a:lnTo>
                <a:cubicBezTo>
                  <a:pt x="-22" y="29977"/>
                  <a:pt x="29238" y="51595"/>
                  <a:pt x="43239" y="32973"/>
                </a:cubicBezTo>
              </a:path>
            </a:pathLst>
          </a:custGeom>
          <a:solidFill>
            <a:srgbClr val="FFFFFF"/>
          </a:solidFill>
          <a:ln w="6930">
            <a:solidFill>
              <a:srgbClr val="FFFFFF">
                <a:alpha val="0"/>
              </a:srgbClr>
            </a:solidFill>
            <a:round/>
            <a:headEnd/>
            <a:tailEnd/>
          </a:ln>
        </p:spPr>
      </p:sp>
      <p:sp>
        <p:nvSpPr>
          <p:cNvPr id="10" name="Shape 1061"/>
          <p:cNvSpPr>
            <a:spLocks noGrp="1" noChangeArrowheads="1"/>
          </p:cNvSpPr>
          <p:nvPr userDrawn="1"/>
        </p:nvSpPr>
        <p:spPr bwMode="auto">
          <a:xfrm>
            <a:off x="0" y="2"/>
            <a:ext cx="12191999" cy="6838950"/>
          </a:xfrm>
          <a:custGeom>
            <a:avLst/>
            <a:gdLst/>
            <a:ahLst/>
            <a:cxnLst/>
            <a:rect l="l" t="t" r="r" b="b"/>
            <a:pathLst>
              <a:path w="43200" h="43200" fill="none" extrusionOk="0">
                <a:moveTo>
                  <a:pt x="-22" y="29562"/>
                </a:moveTo>
                <a:lnTo>
                  <a:pt x="-22" y="29562"/>
                </a:lnTo>
                <a:cubicBezTo>
                  <a:pt x="-22" y="29562"/>
                  <a:pt x="28147" y="51135"/>
                  <a:pt x="43233" y="30816"/>
                </a:cubicBezTo>
              </a:path>
            </a:pathLst>
          </a:custGeom>
          <a:solidFill>
            <a:srgbClr val="FFFFFF"/>
          </a:solidFill>
          <a:ln w="6300">
            <a:solidFill>
              <a:srgbClr val="FFFFFF">
                <a:alpha val="77254"/>
              </a:srgbClr>
            </a:solidFill>
            <a:round/>
            <a:headEnd/>
            <a:tailEnd/>
          </a:ln>
        </p:spPr>
      </p:sp>
      <p:sp>
        <p:nvSpPr>
          <p:cNvPr id="11" name="Shape 1062"/>
          <p:cNvSpPr>
            <a:spLocks noGrp="1" noChangeArrowheads="1"/>
          </p:cNvSpPr>
          <p:nvPr userDrawn="1"/>
        </p:nvSpPr>
        <p:spPr bwMode="auto">
          <a:xfrm>
            <a:off x="0" y="2"/>
            <a:ext cx="12191999" cy="6838950"/>
          </a:xfrm>
          <a:custGeom>
            <a:avLst/>
            <a:gdLst/>
            <a:ahLst/>
            <a:cxnLst/>
            <a:rect l="l" t="t" r="r" b="b"/>
            <a:pathLst>
              <a:path w="43200" h="43200" fill="none" extrusionOk="0">
                <a:moveTo>
                  <a:pt x="-22" y="29147"/>
                </a:moveTo>
                <a:lnTo>
                  <a:pt x="-22" y="29147"/>
                </a:lnTo>
                <a:cubicBezTo>
                  <a:pt x="-22" y="29147"/>
                  <a:pt x="27056" y="50675"/>
                  <a:pt x="43228" y="28658"/>
                </a:cubicBezTo>
              </a:path>
            </a:pathLst>
          </a:custGeom>
          <a:solidFill>
            <a:srgbClr val="FFFFFF"/>
          </a:solidFill>
          <a:ln w="5670">
            <a:solidFill>
              <a:srgbClr val="FFFFFF">
                <a:alpha val="65882"/>
              </a:srgbClr>
            </a:solidFill>
            <a:round/>
            <a:headEnd/>
            <a:tailEnd/>
          </a:ln>
        </p:spPr>
      </p:sp>
      <p:sp>
        <p:nvSpPr>
          <p:cNvPr id="12" name="Shape 1063"/>
          <p:cNvSpPr>
            <a:spLocks noGrp="1" noChangeArrowheads="1"/>
          </p:cNvSpPr>
          <p:nvPr userDrawn="1"/>
        </p:nvSpPr>
        <p:spPr bwMode="auto">
          <a:xfrm>
            <a:off x="0" y="2"/>
            <a:ext cx="12191999" cy="6838950"/>
          </a:xfrm>
          <a:custGeom>
            <a:avLst/>
            <a:gdLst/>
            <a:ahLst/>
            <a:cxnLst/>
            <a:rect l="l" t="t" r="r" b="b"/>
            <a:pathLst>
              <a:path w="43200" h="43200" fill="none" extrusionOk="0">
                <a:moveTo>
                  <a:pt x="-22" y="28733"/>
                </a:moveTo>
                <a:lnTo>
                  <a:pt x="-22" y="28733"/>
                </a:lnTo>
                <a:cubicBezTo>
                  <a:pt x="-22" y="28733"/>
                  <a:pt x="25965" y="50214"/>
                  <a:pt x="43222" y="26500"/>
                </a:cubicBezTo>
              </a:path>
            </a:pathLst>
          </a:custGeom>
          <a:solidFill>
            <a:srgbClr val="FFFFFF"/>
          </a:solidFill>
          <a:ln w="5040">
            <a:solidFill>
              <a:srgbClr val="FFFFFF">
                <a:alpha val="54900"/>
              </a:srgbClr>
            </a:solidFill>
            <a:round/>
            <a:headEnd/>
            <a:tailEnd/>
          </a:ln>
        </p:spPr>
      </p:sp>
      <p:sp>
        <p:nvSpPr>
          <p:cNvPr id="13" name="Shape 1064"/>
          <p:cNvSpPr>
            <a:spLocks noGrp="1" noChangeArrowheads="1"/>
          </p:cNvSpPr>
          <p:nvPr userDrawn="1"/>
        </p:nvSpPr>
        <p:spPr bwMode="auto">
          <a:xfrm>
            <a:off x="0" y="2"/>
            <a:ext cx="12191999" cy="6838950"/>
          </a:xfrm>
          <a:custGeom>
            <a:avLst/>
            <a:gdLst/>
            <a:ahLst/>
            <a:cxnLst/>
            <a:rect l="l" t="t" r="r" b="b"/>
            <a:pathLst>
              <a:path w="43200" h="43200" fill="none" extrusionOk="0">
                <a:moveTo>
                  <a:pt x="-22" y="28319"/>
                </a:moveTo>
                <a:lnTo>
                  <a:pt x="-22" y="28319"/>
                </a:lnTo>
                <a:cubicBezTo>
                  <a:pt x="-22" y="28319"/>
                  <a:pt x="24873" y="49754"/>
                  <a:pt x="43216" y="24342"/>
                </a:cubicBezTo>
              </a:path>
            </a:pathLst>
          </a:custGeom>
          <a:solidFill>
            <a:srgbClr val="FFFFFF"/>
          </a:solidFill>
          <a:ln w="4410">
            <a:solidFill>
              <a:srgbClr val="FFFFFF">
                <a:alpha val="43529"/>
              </a:srgbClr>
            </a:solidFill>
            <a:round/>
            <a:headEnd/>
            <a:tailEnd/>
          </a:ln>
        </p:spPr>
      </p:sp>
      <p:sp>
        <p:nvSpPr>
          <p:cNvPr id="14" name="Shape 1065"/>
          <p:cNvSpPr>
            <a:spLocks noGrp="1" noChangeArrowheads="1"/>
          </p:cNvSpPr>
          <p:nvPr userDrawn="1"/>
        </p:nvSpPr>
        <p:spPr bwMode="auto">
          <a:xfrm>
            <a:off x="0" y="2"/>
            <a:ext cx="12191999" cy="6838950"/>
          </a:xfrm>
          <a:custGeom>
            <a:avLst/>
            <a:gdLst/>
            <a:ahLst/>
            <a:cxnLst/>
            <a:rect l="l" t="t" r="r" b="b"/>
            <a:pathLst>
              <a:path w="43200" h="43200" fill="none" extrusionOk="0">
                <a:moveTo>
                  <a:pt x="-22" y="27904"/>
                </a:moveTo>
                <a:lnTo>
                  <a:pt x="-22" y="27904"/>
                </a:lnTo>
                <a:cubicBezTo>
                  <a:pt x="-22" y="27904"/>
                  <a:pt x="23782" y="49294"/>
                  <a:pt x="43211" y="22185"/>
                </a:cubicBezTo>
              </a:path>
            </a:pathLst>
          </a:custGeom>
          <a:solidFill>
            <a:srgbClr val="FFFFFF"/>
          </a:solidFill>
          <a:ln w="3780">
            <a:solidFill>
              <a:srgbClr val="FFFFFF">
                <a:alpha val="32156"/>
              </a:srgbClr>
            </a:solidFill>
            <a:round/>
            <a:headEnd/>
            <a:tailEnd/>
          </a:ln>
        </p:spPr>
      </p:sp>
      <p:sp>
        <p:nvSpPr>
          <p:cNvPr id="15" name="Shape 1066"/>
          <p:cNvSpPr>
            <a:spLocks noGrp="1" noChangeArrowheads="1"/>
          </p:cNvSpPr>
          <p:nvPr userDrawn="1"/>
        </p:nvSpPr>
        <p:spPr bwMode="auto">
          <a:xfrm>
            <a:off x="0" y="2"/>
            <a:ext cx="12191999" cy="6838950"/>
          </a:xfrm>
          <a:custGeom>
            <a:avLst/>
            <a:gdLst/>
            <a:ahLst/>
            <a:cxnLst/>
            <a:rect l="l" t="t" r="r" b="b"/>
            <a:pathLst>
              <a:path w="43200" h="43200" fill="none" extrusionOk="0">
                <a:moveTo>
                  <a:pt x="-22" y="27489"/>
                </a:moveTo>
                <a:lnTo>
                  <a:pt x="-22" y="27489"/>
                </a:lnTo>
                <a:cubicBezTo>
                  <a:pt x="-22" y="27489"/>
                  <a:pt x="22691" y="48834"/>
                  <a:pt x="43205" y="20027"/>
                </a:cubicBezTo>
              </a:path>
            </a:pathLst>
          </a:custGeom>
          <a:solidFill>
            <a:srgbClr val="FFFFFF"/>
          </a:solidFill>
          <a:ln w="3150">
            <a:solidFill>
              <a:srgbClr val="FFFFFF">
                <a:alpha val="21176"/>
              </a:srgbClr>
            </a:solidFill>
            <a:round/>
            <a:headEnd/>
            <a:tailEnd/>
          </a:ln>
        </p:spPr>
      </p:sp>
      <p:sp>
        <p:nvSpPr>
          <p:cNvPr id="16" name="Shape 1067"/>
          <p:cNvSpPr>
            <a:spLocks noGrp="1" noChangeArrowheads="1"/>
          </p:cNvSpPr>
          <p:nvPr userDrawn="1"/>
        </p:nvSpPr>
        <p:spPr bwMode="auto">
          <a:xfrm>
            <a:off x="0" y="2"/>
            <a:ext cx="12191999" cy="6838950"/>
          </a:xfrm>
          <a:custGeom>
            <a:avLst/>
            <a:gdLst/>
            <a:ahLst/>
            <a:cxnLst/>
            <a:rect l="l" t="t" r="r" b="b"/>
            <a:pathLst>
              <a:path w="43200" h="43200" fill="none" extrusionOk="0">
                <a:moveTo>
                  <a:pt x="-22" y="27075"/>
                </a:moveTo>
                <a:lnTo>
                  <a:pt x="-22" y="27075"/>
                </a:lnTo>
                <a:cubicBezTo>
                  <a:pt x="-22" y="27075"/>
                  <a:pt x="21600" y="48374"/>
                  <a:pt x="43200" y="17869"/>
                </a:cubicBezTo>
              </a:path>
            </a:pathLst>
          </a:custGeom>
          <a:solidFill>
            <a:srgbClr val="FFFFFF"/>
          </a:solidFill>
          <a:ln w="2520">
            <a:solidFill>
              <a:srgbClr val="FFFFFF">
                <a:alpha val="9803"/>
              </a:srgbClr>
            </a:solidFill>
            <a:round/>
            <a:headEnd/>
            <a:tailEnd/>
          </a:ln>
        </p:spPr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609599" y="1600201"/>
            <a:ext cx="10972800" cy="4525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/>
              <a:t>Образец текста</a:t>
            </a:r>
          </a:p>
          <a:p>
            <a:pPr lvl="1">
              <a:defRPr/>
            </a:pPr>
            <a:r>
              <a:rPr/>
              <a:t>Второй уровень</a:t>
            </a:r>
          </a:p>
          <a:p>
            <a:pPr lvl="2">
              <a:defRPr/>
            </a:pPr>
            <a:r>
              <a:rPr/>
              <a:t>Третий уровень</a:t>
            </a:r>
          </a:p>
          <a:p>
            <a:pPr lvl="3">
              <a:defRPr/>
            </a:pPr>
            <a:r>
              <a:rPr/>
              <a:t>Четвертый уровень</a:t>
            </a:r>
          </a:p>
          <a:p>
            <a:pPr lvl="4">
              <a:defRPr/>
            </a:pPr>
            <a:r>
              <a:rPr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609599" y="6356351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328A2AD-CA6C-4CEE-80DD-5B3591997DB0}" type="datetimeFigureOut">
              <a:rPr/>
              <a:pPr>
                <a:defRPr/>
              </a:pPr>
              <a:t></a:t>
            </a:fld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165599" y="6356351"/>
            <a:ext cx="3860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737599" y="6356351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F5014F7-E485-415F-A69C-6237A648DEF6}" type="slidenum">
              <a:rPr/>
              <a:pPr>
                <a:defRPr/>
              </a:pPr>
              <a:t>‹#›</a:t>
            </a:fld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599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>
        <a:spcBef>
          <a:spcPts val="0"/>
        </a:spcBef>
        <a:buNone/>
        <a:defRPr sz="44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599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3">
            <a:lum/>
            <a:alphaModFix amt="89000"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/>
          <p:cNvSpPr/>
          <p:nvPr/>
        </p:nvSpPr>
        <p:spPr bwMode="auto">
          <a:xfrm>
            <a:off x="309906" y="1289785"/>
            <a:ext cx="11487458" cy="5139891"/>
          </a:xfrm>
          <a:prstGeom prst="roundRect">
            <a:avLst>
              <a:gd name="adj" fmla="val 3558"/>
            </a:avLst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Заголовок 1"/>
          <p:cNvSpPr txBox="1"/>
          <p:nvPr/>
        </p:nvSpPr>
        <p:spPr bwMode="auto">
          <a:xfrm>
            <a:off x="811307" y="1777022"/>
            <a:ext cx="5589493" cy="27246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ts val="0"/>
              </a:spcBef>
              <a:defRPr/>
            </a:pPr>
            <a:r>
              <a:rPr lang="ru-RU" sz="2400" i="0" u="none" strike="noStrike" cap="none" spc="0" dirty="0" smtClean="0">
                <a:ln>
                  <a:noFill/>
                </a:ln>
                <a:latin typeface="Montserrat ExtraBold"/>
                <a:ea typeface="PT Sans"/>
                <a:cs typeface="+mj-cs"/>
              </a:rPr>
              <a:t>Работа с одарёнными </a:t>
            </a:r>
            <a:r>
              <a:rPr lang="ru-RU" sz="2400" dirty="0" smtClean="0">
                <a:latin typeface="Montserrat ExtraBold"/>
                <a:ea typeface="PT Sans"/>
                <a:cs typeface="+mj-cs"/>
              </a:rPr>
              <a:t>детьми в </a:t>
            </a:r>
            <a:r>
              <a:rPr lang="ru-RU" sz="2400" smtClean="0">
                <a:latin typeface="Montserrat ExtraBold"/>
                <a:ea typeface="PT Sans"/>
                <a:cs typeface="+mj-cs"/>
              </a:rPr>
              <a:t>рамках </a:t>
            </a:r>
            <a:r>
              <a:rPr lang="ru-RU" sz="2400" i="0" u="none" strike="noStrike" cap="none" spc="0" smtClean="0">
                <a:ln>
                  <a:noFill/>
                </a:ln>
                <a:latin typeface="Montserrat ExtraBold"/>
                <a:ea typeface="PT Sans"/>
                <a:cs typeface="+mj-cs"/>
              </a:rPr>
              <a:t>взаимодействия </a:t>
            </a:r>
            <a:r>
              <a:rPr lang="ru-RU" sz="2400" i="0" u="none" strike="noStrike" cap="none" spc="0" dirty="0" smtClean="0">
                <a:ln>
                  <a:noFill/>
                </a:ln>
                <a:latin typeface="Montserrat ExtraBold"/>
                <a:ea typeface="PT Sans"/>
                <a:cs typeface="+mj-cs"/>
              </a:rPr>
              <a:t>образовательной организации с предприятиями-партнерами</a:t>
            </a:r>
            <a:endParaRPr lang="ru-RU" sz="2400" dirty="0">
              <a:latin typeface="Montserrat ExtraBold"/>
              <a:ea typeface="PT Sans"/>
            </a:endParaRPr>
          </a:p>
        </p:txBody>
      </p:sp>
      <p:sp>
        <p:nvSpPr>
          <p:cNvPr id="23" name="Прямоугольник: скругленные углы 22"/>
          <p:cNvSpPr/>
          <p:nvPr/>
        </p:nvSpPr>
        <p:spPr bwMode="auto">
          <a:xfrm>
            <a:off x="623888" y="5289452"/>
            <a:ext cx="10772424" cy="990230"/>
          </a:xfrm>
          <a:prstGeom prst="roundRect">
            <a:avLst>
              <a:gd name="adj" fmla="val 11687"/>
            </a:avLst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" name="Заголовок 1"/>
          <p:cNvSpPr txBox="1"/>
          <p:nvPr/>
        </p:nvSpPr>
        <p:spPr bwMode="auto">
          <a:xfrm>
            <a:off x="821310" y="4797083"/>
            <a:ext cx="10137422" cy="14825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ts val="0"/>
              </a:spcBef>
              <a:defRPr/>
            </a:pPr>
            <a:endParaRPr lang="ru-RU" b="1" dirty="0" smtClean="0">
              <a:latin typeface="Times New Roman" pitchFamily="18" charset="0"/>
              <a:ea typeface="PT Sans"/>
              <a:cs typeface="Times New Roman" pitchFamily="18" charset="0"/>
            </a:endParaRPr>
          </a:p>
          <a:p>
            <a:pPr lvl="0" algn="ctr">
              <a:spcBef>
                <a:spcPts val="0"/>
              </a:spcBef>
              <a:defRPr/>
            </a:pPr>
            <a:endParaRPr lang="ru-RU" b="1" dirty="0" smtClean="0">
              <a:latin typeface="Times New Roman" pitchFamily="18" charset="0"/>
              <a:ea typeface="PT Sans"/>
              <a:cs typeface="Times New Roman" pitchFamily="18" charset="0"/>
            </a:endParaRPr>
          </a:p>
          <a:p>
            <a:pPr lvl="0" algn="ctr">
              <a:spcBef>
                <a:spcPts val="0"/>
              </a:spcBef>
              <a:defRPr/>
            </a:pPr>
            <a:endParaRPr lang="ru-RU" b="1" dirty="0" smtClean="0">
              <a:latin typeface="Times New Roman" pitchFamily="18" charset="0"/>
              <a:ea typeface="PT Sans"/>
              <a:cs typeface="Times New Roman" pitchFamily="18" charset="0"/>
            </a:endParaRPr>
          </a:p>
          <a:p>
            <a:pPr lvl="0" algn="ctr">
              <a:spcBef>
                <a:spcPts val="0"/>
              </a:spcBef>
              <a:defRPr/>
            </a:pPr>
            <a:r>
              <a:rPr lang="ru-RU" b="1" dirty="0" smtClean="0">
                <a:latin typeface="Times New Roman" pitchFamily="18" charset="0"/>
                <a:ea typeface="PT Sans"/>
                <a:cs typeface="Times New Roman" pitchFamily="18" charset="0"/>
              </a:rPr>
              <a:t>Заместитель директора по УВР МБОУ «</a:t>
            </a:r>
            <a:r>
              <a:rPr lang="ru-RU" b="1" dirty="0" err="1" smtClean="0">
                <a:latin typeface="Times New Roman" pitchFamily="18" charset="0"/>
                <a:ea typeface="PT Sans"/>
                <a:cs typeface="Times New Roman" pitchFamily="18" charset="0"/>
              </a:rPr>
              <a:t>Глядянская</a:t>
            </a:r>
            <a:r>
              <a:rPr lang="ru-RU" b="1" dirty="0" smtClean="0">
                <a:latin typeface="Times New Roman" pitchFamily="18" charset="0"/>
                <a:ea typeface="PT Sans"/>
                <a:cs typeface="Times New Roman" pitchFamily="18" charset="0"/>
              </a:rPr>
              <a:t> СОШ» </a:t>
            </a:r>
            <a:r>
              <a:rPr lang="ru-RU" b="1" dirty="0" err="1" smtClean="0">
                <a:latin typeface="Times New Roman" pitchFamily="18" charset="0"/>
                <a:ea typeface="PT Sans"/>
                <a:cs typeface="Times New Roman" pitchFamily="18" charset="0"/>
              </a:rPr>
              <a:t>Блынская</a:t>
            </a:r>
            <a:r>
              <a:rPr lang="ru-RU" b="1" dirty="0" smtClean="0">
                <a:latin typeface="Times New Roman" pitchFamily="18" charset="0"/>
                <a:ea typeface="PT Sans"/>
                <a:cs typeface="Times New Roman" pitchFamily="18" charset="0"/>
              </a:rPr>
              <a:t> Алёна Юрьевна</a:t>
            </a:r>
            <a:endParaRPr b="1">
              <a:latin typeface="Times New Roman" pitchFamily="18" charset="0"/>
              <a:cs typeface="Times New Roman" pitchFamily="18" charset="0"/>
            </a:endParaRPr>
          </a:p>
          <a:p>
            <a:pPr lvl="0">
              <a:spcBef>
                <a:spcPts val="0"/>
              </a:spcBef>
              <a:defRPr/>
            </a:pPr>
            <a:endParaRPr lang="ru-RU" i="0" u="none" strike="noStrike" cap="none" spc="0" dirty="0">
              <a:ln>
                <a:noFill/>
              </a:ln>
              <a:latin typeface="Montserrat Light"/>
              <a:ea typeface="PT Sans"/>
              <a:cs typeface="+mj-cs"/>
            </a:endParaRPr>
          </a:p>
        </p:txBody>
      </p:sp>
      <p:sp>
        <p:nvSpPr>
          <p:cNvPr id="26" name="Заголовок 1"/>
          <p:cNvSpPr txBox="1"/>
          <p:nvPr/>
        </p:nvSpPr>
        <p:spPr bwMode="auto">
          <a:xfrm>
            <a:off x="877581" y="3747303"/>
            <a:ext cx="4249815" cy="2796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defRPr/>
            </a:pPr>
            <a:endParaRPr/>
          </a:p>
        </p:txBody>
      </p:sp>
      <p:sp>
        <p:nvSpPr>
          <p:cNvPr id="6146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48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50" name="AutoShape 6" descr="https://xn--44-kmc.xn--80aafey1amqq.xn--d1acj3b/images/events/cover/fbd6c0761ed5d64e24bdf84b4ac4c84d_bi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52" name="AutoShape 8" descr="https://xn--44-kmc.xn--80aafey1amqq.xn--d1acj3b/images/events/cover/fbd6c0761ed5d64e24bdf84b4ac4c84d_bi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5" name="Picture 11" descr="Picture backgroun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94696" y="1848942"/>
            <a:ext cx="4516704" cy="3018480"/>
          </a:xfrm>
          <a:prstGeom prst="rect">
            <a:avLst/>
          </a:prstGeom>
          <a:noFill/>
        </p:spPr>
      </p:pic>
      <p:pic>
        <p:nvPicPr>
          <p:cNvPr id="15" name="Рисунок 14" descr="C:\Users\Admin\Desktop\инженерный класс\Инженерные классы МКОУ Глядянская СОШ\фотки инженерный класс\IMG_20230206_205115_244.pn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2424" y="0"/>
            <a:ext cx="1474471" cy="1245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28000">
    <p:sndAc>
      <p:stSnd>
        <p:snd r:embed="rId2" name="1--online-audio-convert.com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0">
              <a:schemeClr val="accent1">
                <a:alpha val="62000"/>
              </a:schemeClr>
            </a:gs>
            <a:gs pos="100000">
              <a:srgbClr val="FFFFFF">
                <a:alpha val="62000"/>
              </a:srgb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/>
          <p:cNvSpPr/>
          <p:nvPr/>
        </p:nvSpPr>
        <p:spPr bwMode="auto">
          <a:xfrm>
            <a:off x="309906" y="1289785"/>
            <a:ext cx="11487458" cy="5139891"/>
          </a:xfrm>
          <a:prstGeom prst="roundRect">
            <a:avLst>
              <a:gd name="adj" fmla="val 3558"/>
            </a:avLst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Заголовок 1"/>
          <p:cNvSpPr txBox="1"/>
          <p:nvPr/>
        </p:nvSpPr>
        <p:spPr bwMode="auto">
          <a:xfrm>
            <a:off x="686686" y="1370596"/>
            <a:ext cx="10778483" cy="7114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ts val="0"/>
              </a:spcBef>
              <a:defRPr/>
            </a:pPr>
            <a:r>
              <a:rPr lang="ru-RU" sz="2400" i="0" u="none" strike="noStrike" cap="none" spc="0" dirty="0" smtClean="0">
                <a:ln>
                  <a:noFill/>
                </a:ln>
                <a:latin typeface="Montserrat ExtraBold"/>
                <a:ea typeface="PT Sans"/>
                <a:cs typeface="+mj-cs"/>
              </a:rPr>
              <a:t>Реализуемые мероприятия</a:t>
            </a:r>
            <a:endParaRPr lang="ru-RU" sz="2400" dirty="0">
              <a:latin typeface="Montserrat ExtraBold"/>
              <a:ea typeface="PT Sans"/>
            </a:endParaRPr>
          </a:p>
        </p:txBody>
      </p:sp>
      <p:sp>
        <p:nvSpPr>
          <p:cNvPr id="14" name="Прямоугольник: скругленные углы 13"/>
          <p:cNvSpPr/>
          <p:nvPr/>
        </p:nvSpPr>
        <p:spPr bwMode="auto">
          <a:xfrm>
            <a:off x="520505" y="2208628"/>
            <a:ext cx="2996418" cy="4093698"/>
          </a:xfrm>
          <a:prstGeom prst="roundRect">
            <a:avLst>
              <a:gd name="adj" fmla="val 4168"/>
            </a:avLst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Прямоугольник: скругленные углы 14"/>
          <p:cNvSpPr/>
          <p:nvPr/>
        </p:nvSpPr>
        <p:spPr bwMode="auto">
          <a:xfrm>
            <a:off x="3586570" y="2222695"/>
            <a:ext cx="3813036" cy="3906123"/>
          </a:xfrm>
          <a:prstGeom prst="roundRect">
            <a:avLst>
              <a:gd name="adj" fmla="val 3558"/>
            </a:avLst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Прямоугольник: скругленные углы 15"/>
          <p:cNvSpPr/>
          <p:nvPr/>
        </p:nvSpPr>
        <p:spPr bwMode="auto">
          <a:xfrm>
            <a:off x="7484012" y="2264898"/>
            <a:ext cx="4061119" cy="3892055"/>
          </a:xfrm>
          <a:prstGeom prst="roundRect">
            <a:avLst>
              <a:gd name="adj" fmla="val 3558"/>
            </a:avLst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7" name="Заголовок 1"/>
          <p:cNvSpPr txBox="1"/>
          <p:nvPr/>
        </p:nvSpPr>
        <p:spPr bwMode="auto">
          <a:xfrm>
            <a:off x="534572" y="2180492"/>
            <a:ext cx="2982351" cy="391081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 algn="ctr">
              <a:spcBef>
                <a:spcPts val="0"/>
              </a:spcBef>
              <a:defRPr/>
            </a:pPr>
            <a:r>
              <a:rPr lang="ru-RU" sz="1600" dirty="0" smtClean="0">
                <a:latin typeface="Montserrat ExtraBold"/>
                <a:ea typeface="PT Sans"/>
              </a:rPr>
              <a:t>Исследовательская форма взаимодействия</a:t>
            </a:r>
          </a:p>
          <a:p>
            <a:pPr lvl="0" algn="ctr">
              <a:spcBef>
                <a:spcPts val="0"/>
              </a:spcBef>
              <a:defRPr/>
            </a:pPr>
            <a:r>
              <a:rPr lang="ru-RU" sz="1600" dirty="0" smtClean="0">
                <a:latin typeface="Montserrat ExtraBold"/>
                <a:ea typeface="PT Sans"/>
              </a:rPr>
              <a:t>(экскурсии)</a:t>
            </a:r>
            <a:endParaRPr lang="ru-RU" sz="1600" dirty="0">
              <a:latin typeface="Montserrat ExtraBold"/>
              <a:ea typeface="PT Sans"/>
            </a:endParaRPr>
          </a:p>
        </p:txBody>
      </p:sp>
      <p:sp>
        <p:nvSpPr>
          <p:cNvPr id="18" name="Заголовок 1"/>
          <p:cNvSpPr txBox="1"/>
          <p:nvPr/>
        </p:nvSpPr>
        <p:spPr bwMode="auto">
          <a:xfrm>
            <a:off x="3963311" y="2335237"/>
            <a:ext cx="1524318" cy="39389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>
              <a:spcBef>
                <a:spcPts val="0"/>
              </a:spcBef>
              <a:defRPr/>
            </a:pPr>
            <a:r>
              <a:rPr lang="ru-RU" i="0" u="none" strike="noStrike" cap="none" spc="0" dirty="0" smtClean="0">
                <a:ln>
                  <a:noFill/>
                </a:ln>
                <a:latin typeface="Montserrat ExtraBold"/>
                <a:ea typeface="PT Sans"/>
                <a:cs typeface="+mj-cs"/>
              </a:rPr>
              <a:t>Задачи:</a:t>
            </a:r>
            <a:endParaRPr lang="ru-RU" dirty="0">
              <a:latin typeface="Montserrat ExtraBold"/>
              <a:ea typeface="PT Sans"/>
            </a:endParaRPr>
          </a:p>
        </p:txBody>
      </p:sp>
      <p:sp>
        <p:nvSpPr>
          <p:cNvPr id="23" name="Заголовок 1"/>
          <p:cNvSpPr txBox="1"/>
          <p:nvPr/>
        </p:nvSpPr>
        <p:spPr bwMode="auto">
          <a:xfrm>
            <a:off x="7386256" y="2615403"/>
            <a:ext cx="1524318" cy="32154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 algn="ctr">
              <a:spcBef>
                <a:spcPts val="0"/>
              </a:spcBef>
              <a:defRPr/>
            </a:pPr>
            <a:endParaRPr lang="ru-RU" dirty="0">
              <a:latin typeface="Montserrat ExtraBold"/>
              <a:ea typeface="PT Sans"/>
            </a:endParaRPr>
          </a:p>
        </p:txBody>
      </p:sp>
      <p:sp>
        <p:nvSpPr>
          <p:cNvPr id="24" name="Заголовок 1"/>
          <p:cNvSpPr txBox="1"/>
          <p:nvPr/>
        </p:nvSpPr>
        <p:spPr bwMode="auto">
          <a:xfrm>
            <a:off x="3629465" y="2827606"/>
            <a:ext cx="3742006" cy="34465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buFontTx/>
              <a:buChar char="-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ознакомить детей с профессиями на  предприятиях МО и области; 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 - установление связей школы с предприятиями социального партнерства.</a:t>
            </a:r>
          </a:p>
          <a:p>
            <a:pPr lvl="0">
              <a:spcBef>
                <a:spcPts val="0"/>
              </a:spcBef>
              <a:defRPr/>
            </a:pPr>
            <a:endParaRPr/>
          </a:p>
        </p:txBody>
      </p:sp>
      <p:sp>
        <p:nvSpPr>
          <p:cNvPr id="25" name="Заголовок 1"/>
          <p:cNvSpPr txBox="1"/>
          <p:nvPr/>
        </p:nvSpPr>
        <p:spPr bwMode="auto">
          <a:xfrm>
            <a:off x="7484012" y="2307102"/>
            <a:ext cx="4037428" cy="38123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>
              <a:spcBef>
                <a:spcPts val="0"/>
              </a:spcBef>
              <a:defRPr/>
            </a:pPr>
            <a:endParaRPr/>
          </a:p>
          <a:p>
            <a:pPr lvl="0">
              <a:spcBef>
                <a:spcPts val="0"/>
              </a:spcBef>
              <a:defRPr/>
            </a:pPr>
            <a:r>
              <a:rPr lang="ru-RU" sz="2000" dirty="0" smtClean="0">
                <a:latin typeface="Times New Roman" pitchFamily="18" charset="0"/>
                <a:ea typeface="PT Sans"/>
                <a:cs typeface="Times New Roman" pitchFamily="18" charset="0"/>
              </a:rPr>
              <a:t>Школьники посещают: </a:t>
            </a:r>
          </a:p>
          <a:p>
            <a:pPr lvl="0">
              <a:spcBef>
                <a:spcPts val="0"/>
              </a:spcBef>
              <a:defRPr/>
            </a:pPr>
            <a:r>
              <a:rPr lang="ru-RU" sz="2000" dirty="0" smtClean="0">
                <a:latin typeface="Times New Roman" pitchFamily="18" charset="0"/>
                <a:ea typeface="PT Sans"/>
                <a:cs typeface="Times New Roman" pitchFamily="18" charset="0"/>
              </a:rPr>
              <a:t>Районные электросети, центральная районная больница,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ООО "Иволга» (швейный цех), пожарная часть, ОАО «Синтез», АО НПО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Курганприбор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», ООО КЗКТ.</a:t>
            </a:r>
            <a:r>
              <a:rPr lang="ru-RU" sz="2000" dirty="0" smtClean="0">
                <a:latin typeface="Times New Roman" pitchFamily="18" charset="0"/>
                <a:ea typeface="PT Sans"/>
                <a:cs typeface="Times New Roman" pitchFamily="18" charset="0"/>
              </a:rPr>
              <a:t> </a:t>
            </a:r>
          </a:p>
          <a:p>
            <a:pPr lvl="0">
              <a:spcBef>
                <a:spcPts val="0"/>
              </a:spcBef>
              <a:defRPr/>
            </a:pPr>
            <a:r>
              <a:rPr lang="ru-RU" sz="2000" dirty="0" smtClean="0">
                <a:latin typeface="Times New Roman" pitchFamily="18" charset="0"/>
                <a:ea typeface="PT Sans"/>
                <a:cs typeface="Times New Roman" pitchFamily="18" charset="0"/>
              </a:rPr>
              <a:t>Знакомятся с профессиями, их особенностями, возможностями профессионального роста.</a:t>
            </a:r>
            <a:endParaRPr lang="ru-RU" sz="2000" dirty="0">
              <a:latin typeface="Times New Roman" pitchFamily="18" charset="0"/>
              <a:ea typeface="PT Sans"/>
              <a:cs typeface="Times New Roman" pitchFamily="18" charset="0"/>
            </a:endParaRPr>
          </a:p>
        </p:txBody>
      </p:sp>
      <p:pic>
        <p:nvPicPr>
          <p:cNvPr id="1026" name="Picture 2" descr="C:\Users\Admin\Desktop\C9IuZhM6iiO7fW47X96Xnb_2o8tzK02l1YLTzjTe8_gyzwZhgJmi0HRc6WcRxU-d1skBwO8R_oI8dFg6zpToAIZ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114" y="3100461"/>
            <a:ext cx="2766646" cy="1527810"/>
          </a:xfrm>
          <a:prstGeom prst="rect">
            <a:avLst/>
          </a:prstGeom>
          <a:noFill/>
        </p:spPr>
      </p:pic>
      <p:pic>
        <p:nvPicPr>
          <p:cNvPr id="1027" name="Picture 3" descr="C:\Users\Admin\Desktop\d7IDwPzFJW_OrQmRTjb7trN0-duRAXHZMxuTsk3oG2K-IHt-WCTJqlOgjvkoWal-ATc38tJGX7AQ20XDp2v7X9A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114" y="4712678"/>
            <a:ext cx="2757267" cy="1547446"/>
          </a:xfrm>
          <a:prstGeom prst="rect">
            <a:avLst/>
          </a:prstGeom>
          <a:noFill/>
        </p:spPr>
      </p:pic>
      <p:pic>
        <p:nvPicPr>
          <p:cNvPr id="1028" name="Picture 4" descr="C:\Users\Admin\Desktop\wHrdxZ7_DFkaxYEFsOxj9Q0yGWDh-ceddXIx_12TIgKaok4pxkW4w-Gq3fpF0YfeGXQ-Ccvvw1zL3pCa0iik5b0z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540" y="4586069"/>
            <a:ext cx="3293645" cy="1561514"/>
          </a:xfrm>
          <a:prstGeom prst="rect">
            <a:avLst/>
          </a:prstGeom>
          <a:noFill/>
        </p:spPr>
      </p:pic>
      <p:pic>
        <p:nvPicPr>
          <p:cNvPr id="19" name="Рисунок 18" descr="C:\Users\Admin\Desktop\инженерный класс\Инженерные классы МКОУ Глядянская СОШ\фотки инженерный класс\IMG_20230206_205115_244.pn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2424" y="0"/>
            <a:ext cx="1474471" cy="1245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67000">
    <p:sndAc>
      <p:stSnd>
        <p:snd r:embed="rId2" name="2--online-audio-convert.com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/>
          <p:cNvSpPr/>
          <p:nvPr/>
        </p:nvSpPr>
        <p:spPr bwMode="auto">
          <a:xfrm>
            <a:off x="309906" y="1289785"/>
            <a:ext cx="11487458" cy="5139891"/>
          </a:xfrm>
          <a:prstGeom prst="roundRect">
            <a:avLst>
              <a:gd name="adj" fmla="val 3558"/>
            </a:avLst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Заголовок 1"/>
          <p:cNvSpPr txBox="1"/>
          <p:nvPr/>
        </p:nvSpPr>
        <p:spPr bwMode="auto">
          <a:xfrm>
            <a:off x="686686" y="1370596"/>
            <a:ext cx="10778483" cy="7536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ts val="0"/>
              </a:spcBef>
              <a:defRPr/>
            </a:pPr>
            <a:r>
              <a:rPr lang="ru-RU" sz="2400" i="0" u="none" strike="noStrike" cap="none" spc="0" dirty="0" smtClean="0">
                <a:ln>
                  <a:noFill/>
                </a:ln>
                <a:latin typeface="Montserrat ExtraBold"/>
                <a:ea typeface="PT Sans"/>
                <a:cs typeface="+mj-cs"/>
              </a:rPr>
              <a:t>Реализуемые мероприятия</a:t>
            </a:r>
            <a:endParaRPr lang="ru-RU" sz="2400" dirty="0">
              <a:latin typeface="Montserrat ExtraBold"/>
              <a:ea typeface="PT Sans"/>
            </a:endParaRPr>
          </a:p>
        </p:txBody>
      </p:sp>
      <p:sp>
        <p:nvSpPr>
          <p:cNvPr id="14" name="Прямоугольник: скругленные углы 13"/>
          <p:cNvSpPr/>
          <p:nvPr/>
        </p:nvSpPr>
        <p:spPr bwMode="auto">
          <a:xfrm>
            <a:off x="520505" y="2208628"/>
            <a:ext cx="2996418" cy="4093698"/>
          </a:xfrm>
          <a:prstGeom prst="roundRect">
            <a:avLst>
              <a:gd name="adj" fmla="val 4168"/>
            </a:avLst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5" name="Прямоугольник: скругленные углы 14"/>
          <p:cNvSpPr/>
          <p:nvPr/>
        </p:nvSpPr>
        <p:spPr bwMode="auto">
          <a:xfrm>
            <a:off x="3586570" y="2222695"/>
            <a:ext cx="3813036" cy="3906123"/>
          </a:xfrm>
          <a:prstGeom prst="roundRect">
            <a:avLst>
              <a:gd name="adj" fmla="val 3558"/>
            </a:avLst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Прямоугольник: скругленные углы 15"/>
          <p:cNvSpPr/>
          <p:nvPr/>
        </p:nvSpPr>
        <p:spPr bwMode="auto">
          <a:xfrm>
            <a:off x="7484012" y="2264898"/>
            <a:ext cx="4061119" cy="3892055"/>
          </a:xfrm>
          <a:prstGeom prst="roundRect">
            <a:avLst>
              <a:gd name="adj" fmla="val 3558"/>
            </a:avLst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Заголовок 1"/>
          <p:cNvSpPr txBox="1"/>
          <p:nvPr/>
        </p:nvSpPr>
        <p:spPr bwMode="auto">
          <a:xfrm>
            <a:off x="534572" y="2180492"/>
            <a:ext cx="2982351" cy="391081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 algn="ctr">
              <a:spcBef>
                <a:spcPts val="0"/>
              </a:spcBef>
              <a:defRPr/>
            </a:pPr>
            <a:r>
              <a:rPr lang="ru-RU" sz="1600" i="0" u="none" strike="noStrike" cap="none" spc="0" dirty="0" smtClean="0">
                <a:ln>
                  <a:noFill/>
                </a:ln>
                <a:latin typeface="Montserrat ExtraBold"/>
                <a:ea typeface="PT Sans"/>
                <a:cs typeface="+mj-cs"/>
              </a:rPr>
              <a:t>Взаимодействие</a:t>
            </a:r>
          </a:p>
          <a:p>
            <a:pPr lvl="0" algn="ctr">
              <a:spcBef>
                <a:spcPts val="0"/>
              </a:spcBef>
              <a:defRPr/>
            </a:pPr>
            <a:r>
              <a:rPr lang="ru-RU" sz="1600" dirty="0" smtClean="0">
                <a:latin typeface="Montserrat ExtraBold"/>
                <a:ea typeface="PT Sans"/>
                <a:cs typeface="+mj-cs"/>
              </a:rPr>
              <a:t>(проекты по запросу предприятий)</a:t>
            </a:r>
            <a:endParaRPr lang="ru-RU" i="0" u="none" strike="noStrike" cap="none" spc="0" dirty="0" smtClean="0">
              <a:ln>
                <a:noFill/>
              </a:ln>
              <a:latin typeface="Montserrat ExtraBold"/>
              <a:ea typeface="PT Sans"/>
              <a:cs typeface="+mj-cs"/>
            </a:endParaRPr>
          </a:p>
          <a:p>
            <a:pPr lvl="0" algn="ctr">
              <a:spcBef>
                <a:spcPts val="0"/>
              </a:spcBef>
              <a:defRPr/>
            </a:pPr>
            <a:endParaRPr lang="ru-RU" dirty="0">
              <a:latin typeface="Montserrat ExtraBold"/>
              <a:ea typeface="PT Sans"/>
            </a:endParaRPr>
          </a:p>
        </p:txBody>
      </p:sp>
      <p:sp>
        <p:nvSpPr>
          <p:cNvPr id="18" name="Заголовок 1"/>
          <p:cNvSpPr txBox="1"/>
          <p:nvPr/>
        </p:nvSpPr>
        <p:spPr bwMode="auto">
          <a:xfrm>
            <a:off x="3963311" y="2335237"/>
            <a:ext cx="1524318" cy="39389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>
              <a:spcBef>
                <a:spcPts val="0"/>
              </a:spcBef>
              <a:defRPr/>
            </a:pPr>
            <a:r>
              <a:rPr lang="ru-RU" i="0" u="none" strike="noStrike" cap="none" spc="0" dirty="0" smtClean="0">
                <a:ln>
                  <a:noFill/>
                </a:ln>
                <a:latin typeface="Montserrat ExtraBold"/>
                <a:ea typeface="PT Sans"/>
                <a:cs typeface="+mj-cs"/>
              </a:rPr>
              <a:t>Задачи:</a:t>
            </a:r>
            <a:endParaRPr lang="ru-RU" dirty="0">
              <a:latin typeface="Montserrat ExtraBold"/>
              <a:ea typeface="PT Sans"/>
            </a:endParaRPr>
          </a:p>
        </p:txBody>
      </p:sp>
      <p:sp>
        <p:nvSpPr>
          <p:cNvPr id="23" name="Заголовок 1"/>
          <p:cNvSpPr txBox="1"/>
          <p:nvPr/>
        </p:nvSpPr>
        <p:spPr bwMode="auto">
          <a:xfrm>
            <a:off x="7386256" y="2615403"/>
            <a:ext cx="1524318" cy="32154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 algn="ctr">
              <a:spcBef>
                <a:spcPts val="0"/>
              </a:spcBef>
              <a:defRPr/>
            </a:pPr>
            <a:endParaRPr lang="ru-RU" dirty="0">
              <a:latin typeface="Montserrat ExtraBold"/>
              <a:ea typeface="PT Sans"/>
            </a:endParaRPr>
          </a:p>
        </p:txBody>
      </p:sp>
      <p:sp>
        <p:nvSpPr>
          <p:cNvPr id="24" name="Заголовок 1"/>
          <p:cNvSpPr txBox="1"/>
          <p:nvPr/>
        </p:nvSpPr>
        <p:spPr bwMode="auto">
          <a:xfrm>
            <a:off x="3629465" y="2658794"/>
            <a:ext cx="3742006" cy="361539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1600" dirty="0" smtClean="0"/>
              <a:t> </a:t>
            </a:r>
            <a:r>
              <a:rPr lang="ru-RU" sz="1600" b="1" dirty="0" smtClean="0"/>
              <a:t>-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использовать метод проектов как средства творческого представления результата в виде информационных моделей;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 - реализовать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личностно-ориентированный подход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к выбору тем проектов, форм и технологий их реализации с учетом интересов и уровня знаний учащихся;</a:t>
            </a:r>
          </a:p>
          <a:p>
            <a:pPr lvl="0">
              <a:spcBef>
                <a:spcPts val="0"/>
              </a:spcBef>
              <a:defRPr/>
            </a:pPr>
            <a:endParaRPr/>
          </a:p>
        </p:txBody>
      </p:sp>
      <p:sp>
        <p:nvSpPr>
          <p:cNvPr id="25" name="Заголовок 1"/>
          <p:cNvSpPr txBox="1"/>
          <p:nvPr/>
        </p:nvSpPr>
        <p:spPr bwMode="auto">
          <a:xfrm>
            <a:off x="7512147" y="2236764"/>
            <a:ext cx="3953021" cy="40936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>
              <a:spcBef>
                <a:spcPts val="0"/>
              </a:spcBef>
              <a:defRPr/>
            </a:pPr>
            <a:r>
              <a:rPr lang="ru-RU" sz="2000" dirty="0" smtClean="0">
                <a:latin typeface="Times New Roman" pitchFamily="18" charset="0"/>
                <a:ea typeface="PT Sans"/>
                <a:cs typeface="Times New Roman" pitchFamily="18" charset="0"/>
              </a:rPr>
              <a:t>Проект: «Датчик уровня воды»</a:t>
            </a:r>
          </a:p>
          <a:p>
            <a:pPr lvl="0">
              <a:spcBef>
                <a:spcPts val="0"/>
              </a:spcBef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Анфиногенова Тимофея</a:t>
            </a:r>
          </a:p>
          <a:p>
            <a:pPr lvl="0">
              <a:spcBef>
                <a:spcPts val="0"/>
              </a:spcBef>
              <a:defRPr/>
            </a:pPr>
            <a:r>
              <a:rPr lang="ru-RU" sz="2000" dirty="0" smtClean="0">
                <a:latin typeface="Times New Roman" pitchFamily="18" charset="0"/>
                <a:ea typeface="PT Sans"/>
                <a:cs typeface="Times New Roman" pitchFamily="18" charset="0"/>
              </a:rPr>
              <a:t>3 место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конкурс инженерных и IT-проектов;</a:t>
            </a:r>
            <a:endParaRPr lang="ru-RU" sz="2000" dirty="0" smtClean="0">
              <a:latin typeface="Times New Roman" pitchFamily="18" charset="0"/>
              <a:ea typeface="PT Sans"/>
              <a:cs typeface="Times New Roman" pitchFamily="18" charset="0"/>
            </a:endParaRPr>
          </a:p>
          <a:p>
            <a:pPr lvl="0">
              <a:spcBef>
                <a:spcPts val="0"/>
              </a:spcBef>
              <a:defRPr/>
            </a:pPr>
            <a:endParaRPr lang="ru-RU" sz="2000" dirty="0" smtClean="0">
              <a:latin typeface="Times New Roman" pitchFamily="18" charset="0"/>
              <a:ea typeface="PT Sans"/>
              <a:cs typeface="Times New Roman" pitchFamily="18" charset="0"/>
            </a:endParaRPr>
          </a:p>
          <a:p>
            <a:pPr lvl="0">
              <a:spcBef>
                <a:spcPts val="0"/>
              </a:spcBef>
              <a:defRPr/>
            </a:pPr>
            <a:r>
              <a:rPr lang="ru-RU" sz="2000" dirty="0" smtClean="0">
                <a:latin typeface="Times New Roman" pitchFamily="18" charset="0"/>
                <a:ea typeface="PT Sans"/>
                <a:cs typeface="Times New Roman" pitchFamily="18" charset="0"/>
              </a:rPr>
              <a:t>Проект: «Прототип тепличного комплекса» </a:t>
            </a:r>
          </a:p>
          <a:p>
            <a:pPr lvl="0">
              <a:spcBef>
                <a:spcPts val="0"/>
              </a:spcBef>
              <a:defRPr/>
            </a:pPr>
            <a:r>
              <a:rPr lang="ru-RU" sz="2000" dirty="0" err="1" smtClean="0">
                <a:latin typeface="Times New Roman" pitchFamily="18" charset="0"/>
                <a:ea typeface="PT Sans"/>
                <a:cs typeface="Times New Roman" pitchFamily="18" charset="0"/>
              </a:rPr>
              <a:t>Кекулова</a:t>
            </a:r>
            <a:r>
              <a:rPr lang="ru-RU" sz="2000" dirty="0" smtClean="0">
                <a:latin typeface="Times New Roman" pitchFamily="18" charset="0"/>
                <a:ea typeface="PT Sans"/>
                <a:cs typeface="Times New Roman" pitchFamily="18" charset="0"/>
              </a:rPr>
              <a:t> Матвея</a:t>
            </a:r>
          </a:p>
          <a:p>
            <a:pPr lvl="0">
              <a:spcBef>
                <a:spcPts val="0"/>
              </a:spcBef>
              <a:defRPr/>
            </a:pPr>
            <a:r>
              <a:rPr lang="ru-RU" sz="2000" dirty="0" smtClean="0">
                <a:latin typeface="Times New Roman" pitchFamily="18" charset="0"/>
                <a:ea typeface="PT Sans"/>
                <a:cs typeface="Times New Roman" pitchFamily="18" charset="0"/>
              </a:rPr>
              <a:t>2 место «Взлет»;</a:t>
            </a:r>
          </a:p>
          <a:p>
            <a:pPr lvl="0">
              <a:spcBef>
                <a:spcPts val="0"/>
              </a:spcBef>
              <a:defRPr/>
            </a:pPr>
            <a:endParaRPr lang="ru-RU" sz="2000" dirty="0" smtClean="0">
              <a:latin typeface="Times New Roman" pitchFamily="18" charset="0"/>
              <a:ea typeface="PT Sans"/>
              <a:cs typeface="Times New Roman" pitchFamily="18" charset="0"/>
            </a:endParaRPr>
          </a:p>
          <a:p>
            <a:pPr lvl="0">
              <a:spcBef>
                <a:spcPts val="0"/>
              </a:spcBef>
              <a:defRPr/>
            </a:pPr>
            <a:r>
              <a:rPr lang="ru-RU" sz="2000" dirty="0" smtClean="0">
                <a:latin typeface="Times New Roman" pitchFamily="18" charset="0"/>
                <a:ea typeface="PT Sans"/>
                <a:cs typeface="Times New Roman" pitchFamily="18" charset="0"/>
              </a:rPr>
              <a:t>Проект: «Профессии родителей» </a:t>
            </a:r>
            <a:r>
              <a:rPr lang="ru-RU" sz="2000" dirty="0" err="1" smtClean="0">
                <a:latin typeface="Times New Roman" pitchFamily="18" charset="0"/>
                <a:ea typeface="PT Sans"/>
                <a:cs typeface="Times New Roman" pitchFamily="18" charset="0"/>
              </a:rPr>
              <a:t>Дурневой</a:t>
            </a:r>
            <a:r>
              <a:rPr lang="ru-RU" sz="2000" dirty="0" smtClean="0">
                <a:latin typeface="Times New Roman" pitchFamily="18" charset="0"/>
                <a:ea typeface="PT Sans"/>
                <a:cs typeface="Times New Roman" pitchFamily="18" charset="0"/>
              </a:rPr>
              <a:t> Софии</a:t>
            </a:r>
          </a:p>
          <a:p>
            <a:pPr lvl="0">
              <a:spcBef>
                <a:spcPts val="0"/>
              </a:spcBef>
              <a:defRPr/>
            </a:pPr>
            <a:r>
              <a:rPr lang="ru-RU" sz="2000" dirty="0" smtClean="0">
                <a:latin typeface="Times New Roman" pitchFamily="18" charset="0"/>
                <a:ea typeface="PT Sans"/>
                <a:cs typeface="Times New Roman" pitchFamily="18" charset="0"/>
              </a:rPr>
              <a:t>3 место конкурс </a:t>
            </a:r>
            <a:r>
              <a:rPr lang="ru-RU" sz="2000" dirty="0" smtClean="0">
                <a:latin typeface="Times New Roman" pitchFamily="18" charset="0"/>
                <a:ea typeface="PT Sans"/>
                <a:cs typeface="Times New Roman" pitchFamily="18" charset="0"/>
              </a:rPr>
              <a:t>ГАОУ ДПО ИРОСТ</a:t>
            </a:r>
            <a:r>
              <a:rPr lang="ru-RU" sz="2000" dirty="0" smtClean="0">
                <a:latin typeface="Times New Roman" pitchFamily="18" charset="0"/>
                <a:ea typeface="PT Sans"/>
                <a:cs typeface="Times New Roman" pitchFamily="18" charset="0"/>
              </a:rPr>
              <a:t>.</a:t>
            </a:r>
          </a:p>
          <a:p>
            <a:pPr lvl="0">
              <a:spcBef>
                <a:spcPts val="0"/>
              </a:spcBef>
              <a:defRPr/>
            </a:pPr>
            <a:endParaRPr lang="ru-RU" sz="2000" dirty="0" smtClean="0">
              <a:latin typeface="Times New Roman" pitchFamily="18" charset="0"/>
              <a:ea typeface="PT Sans"/>
              <a:cs typeface="Times New Roman" pitchFamily="18" charset="0"/>
            </a:endParaRPr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1778" y="3117445"/>
            <a:ext cx="3055145" cy="1431495"/>
          </a:xfrm>
          <a:prstGeom prst="rect">
            <a:avLst/>
          </a:prstGeom>
          <a:noFill/>
        </p:spPr>
      </p:pic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1328" y="4761915"/>
            <a:ext cx="3033564" cy="1793630"/>
          </a:xfrm>
          <a:prstGeom prst="rect">
            <a:avLst/>
          </a:prstGeom>
          <a:noFill/>
        </p:spPr>
      </p:pic>
      <p:pic>
        <p:nvPicPr>
          <p:cNvPr id="19" name="Рисунок 18" descr="C:\Users\Admin\Desktop\инженерный класс\мероприятие\день окр. дв. в ИНж.класс\IMG-20230331-WA0003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84210" y="4951828"/>
            <a:ext cx="3446584" cy="158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19" descr="C:\Users\Admin\Desktop\инженерный класс\Инженерные классы МКОУ Глядянская СОШ\фотки инженерный класс\IMG_20230206_205115_244.pn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2424" y="0"/>
            <a:ext cx="1474471" cy="1245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28000">
    <p:sndAc>
      <p:stSnd>
        <p:snd r:embed="rId3" name="3--online-audio-convert.com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/>
          <p:cNvSpPr/>
          <p:nvPr/>
        </p:nvSpPr>
        <p:spPr bwMode="auto">
          <a:xfrm>
            <a:off x="309906" y="1289785"/>
            <a:ext cx="11487458" cy="5139891"/>
          </a:xfrm>
          <a:prstGeom prst="roundRect">
            <a:avLst>
              <a:gd name="adj" fmla="val 3558"/>
            </a:avLst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3" name="Заголовок 1"/>
          <p:cNvSpPr txBox="1"/>
          <p:nvPr/>
        </p:nvSpPr>
        <p:spPr bwMode="auto">
          <a:xfrm>
            <a:off x="686686" y="1370596"/>
            <a:ext cx="10778483" cy="7958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ts val="0"/>
              </a:spcBef>
              <a:defRPr/>
            </a:pPr>
            <a:r>
              <a:rPr lang="ru-RU" sz="2400" i="0" u="none" strike="noStrike" cap="none" spc="0" dirty="0" smtClean="0">
                <a:ln>
                  <a:noFill/>
                </a:ln>
                <a:latin typeface="Montserrat ExtraBold"/>
                <a:ea typeface="PT Sans"/>
                <a:cs typeface="+mj-cs"/>
              </a:rPr>
              <a:t>Реализуемые мероприятия</a:t>
            </a:r>
            <a:endParaRPr lang="ru-RU" sz="2400" dirty="0">
              <a:latin typeface="Montserrat ExtraBold"/>
              <a:ea typeface="PT Sans"/>
            </a:endParaRPr>
          </a:p>
        </p:txBody>
      </p:sp>
      <p:sp>
        <p:nvSpPr>
          <p:cNvPr id="14" name="Прямоугольник: скругленные углы 13"/>
          <p:cNvSpPr/>
          <p:nvPr/>
        </p:nvSpPr>
        <p:spPr bwMode="auto">
          <a:xfrm>
            <a:off x="520505" y="2208628"/>
            <a:ext cx="2996418" cy="4093698"/>
          </a:xfrm>
          <a:prstGeom prst="roundRect">
            <a:avLst>
              <a:gd name="adj" fmla="val 4168"/>
            </a:avLst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5" name="Прямоугольник: скругленные углы 14"/>
          <p:cNvSpPr/>
          <p:nvPr/>
        </p:nvSpPr>
        <p:spPr bwMode="auto">
          <a:xfrm>
            <a:off x="3586570" y="2222695"/>
            <a:ext cx="3813036" cy="3906123"/>
          </a:xfrm>
          <a:prstGeom prst="roundRect">
            <a:avLst>
              <a:gd name="adj" fmla="val 3558"/>
            </a:avLst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Прямоугольник: скругленные углы 15"/>
          <p:cNvSpPr/>
          <p:nvPr/>
        </p:nvSpPr>
        <p:spPr bwMode="auto">
          <a:xfrm>
            <a:off x="7484012" y="2264898"/>
            <a:ext cx="4061119" cy="3892055"/>
          </a:xfrm>
          <a:prstGeom prst="roundRect">
            <a:avLst>
              <a:gd name="adj" fmla="val 3558"/>
            </a:avLst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7" name="Заголовок 1"/>
          <p:cNvSpPr txBox="1"/>
          <p:nvPr/>
        </p:nvSpPr>
        <p:spPr bwMode="auto">
          <a:xfrm>
            <a:off x="534572" y="2180492"/>
            <a:ext cx="2982351" cy="391081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 algn="ctr">
              <a:spcBef>
                <a:spcPts val="0"/>
              </a:spcBef>
              <a:defRPr/>
            </a:pPr>
            <a:r>
              <a:rPr lang="ru-RU" sz="1600" i="0" u="none" strike="noStrike" cap="none" spc="0" dirty="0" smtClean="0">
                <a:ln>
                  <a:noFill/>
                </a:ln>
                <a:latin typeface="Montserrat ExtraBold"/>
                <a:ea typeface="PT Sans"/>
                <a:cs typeface="+mj-cs"/>
              </a:rPr>
              <a:t>Взаимодействие</a:t>
            </a:r>
          </a:p>
          <a:p>
            <a:pPr lvl="0" algn="ctr">
              <a:spcBef>
                <a:spcPts val="0"/>
              </a:spcBef>
              <a:defRPr/>
            </a:pPr>
            <a:r>
              <a:rPr lang="ru-RU" sz="1600" dirty="0" smtClean="0">
                <a:latin typeface="Montserrat ExtraBold"/>
                <a:ea typeface="PT Sans"/>
                <a:cs typeface="+mj-cs"/>
              </a:rPr>
              <a:t>(стажировки и практики)</a:t>
            </a:r>
            <a:endParaRPr lang="ru-RU" i="0" u="none" strike="noStrike" cap="none" spc="0" dirty="0" smtClean="0">
              <a:ln>
                <a:noFill/>
              </a:ln>
              <a:latin typeface="Montserrat ExtraBold"/>
              <a:ea typeface="PT Sans"/>
              <a:cs typeface="+mj-cs"/>
            </a:endParaRPr>
          </a:p>
          <a:p>
            <a:pPr lvl="0" algn="ctr">
              <a:spcBef>
                <a:spcPts val="0"/>
              </a:spcBef>
              <a:defRPr/>
            </a:pPr>
            <a:endParaRPr lang="ru-RU" dirty="0">
              <a:latin typeface="Montserrat ExtraBold"/>
              <a:ea typeface="PT Sans"/>
            </a:endParaRPr>
          </a:p>
        </p:txBody>
      </p:sp>
      <p:sp>
        <p:nvSpPr>
          <p:cNvPr id="18" name="Заголовок 1"/>
          <p:cNvSpPr txBox="1"/>
          <p:nvPr/>
        </p:nvSpPr>
        <p:spPr bwMode="auto">
          <a:xfrm>
            <a:off x="3963311" y="2335237"/>
            <a:ext cx="1524318" cy="39389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>
              <a:spcBef>
                <a:spcPts val="0"/>
              </a:spcBef>
              <a:defRPr/>
            </a:pPr>
            <a:r>
              <a:rPr lang="ru-RU" i="0" u="none" strike="noStrike" cap="none" spc="0" dirty="0" smtClean="0">
                <a:ln>
                  <a:noFill/>
                </a:ln>
                <a:latin typeface="Montserrat ExtraBold"/>
                <a:ea typeface="PT Sans"/>
                <a:cs typeface="+mj-cs"/>
              </a:rPr>
              <a:t>Задачи:</a:t>
            </a:r>
            <a:endParaRPr lang="ru-RU" dirty="0">
              <a:latin typeface="Montserrat ExtraBold"/>
              <a:ea typeface="PT Sans"/>
            </a:endParaRPr>
          </a:p>
        </p:txBody>
      </p:sp>
      <p:sp>
        <p:nvSpPr>
          <p:cNvPr id="23" name="Заголовок 1"/>
          <p:cNvSpPr txBox="1"/>
          <p:nvPr/>
        </p:nvSpPr>
        <p:spPr bwMode="auto">
          <a:xfrm>
            <a:off x="7554351" y="2377440"/>
            <a:ext cx="3981157" cy="3742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 algn="ctr">
              <a:spcBef>
                <a:spcPts val="0"/>
              </a:spcBef>
              <a:defRPr/>
            </a:pPr>
            <a:endParaRPr lang="ru-RU" dirty="0">
              <a:latin typeface="Montserrat ExtraBold"/>
              <a:ea typeface="PT Sans"/>
            </a:endParaRPr>
          </a:p>
        </p:txBody>
      </p:sp>
      <p:sp>
        <p:nvSpPr>
          <p:cNvPr id="24" name="Заголовок 1"/>
          <p:cNvSpPr txBox="1"/>
          <p:nvPr/>
        </p:nvSpPr>
        <p:spPr bwMode="auto">
          <a:xfrm>
            <a:off x="3629465" y="2658794"/>
            <a:ext cx="3742006" cy="361539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endParaRPr lang="ru-RU" sz="1600" dirty="0" smtClean="0"/>
          </a:p>
          <a:p>
            <a:r>
              <a:rPr lang="ru-RU" sz="1600" dirty="0" smtClean="0"/>
              <a:t> </a:t>
            </a:r>
            <a:r>
              <a:rPr lang="ru-RU" sz="1600" b="1" dirty="0" smtClean="0"/>
              <a:t>-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побудить ребенка к самосознанию, а также создать условия для внутренней активности личности;</a:t>
            </a:r>
          </a:p>
          <a:p>
            <a:pPr lvl="0">
              <a:spcBef>
                <a:spcPts val="0"/>
              </a:spcBef>
              <a:defRPr/>
            </a:pPr>
            <a:endParaRPr/>
          </a:p>
        </p:txBody>
      </p:sp>
      <p:sp>
        <p:nvSpPr>
          <p:cNvPr id="25" name="Заголовок 1"/>
          <p:cNvSpPr txBox="1"/>
          <p:nvPr/>
        </p:nvSpPr>
        <p:spPr bwMode="auto">
          <a:xfrm>
            <a:off x="7512147" y="2236764"/>
            <a:ext cx="3953021" cy="40936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>
              <a:spcBef>
                <a:spcPts val="0"/>
              </a:spcBef>
              <a:defRPr/>
            </a:pPr>
            <a:endParaRPr lang="ru-RU" sz="2000" dirty="0" smtClean="0">
              <a:latin typeface="Times New Roman" pitchFamily="18" charset="0"/>
              <a:ea typeface="PT Sans"/>
              <a:cs typeface="Times New Roman" pitchFamily="18" charset="0"/>
            </a:endParaRPr>
          </a:p>
        </p:txBody>
      </p:sp>
      <p:pic>
        <p:nvPicPr>
          <p:cNvPr id="22530" name="Picture 2" descr="C:\Users\Admin\Desktop\au9BoHQW6WJVeAX6evl0c0FAWRbPccnWzgJLY86xtT7r2OdScfxvP_n4-lbb7tZTqz50cR57VfhfB_9A1afgLOa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9134" y="3052372"/>
            <a:ext cx="3079994" cy="1786914"/>
          </a:xfrm>
          <a:prstGeom prst="rect">
            <a:avLst/>
          </a:prstGeom>
          <a:noFill/>
        </p:spPr>
      </p:pic>
      <p:sp>
        <p:nvSpPr>
          <p:cNvPr id="26" name="Заголовок 1"/>
          <p:cNvSpPr txBox="1"/>
          <p:nvPr/>
        </p:nvSpPr>
        <p:spPr bwMode="auto">
          <a:xfrm>
            <a:off x="7664547" y="2222695"/>
            <a:ext cx="3953021" cy="42601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>
              <a:spcBef>
                <a:spcPts val="0"/>
              </a:spcBef>
              <a:defRPr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Турнир “Небесный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форсаж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”, организаторы : Клуб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RoboBIT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и ГБПОУ “МППК”.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Вид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спорта “гонки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дронов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(беспилотных воздушных судов)”;</a:t>
            </a:r>
            <a:endParaRPr lang="ru-RU" sz="1900" dirty="0" smtClean="0">
              <a:latin typeface="Times New Roman" pitchFamily="18" charset="0"/>
              <a:ea typeface="PT Sans"/>
              <a:cs typeface="Times New Roman" pitchFamily="18" charset="0"/>
            </a:endParaRPr>
          </a:p>
          <a:p>
            <a:pPr lvl="0">
              <a:spcBef>
                <a:spcPts val="0"/>
              </a:spcBef>
              <a:defRPr/>
            </a:pP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spcBef>
                <a:spcPts val="0"/>
              </a:spcBef>
              <a:defRPr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Мастер-класс по изготовлению швейных изделий ООО "ТАВИФА", учащиеся попробовали себя в качестве швей и закройщиков</a:t>
            </a:r>
            <a:r>
              <a:rPr lang="ru-RU" sz="1900" dirty="0" smtClean="0">
                <a:latin typeface="Times New Roman" pitchFamily="18" charset="0"/>
                <a:ea typeface="PT Sans"/>
                <a:cs typeface="Times New Roman" pitchFamily="18" charset="0"/>
              </a:rPr>
              <a:t>.</a:t>
            </a:r>
          </a:p>
          <a:p>
            <a:pPr lvl="0">
              <a:spcBef>
                <a:spcPts val="0"/>
              </a:spcBef>
              <a:defRPr/>
            </a:pPr>
            <a:endParaRPr lang="ru-RU" sz="1900" dirty="0" smtClean="0">
              <a:latin typeface="Times New Roman" pitchFamily="18" charset="0"/>
              <a:ea typeface="PT Sans"/>
              <a:cs typeface="Times New Roman" pitchFamily="18" charset="0"/>
            </a:endParaRPr>
          </a:p>
          <a:p>
            <a:pPr lvl="0">
              <a:spcBef>
                <a:spcPts val="0"/>
              </a:spcBef>
              <a:defRPr/>
            </a:pPr>
            <a:r>
              <a:rPr lang="ru-RU" sz="1900" dirty="0" smtClean="0">
                <a:latin typeface="Times New Roman" pitchFamily="18" charset="0"/>
                <a:ea typeface="PT Sans"/>
                <a:cs typeface="Times New Roman" pitchFamily="18" charset="0"/>
              </a:rPr>
              <a:t> Работа с ДТ «</a:t>
            </a:r>
            <a:r>
              <a:rPr lang="ru-RU" sz="1900" dirty="0" err="1" smtClean="0">
                <a:latin typeface="Times New Roman" pitchFamily="18" charset="0"/>
                <a:ea typeface="PT Sans"/>
                <a:cs typeface="Times New Roman" pitchFamily="18" charset="0"/>
              </a:rPr>
              <a:t>Кванториум</a:t>
            </a:r>
            <a:r>
              <a:rPr lang="ru-RU" sz="1900" dirty="0" smtClean="0">
                <a:latin typeface="Times New Roman" pitchFamily="18" charset="0"/>
                <a:ea typeface="PT Sans"/>
                <a:cs typeface="Times New Roman" pitchFamily="18" charset="0"/>
              </a:rPr>
              <a:t>», учащиеся прошли обучение и освоили программу 3</a:t>
            </a:r>
            <a:r>
              <a:rPr lang="en-US" sz="1900" dirty="0" smtClean="0">
                <a:latin typeface="Times New Roman" pitchFamily="18" charset="0"/>
                <a:ea typeface="PT Sans"/>
                <a:cs typeface="Times New Roman" pitchFamily="18" charset="0"/>
              </a:rPr>
              <a:t>D</a:t>
            </a:r>
            <a:r>
              <a:rPr lang="ru-RU" sz="1900" dirty="0" smtClean="0">
                <a:latin typeface="Times New Roman" pitchFamily="18" charset="0"/>
                <a:ea typeface="PT Sans"/>
                <a:cs typeface="Times New Roman" pitchFamily="18" charset="0"/>
              </a:rPr>
              <a:t>- </a:t>
            </a:r>
            <a:r>
              <a:rPr lang="ru-RU" sz="1900" dirty="0" err="1" smtClean="0">
                <a:latin typeface="Times New Roman" pitchFamily="18" charset="0"/>
                <a:ea typeface="PT Sans"/>
                <a:cs typeface="Times New Roman" pitchFamily="18" charset="0"/>
              </a:rPr>
              <a:t>блендер</a:t>
            </a:r>
            <a:r>
              <a:rPr lang="ru-RU" sz="1900" dirty="0" smtClean="0">
                <a:latin typeface="Times New Roman" pitchFamily="18" charset="0"/>
                <a:ea typeface="PT Sans"/>
                <a:cs typeface="Times New Roman" pitchFamily="18" charset="0"/>
              </a:rPr>
              <a:t>.</a:t>
            </a:r>
          </a:p>
          <a:p>
            <a:pPr lvl="0">
              <a:spcBef>
                <a:spcPts val="0"/>
              </a:spcBef>
              <a:defRPr/>
            </a:pPr>
            <a:endParaRPr lang="ru-RU" sz="2000" dirty="0" smtClean="0">
              <a:latin typeface="Times New Roman" pitchFamily="18" charset="0"/>
              <a:ea typeface="PT Sans"/>
              <a:cs typeface="Times New Roman" pitchFamily="18" charset="0"/>
            </a:endParaRPr>
          </a:p>
        </p:txBody>
      </p:sp>
      <p:pic>
        <p:nvPicPr>
          <p:cNvPr id="22531" name="Picture 3" descr="C:\Users\Admin\Desktop\j8hCWT9C1HnDtBYk8XvlX2CtnmtYYtQ50iIoJVTU6stUdZ3-3KU0EmLD4up7M7OA6N4z8qmUgTDTXbw_b-h_QMA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64147" y="3882683"/>
            <a:ext cx="2067951" cy="2757268"/>
          </a:xfrm>
          <a:prstGeom prst="rect">
            <a:avLst/>
          </a:prstGeom>
          <a:noFill/>
        </p:spPr>
      </p:pic>
      <p:pic>
        <p:nvPicPr>
          <p:cNvPr id="22533" name="Picture 5" descr="Picture backgroun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8639" y="4923691"/>
            <a:ext cx="3573195" cy="1765495"/>
          </a:xfrm>
          <a:prstGeom prst="rect">
            <a:avLst/>
          </a:prstGeom>
          <a:noFill/>
        </p:spPr>
      </p:pic>
      <p:pic>
        <p:nvPicPr>
          <p:cNvPr id="19" name="Рисунок 18" descr="C:\Users\Admin\Desktop\инженерный класс\Инженерные классы МКОУ Глядянская СОШ\фотки инженерный класс\IMG_20230206_205115_244.pn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2424" y="0"/>
            <a:ext cx="1474471" cy="1245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20000">
    <p:sndAc>
      <p:stSnd>
        <p:snd r:embed="rId3" name="4--online-audio-convert.com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/>
          <p:cNvSpPr/>
          <p:nvPr/>
        </p:nvSpPr>
        <p:spPr bwMode="auto">
          <a:xfrm>
            <a:off x="309906" y="1289785"/>
            <a:ext cx="11487458" cy="5139891"/>
          </a:xfrm>
          <a:prstGeom prst="roundRect">
            <a:avLst>
              <a:gd name="adj" fmla="val 3558"/>
            </a:avLst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3" name="Заголовок 1"/>
          <p:cNvSpPr txBox="1"/>
          <p:nvPr/>
        </p:nvSpPr>
        <p:spPr bwMode="auto">
          <a:xfrm>
            <a:off x="686686" y="1370596"/>
            <a:ext cx="10778483" cy="7958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ts val="0"/>
              </a:spcBef>
              <a:defRPr/>
            </a:pPr>
            <a:r>
              <a:rPr lang="ru-RU" sz="2400" i="0" u="none" strike="noStrike" cap="none" spc="0" dirty="0" smtClean="0">
                <a:ln>
                  <a:noFill/>
                </a:ln>
                <a:latin typeface="Montserrat ExtraBold"/>
                <a:ea typeface="PT Sans"/>
                <a:cs typeface="+mj-cs"/>
              </a:rPr>
              <a:t>Реализуемые мероприятия</a:t>
            </a:r>
            <a:endParaRPr lang="ru-RU" sz="2400" dirty="0">
              <a:latin typeface="Montserrat ExtraBold"/>
              <a:ea typeface="PT Sans"/>
            </a:endParaRPr>
          </a:p>
        </p:txBody>
      </p:sp>
      <p:sp>
        <p:nvSpPr>
          <p:cNvPr id="14" name="Прямоугольник: скругленные углы 13"/>
          <p:cNvSpPr/>
          <p:nvPr/>
        </p:nvSpPr>
        <p:spPr bwMode="auto">
          <a:xfrm>
            <a:off x="520505" y="2208628"/>
            <a:ext cx="3179298" cy="4093698"/>
          </a:xfrm>
          <a:prstGeom prst="roundRect">
            <a:avLst>
              <a:gd name="adj" fmla="val 4168"/>
            </a:avLst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5" name="Прямоугольник: скругленные углы 14"/>
          <p:cNvSpPr/>
          <p:nvPr/>
        </p:nvSpPr>
        <p:spPr bwMode="auto">
          <a:xfrm>
            <a:off x="3825720" y="2307101"/>
            <a:ext cx="3813036" cy="3906123"/>
          </a:xfrm>
          <a:prstGeom prst="roundRect">
            <a:avLst>
              <a:gd name="adj" fmla="val 3558"/>
            </a:avLst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Прямоугольник: скругленные углы 15"/>
          <p:cNvSpPr/>
          <p:nvPr/>
        </p:nvSpPr>
        <p:spPr bwMode="auto">
          <a:xfrm>
            <a:off x="7723163" y="2264898"/>
            <a:ext cx="3821968" cy="3892055"/>
          </a:xfrm>
          <a:prstGeom prst="roundRect">
            <a:avLst>
              <a:gd name="adj" fmla="val 3558"/>
            </a:avLst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7" name="Заголовок 1"/>
          <p:cNvSpPr txBox="1"/>
          <p:nvPr/>
        </p:nvSpPr>
        <p:spPr bwMode="auto">
          <a:xfrm>
            <a:off x="534572" y="2180492"/>
            <a:ext cx="2982351" cy="391081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 algn="ctr">
              <a:spcBef>
                <a:spcPts val="0"/>
              </a:spcBef>
              <a:defRPr/>
            </a:pPr>
            <a:r>
              <a:rPr lang="ru-RU" sz="1600" i="0" u="none" strike="noStrike" cap="none" spc="0" dirty="0" smtClean="0">
                <a:ln>
                  <a:noFill/>
                </a:ln>
                <a:latin typeface="Montserrat ExtraBold"/>
                <a:ea typeface="PT Sans"/>
                <a:cs typeface="+mj-cs"/>
              </a:rPr>
              <a:t>Взаимодействие</a:t>
            </a:r>
          </a:p>
          <a:p>
            <a:pPr lvl="0" algn="ctr">
              <a:spcBef>
                <a:spcPts val="0"/>
              </a:spcBef>
              <a:defRPr/>
            </a:pPr>
            <a:r>
              <a:rPr lang="ru-RU" sz="1600" dirty="0" smtClean="0">
                <a:latin typeface="Montserrat ExtraBold"/>
                <a:ea typeface="PT Sans"/>
                <a:cs typeface="+mj-cs"/>
              </a:rPr>
              <a:t>(телемост)</a:t>
            </a:r>
            <a:endParaRPr lang="ru-RU" i="0" u="none" strike="noStrike" cap="none" spc="0" dirty="0" smtClean="0">
              <a:ln>
                <a:noFill/>
              </a:ln>
              <a:latin typeface="Montserrat ExtraBold"/>
              <a:ea typeface="PT Sans"/>
              <a:cs typeface="+mj-cs"/>
            </a:endParaRPr>
          </a:p>
          <a:p>
            <a:pPr lvl="0" algn="ctr">
              <a:spcBef>
                <a:spcPts val="0"/>
              </a:spcBef>
              <a:defRPr/>
            </a:pPr>
            <a:endParaRPr lang="ru-RU" dirty="0">
              <a:latin typeface="Montserrat ExtraBold"/>
              <a:ea typeface="PT Sans"/>
            </a:endParaRPr>
          </a:p>
        </p:txBody>
      </p:sp>
      <p:sp>
        <p:nvSpPr>
          <p:cNvPr id="18" name="Заголовок 1"/>
          <p:cNvSpPr txBox="1"/>
          <p:nvPr/>
        </p:nvSpPr>
        <p:spPr bwMode="auto">
          <a:xfrm>
            <a:off x="3963311" y="2335237"/>
            <a:ext cx="1524318" cy="39389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>
              <a:spcBef>
                <a:spcPts val="0"/>
              </a:spcBef>
              <a:defRPr/>
            </a:pPr>
            <a:r>
              <a:rPr lang="ru-RU" i="0" u="none" strike="noStrike" cap="none" spc="0" dirty="0" smtClean="0">
                <a:ln>
                  <a:noFill/>
                </a:ln>
                <a:latin typeface="Montserrat ExtraBold"/>
                <a:ea typeface="PT Sans"/>
                <a:cs typeface="+mj-cs"/>
              </a:rPr>
              <a:t>Задачи:</a:t>
            </a:r>
            <a:endParaRPr lang="ru-RU" dirty="0">
              <a:latin typeface="Montserrat ExtraBold"/>
              <a:ea typeface="PT Sans"/>
            </a:endParaRPr>
          </a:p>
        </p:txBody>
      </p:sp>
      <p:sp>
        <p:nvSpPr>
          <p:cNvPr id="23" name="Заголовок 1"/>
          <p:cNvSpPr txBox="1"/>
          <p:nvPr/>
        </p:nvSpPr>
        <p:spPr bwMode="auto">
          <a:xfrm>
            <a:off x="7554351" y="2377440"/>
            <a:ext cx="3981157" cy="3742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 algn="ctr">
              <a:spcBef>
                <a:spcPts val="0"/>
              </a:spcBef>
              <a:defRPr/>
            </a:pPr>
            <a:endParaRPr lang="ru-RU" dirty="0">
              <a:latin typeface="Montserrat ExtraBold"/>
              <a:ea typeface="PT Sans"/>
            </a:endParaRPr>
          </a:p>
        </p:txBody>
      </p:sp>
      <p:sp>
        <p:nvSpPr>
          <p:cNvPr id="24" name="Заголовок 1"/>
          <p:cNvSpPr txBox="1"/>
          <p:nvPr/>
        </p:nvSpPr>
        <p:spPr bwMode="auto">
          <a:xfrm>
            <a:off x="4037428" y="2658794"/>
            <a:ext cx="3334042" cy="361539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endParaRPr lang="ru-RU" sz="1600" dirty="0" smtClean="0"/>
          </a:p>
          <a:p>
            <a:r>
              <a:rPr lang="ru-RU" sz="1600" dirty="0" smtClean="0"/>
              <a:t>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обеспечить единую информационную основу;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 расширить пространства общения;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 повысить качество образования.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spcBef>
                <a:spcPts val="0"/>
              </a:spcBef>
              <a:defRPr/>
            </a:pPr>
            <a:endParaRPr/>
          </a:p>
        </p:txBody>
      </p:sp>
      <p:sp>
        <p:nvSpPr>
          <p:cNvPr id="25" name="Заголовок 1"/>
          <p:cNvSpPr txBox="1"/>
          <p:nvPr/>
        </p:nvSpPr>
        <p:spPr bwMode="auto">
          <a:xfrm>
            <a:off x="7512147" y="2236764"/>
            <a:ext cx="3953021" cy="40936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>
              <a:spcBef>
                <a:spcPts val="0"/>
              </a:spcBef>
              <a:defRPr/>
            </a:pPr>
            <a:endParaRPr lang="ru-RU" sz="2000" dirty="0" smtClean="0">
              <a:latin typeface="Times New Roman" pitchFamily="18" charset="0"/>
              <a:ea typeface="PT Sans"/>
              <a:cs typeface="Times New Roman" pitchFamily="18" charset="0"/>
            </a:endParaRPr>
          </a:p>
        </p:txBody>
      </p:sp>
      <p:sp>
        <p:nvSpPr>
          <p:cNvPr id="26" name="Заголовок 1"/>
          <p:cNvSpPr txBox="1"/>
          <p:nvPr/>
        </p:nvSpPr>
        <p:spPr bwMode="auto">
          <a:xfrm>
            <a:off x="7664547" y="2222695"/>
            <a:ext cx="3953021" cy="42601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>
              <a:spcBef>
                <a:spcPts val="0"/>
              </a:spcBef>
              <a:defRPr/>
            </a:pPr>
            <a:endParaRPr lang="ru-RU" sz="1900" dirty="0" smtClean="0">
              <a:latin typeface="Times New Roman" pitchFamily="18" charset="0"/>
              <a:ea typeface="PT Sans"/>
              <a:cs typeface="Times New Roman" pitchFamily="18" charset="0"/>
            </a:endParaRPr>
          </a:p>
          <a:p>
            <a:pPr lvl="0">
              <a:spcBef>
                <a:spcPts val="0"/>
              </a:spcBef>
              <a:defRPr/>
            </a:pPr>
            <a:r>
              <a:rPr lang="ru-RU" sz="1900" dirty="0" smtClean="0">
                <a:latin typeface="Times New Roman" pitchFamily="18" charset="0"/>
                <a:ea typeface="PT Sans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ea typeface="PT Sans"/>
                <a:cs typeface="Times New Roman" pitchFamily="18" charset="0"/>
              </a:rPr>
              <a:t>Учащиеся МБОУ «</a:t>
            </a:r>
            <a:r>
              <a:rPr lang="ru-RU" sz="2000" dirty="0" err="1" smtClean="0">
                <a:latin typeface="Times New Roman" pitchFamily="18" charset="0"/>
                <a:ea typeface="PT Sans"/>
                <a:cs typeface="Times New Roman" pitchFamily="18" charset="0"/>
              </a:rPr>
              <a:t>Глядянская</a:t>
            </a:r>
            <a:r>
              <a:rPr lang="ru-RU" sz="2000" dirty="0" smtClean="0">
                <a:latin typeface="Times New Roman" pitchFamily="18" charset="0"/>
                <a:ea typeface="PT Sans"/>
                <a:cs typeface="Times New Roman" pitchFamily="18" charset="0"/>
              </a:rPr>
              <a:t> СОШ» участники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образовательного телемоста «Выбери свое завтра»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организованного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Департаментом образования и науки Курганской области и АО НПО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Курганприбор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000" dirty="0" smtClean="0">
                <a:latin typeface="Times New Roman" pitchFamily="18" charset="0"/>
                <a:ea typeface="PT Sans"/>
                <a:cs typeface="Times New Roman" pitchFamily="18" charset="0"/>
              </a:rPr>
              <a:t>.</a:t>
            </a:r>
          </a:p>
          <a:p>
            <a:pPr lvl="0">
              <a:spcBef>
                <a:spcPts val="0"/>
              </a:spcBef>
              <a:defRPr/>
            </a:pPr>
            <a:endParaRPr lang="ru-RU" sz="2000" dirty="0" smtClean="0">
              <a:latin typeface="Times New Roman" pitchFamily="18" charset="0"/>
              <a:ea typeface="PT Sans"/>
              <a:cs typeface="Times New Roman" pitchFamily="18" charset="0"/>
            </a:endParaRPr>
          </a:p>
        </p:txBody>
      </p:sp>
      <p:pic>
        <p:nvPicPr>
          <p:cNvPr id="1027" name="Picture 3" descr="C:\Users\Admin\Desktop\IMG_759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6151" y="2736500"/>
            <a:ext cx="3339923" cy="2960915"/>
          </a:xfrm>
          <a:prstGeom prst="rect">
            <a:avLst/>
          </a:prstGeom>
          <a:noFill/>
        </p:spPr>
      </p:pic>
      <p:pic>
        <p:nvPicPr>
          <p:cNvPr id="20" name="Picture 2" descr="C:\Users\Admin\Desktop\Ag1Hy00rMMvbG1vmGFfKLhyJXMaAvevZ08iUyc6CtiHbv7OvJitTC7m8-NmynqKnMvLNWIJ6ATqfvxkJqKye0yg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2032" y="4708499"/>
            <a:ext cx="3334042" cy="1910350"/>
          </a:xfrm>
          <a:prstGeom prst="rect">
            <a:avLst/>
          </a:prstGeom>
          <a:noFill/>
        </p:spPr>
      </p:pic>
      <p:pic>
        <p:nvPicPr>
          <p:cNvPr id="19" name="Рисунок 18" descr="C:\Users\Admin\Desktop\инженерный класс\Инженерные классы МКОУ Глядянская СОШ\фотки инженерный класс\IMG_20230206_205115_244.pn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2424" y="0"/>
            <a:ext cx="1474471" cy="1245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7000">
    <p:sndAc>
      <p:stSnd>
        <p:snd r:embed="rId3" name="5--online-audio-convert.com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>
            <a:alpha val="96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/>
          <p:cNvSpPr/>
          <p:nvPr/>
        </p:nvSpPr>
        <p:spPr bwMode="auto">
          <a:xfrm>
            <a:off x="352108" y="1289786"/>
            <a:ext cx="11487458" cy="5139891"/>
          </a:xfrm>
          <a:prstGeom prst="roundRect">
            <a:avLst>
              <a:gd name="adj" fmla="val 3558"/>
            </a:avLst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3" name="Заголовок 1"/>
          <p:cNvSpPr txBox="1"/>
          <p:nvPr/>
        </p:nvSpPr>
        <p:spPr bwMode="auto">
          <a:xfrm>
            <a:off x="686686" y="1252024"/>
            <a:ext cx="10736280" cy="17865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ts val="0"/>
              </a:spcBef>
              <a:defRPr/>
            </a:pPr>
            <a:r>
              <a:rPr lang="ru-RU" sz="2400" i="0" u="none" strike="noStrike" cap="none" spc="0" dirty="0">
                <a:ln>
                  <a:noFill/>
                </a:ln>
                <a:latin typeface="Montserrat ExtraBold"/>
                <a:ea typeface="PT Sans"/>
                <a:cs typeface="+mj-cs"/>
              </a:rPr>
              <a:t>Пошаговый план </a:t>
            </a:r>
            <a:r>
              <a:rPr lang="ru-RU" sz="2400" i="0" u="none" strike="noStrike" cap="none" spc="0" dirty="0" smtClean="0">
                <a:ln>
                  <a:noFill/>
                </a:ln>
                <a:latin typeface="Montserrat ExtraBold"/>
                <a:ea typeface="PT Sans"/>
                <a:cs typeface="+mj-cs"/>
              </a:rPr>
              <a:t>реализации</a:t>
            </a:r>
            <a:r>
              <a:rPr lang="ru-RU" sz="2400" dirty="0" smtClean="0">
                <a:latin typeface="Montserrat ExtraBold"/>
                <a:ea typeface="PT Sans"/>
              </a:rPr>
              <a:t> </a:t>
            </a:r>
          </a:p>
          <a:p>
            <a:pPr lvl="0" algn="ctr">
              <a:spcBef>
                <a:spcPts val="0"/>
              </a:spcBef>
              <a:defRPr/>
            </a:pPr>
            <a:r>
              <a:rPr lang="ru-RU" sz="2400" dirty="0" smtClean="0">
                <a:latin typeface="Montserrat ExtraBold"/>
                <a:ea typeface="PT Sans"/>
              </a:rPr>
              <a:t>взаимодействия предприятий и школы</a:t>
            </a:r>
          </a:p>
          <a:p>
            <a:pPr lvl="0" algn="ctr">
              <a:spcBef>
                <a:spcPts val="0"/>
              </a:spcBef>
              <a:defRPr/>
            </a:pPr>
            <a:endParaRPr lang="ru-RU" sz="2400" dirty="0" smtClean="0">
              <a:latin typeface="Montserrat ExtraBold"/>
              <a:ea typeface="PT Sans"/>
            </a:endParaRPr>
          </a:p>
          <a:p>
            <a:pPr lvl="0" algn="ctr">
              <a:spcBef>
                <a:spcPts val="0"/>
              </a:spcBef>
              <a:defRPr/>
            </a:pPr>
            <a:endParaRPr lang="ru-RU" sz="2400" dirty="0">
              <a:latin typeface="Montserrat ExtraBold"/>
              <a:ea typeface="PT Sans"/>
            </a:endParaRPr>
          </a:p>
        </p:txBody>
      </p:sp>
      <p:sp>
        <p:nvSpPr>
          <p:cNvPr id="21" name="Полилиния: фигура 20"/>
          <p:cNvSpPr/>
          <p:nvPr/>
        </p:nvSpPr>
        <p:spPr bwMode="auto">
          <a:xfrm>
            <a:off x="2278967" y="3882683"/>
            <a:ext cx="1871002" cy="2475914"/>
          </a:xfrm>
          <a:custGeom>
            <a:avLst/>
            <a:gdLst>
              <a:gd name="connsiteX0" fmla="*/ 77638 w 2222710"/>
              <a:gd name="connsiteY0" fmla="*/ 0 h 2658041"/>
              <a:gd name="connsiteX1" fmla="*/ 2104420 w 2222710"/>
              <a:gd name="connsiteY1" fmla="*/ 0 h 2658041"/>
              <a:gd name="connsiteX2" fmla="*/ 2182058 w 2222710"/>
              <a:gd name="connsiteY2" fmla="*/ 77638 h 2658041"/>
              <a:gd name="connsiteX3" fmla="*/ 2182058 w 2222710"/>
              <a:gd name="connsiteY3" fmla="*/ 224621 h 2658041"/>
              <a:gd name="connsiteX4" fmla="*/ 2222710 w 2222710"/>
              <a:gd name="connsiteY4" fmla="*/ 271303 h 2658041"/>
              <a:gd name="connsiteX5" fmla="*/ 2182058 w 2222710"/>
              <a:gd name="connsiteY5" fmla="*/ 317985 h 2658041"/>
              <a:gd name="connsiteX6" fmla="*/ 2182058 w 2222710"/>
              <a:gd name="connsiteY6" fmla="*/ 2580403 h 2658041"/>
              <a:gd name="connsiteX7" fmla="*/ 2104420 w 2222710"/>
              <a:gd name="connsiteY7" fmla="*/ 2658041 h 2658041"/>
              <a:gd name="connsiteX8" fmla="*/ 77638 w 2222710"/>
              <a:gd name="connsiteY8" fmla="*/ 2658041 h 2658041"/>
              <a:gd name="connsiteX9" fmla="*/ 0 w 2222710"/>
              <a:gd name="connsiteY9" fmla="*/ 2580403 h 2658041"/>
              <a:gd name="connsiteX10" fmla="*/ 0 w 2222710"/>
              <a:gd name="connsiteY10" fmla="*/ 77638 h 2658041"/>
              <a:gd name="connsiteX11" fmla="*/ 77638 w 2222710"/>
              <a:gd name="connsiteY11" fmla="*/ 0 h 2658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22710" h="2658041" extrusionOk="0">
                <a:moveTo>
                  <a:pt x="77638" y="0"/>
                </a:moveTo>
                <a:lnTo>
                  <a:pt x="2104420" y="0"/>
                </a:lnTo>
                <a:cubicBezTo>
                  <a:pt x="2147298" y="0"/>
                  <a:pt x="2182058" y="34760"/>
                  <a:pt x="2182058" y="77638"/>
                </a:cubicBezTo>
                <a:lnTo>
                  <a:pt x="2182058" y="224621"/>
                </a:lnTo>
                <a:lnTo>
                  <a:pt x="2222710" y="271303"/>
                </a:lnTo>
                <a:lnTo>
                  <a:pt x="2182058" y="317985"/>
                </a:lnTo>
                <a:lnTo>
                  <a:pt x="2182058" y="2580403"/>
                </a:lnTo>
                <a:cubicBezTo>
                  <a:pt x="2182058" y="2623281"/>
                  <a:pt x="2147298" y="2658041"/>
                  <a:pt x="2104420" y="2658041"/>
                </a:cubicBezTo>
                <a:lnTo>
                  <a:pt x="77638" y="2658041"/>
                </a:lnTo>
                <a:cubicBezTo>
                  <a:pt x="34760" y="2658041"/>
                  <a:pt x="0" y="2623281"/>
                  <a:pt x="0" y="2580403"/>
                </a:cubicBezTo>
                <a:lnTo>
                  <a:pt x="0" y="77638"/>
                </a:lnTo>
                <a:cubicBezTo>
                  <a:pt x="0" y="34760"/>
                  <a:pt x="34760" y="0"/>
                  <a:pt x="77638" y="0"/>
                </a:cubicBezTo>
                <a:close/>
              </a:path>
            </a:pathLst>
          </a:cu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Шаг 2</a:t>
            </a:r>
          </a:p>
          <a:p>
            <a:pPr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Составить список потенциальных партнёров. Раздвигать границы. Не бояться мечтать.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олилиния: фигура 21"/>
          <p:cNvSpPr/>
          <p:nvPr/>
        </p:nvSpPr>
        <p:spPr bwMode="auto">
          <a:xfrm>
            <a:off x="4234375" y="3896750"/>
            <a:ext cx="1899139" cy="2961250"/>
          </a:xfrm>
          <a:custGeom>
            <a:avLst/>
            <a:gdLst>
              <a:gd name="connsiteX0" fmla="*/ 77638 w 2227971"/>
              <a:gd name="connsiteY0" fmla="*/ 0 h 2658041"/>
              <a:gd name="connsiteX1" fmla="*/ 2104420 w 2227971"/>
              <a:gd name="connsiteY1" fmla="*/ 0 h 2658041"/>
              <a:gd name="connsiteX2" fmla="*/ 2182058 w 2227971"/>
              <a:gd name="connsiteY2" fmla="*/ 77638 h 2658041"/>
              <a:gd name="connsiteX3" fmla="*/ 2182058 w 2227971"/>
              <a:gd name="connsiteY3" fmla="*/ 218578 h 2658041"/>
              <a:gd name="connsiteX4" fmla="*/ 2227971 w 2227971"/>
              <a:gd name="connsiteY4" fmla="*/ 271301 h 2658041"/>
              <a:gd name="connsiteX5" fmla="*/ 2182058 w 2227971"/>
              <a:gd name="connsiteY5" fmla="*/ 324024 h 2658041"/>
              <a:gd name="connsiteX6" fmla="*/ 2182058 w 2227971"/>
              <a:gd name="connsiteY6" fmla="*/ 2580403 h 2658041"/>
              <a:gd name="connsiteX7" fmla="*/ 2104420 w 2227971"/>
              <a:gd name="connsiteY7" fmla="*/ 2658041 h 2658041"/>
              <a:gd name="connsiteX8" fmla="*/ 77638 w 2227971"/>
              <a:gd name="connsiteY8" fmla="*/ 2658041 h 2658041"/>
              <a:gd name="connsiteX9" fmla="*/ 0 w 2227971"/>
              <a:gd name="connsiteY9" fmla="*/ 2580403 h 2658041"/>
              <a:gd name="connsiteX10" fmla="*/ 0 w 2227971"/>
              <a:gd name="connsiteY10" fmla="*/ 77638 h 2658041"/>
              <a:gd name="connsiteX11" fmla="*/ 77638 w 2227971"/>
              <a:gd name="connsiteY11" fmla="*/ 0 h 2658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27971" h="2658041" extrusionOk="0">
                <a:moveTo>
                  <a:pt x="77638" y="0"/>
                </a:moveTo>
                <a:lnTo>
                  <a:pt x="2104420" y="0"/>
                </a:lnTo>
                <a:cubicBezTo>
                  <a:pt x="2147298" y="0"/>
                  <a:pt x="2182058" y="34760"/>
                  <a:pt x="2182058" y="77638"/>
                </a:cubicBezTo>
                <a:lnTo>
                  <a:pt x="2182058" y="218578"/>
                </a:lnTo>
                <a:lnTo>
                  <a:pt x="2227971" y="271301"/>
                </a:lnTo>
                <a:lnTo>
                  <a:pt x="2182058" y="324024"/>
                </a:lnTo>
                <a:lnTo>
                  <a:pt x="2182058" y="2580403"/>
                </a:lnTo>
                <a:cubicBezTo>
                  <a:pt x="2182058" y="2623281"/>
                  <a:pt x="2147298" y="2658041"/>
                  <a:pt x="2104420" y="2658041"/>
                </a:cubicBezTo>
                <a:lnTo>
                  <a:pt x="77638" y="2658041"/>
                </a:lnTo>
                <a:cubicBezTo>
                  <a:pt x="34760" y="2658041"/>
                  <a:pt x="0" y="2623281"/>
                  <a:pt x="0" y="2580403"/>
                </a:cubicBezTo>
                <a:lnTo>
                  <a:pt x="0" y="77638"/>
                </a:lnTo>
                <a:cubicBezTo>
                  <a:pt x="0" y="34760"/>
                  <a:pt x="34760" y="0"/>
                  <a:pt x="77638" y="0"/>
                </a:cubicBezTo>
                <a:close/>
              </a:path>
            </a:pathLst>
          </a:cu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Шаг 3</a:t>
            </a:r>
          </a:p>
          <a:p>
            <a:pPr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Определить для каких категорий групп учащихся можно предложить этих партнёров,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что бы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 хотели попросить от них взамен.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олилиния: фигура 22"/>
          <p:cNvSpPr/>
          <p:nvPr/>
        </p:nvSpPr>
        <p:spPr bwMode="auto">
          <a:xfrm>
            <a:off x="6203852" y="3882683"/>
            <a:ext cx="1871003" cy="1997612"/>
          </a:xfrm>
          <a:custGeom>
            <a:avLst/>
            <a:gdLst>
              <a:gd name="connsiteX0" fmla="*/ 77638 w 2233232"/>
              <a:gd name="connsiteY0" fmla="*/ 0 h 2658041"/>
              <a:gd name="connsiteX1" fmla="*/ 2104420 w 2233232"/>
              <a:gd name="connsiteY1" fmla="*/ 0 h 2658041"/>
              <a:gd name="connsiteX2" fmla="*/ 2182058 w 2233232"/>
              <a:gd name="connsiteY2" fmla="*/ 77638 h 2658041"/>
              <a:gd name="connsiteX3" fmla="*/ 2182058 w 2233232"/>
              <a:gd name="connsiteY3" fmla="*/ 217016 h 2658041"/>
              <a:gd name="connsiteX4" fmla="*/ 2233232 w 2233232"/>
              <a:gd name="connsiteY4" fmla="*/ 275780 h 2658041"/>
              <a:gd name="connsiteX5" fmla="*/ 2182058 w 2233232"/>
              <a:gd name="connsiteY5" fmla="*/ 334544 h 2658041"/>
              <a:gd name="connsiteX6" fmla="*/ 2182058 w 2233232"/>
              <a:gd name="connsiteY6" fmla="*/ 2580403 h 2658041"/>
              <a:gd name="connsiteX7" fmla="*/ 2104420 w 2233232"/>
              <a:gd name="connsiteY7" fmla="*/ 2658041 h 2658041"/>
              <a:gd name="connsiteX8" fmla="*/ 77638 w 2233232"/>
              <a:gd name="connsiteY8" fmla="*/ 2658041 h 2658041"/>
              <a:gd name="connsiteX9" fmla="*/ 0 w 2233232"/>
              <a:gd name="connsiteY9" fmla="*/ 2580403 h 2658041"/>
              <a:gd name="connsiteX10" fmla="*/ 0 w 2233232"/>
              <a:gd name="connsiteY10" fmla="*/ 77638 h 2658041"/>
              <a:gd name="connsiteX11" fmla="*/ 77638 w 2233232"/>
              <a:gd name="connsiteY11" fmla="*/ 0 h 2658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33232" h="2658041" extrusionOk="0">
                <a:moveTo>
                  <a:pt x="77638" y="0"/>
                </a:moveTo>
                <a:lnTo>
                  <a:pt x="2104420" y="0"/>
                </a:lnTo>
                <a:cubicBezTo>
                  <a:pt x="2147298" y="0"/>
                  <a:pt x="2182058" y="34760"/>
                  <a:pt x="2182058" y="77638"/>
                </a:cubicBezTo>
                <a:lnTo>
                  <a:pt x="2182058" y="217016"/>
                </a:lnTo>
                <a:lnTo>
                  <a:pt x="2233232" y="275780"/>
                </a:lnTo>
                <a:lnTo>
                  <a:pt x="2182058" y="334544"/>
                </a:lnTo>
                <a:lnTo>
                  <a:pt x="2182058" y="2580403"/>
                </a:lnTo>
                <a:cubicBezTo>
                  <a:pt x="2182058" y="2623281"/>
                  <a:pt x="2147298" y="2658041"/>
                  <a:pt x="2104420" y="2658041"/>
                </a:cubicBezTo>
                <a:lnTo>
                  <a:pt x="77638" y="2658041"/>
                </a:lnTo>
                <a:cubicBezTo>
                  <a:pt x="34760" y="2658041"/>
                  <a:pt x="0" y="2623281"/>
                  <a:pt x="0" y="2580403"/>
                </a:cubicBezTo>
                <a:lnTo>
                  <a:pt x="0" y="77638"/>
                </a:lnTo>
                <a:cubicBezTo>
                  <a:pt x="0" y="34760"/>
                  <a:pt x="34760" y="0"/>
                  <a:pt x="77638" y="0"/>
                </a:cubicBezTo>
                <a:close/>
              </a:path>
            </a:pathLst>
          </a:cu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Шаг 4</a:t>
            </a:r>
          </a:p>
          <a:p>
            <a:pPr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Написать письмо или посетить организацию.</a:t>
            </a:r>
          </a:p>
          <a:p>
            <a:pPr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Предложить  </a:t>
            </a:r>
          </a:p>
          <a:p>
            <a:pPr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партнерство.</a:t>
            </a:r>
            <a:endParaRPr lang="ru-RU" dirty="0"/>
          </a:p>
        </p:txBody>
      </p:sp>
      <p:sp>
        <p:nvSpPr>
          <p:cNvPr id="15" name="Прямоугольник: скругленные углы 14"/>
          <p:cNvSpPr/>
          <p:nvPr/>
        </p:nvSpPr>
        <p:spPr bwMode="auto">
          <a:xfrm>
            <a:off x="9959926" y="3854550"/>
            <a:ext cx="1786597" cy="1477106"/>
          </a:xfrm>
          <a:prstGeom prst="roundRect">
            <a:avLst>
              <a:gd name="adj" fmla="val 3558"/>
            </a:avLst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Шаг 6</a:t>
            </a:r>
          </a:p>
          <a:p>
            <a:pPr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необходимости заключить договор</a:t>
            </a:r>
          </a:p>
        </p:txBody>
      </p:sp>
      <p:sp>
        <p:nvSpPr>
          <p:cNvPr id="20" name="Полилиния: фигура 19"/>
          <p:cNvSpPr/>
          <p:nvPr/>
        </p:nvSpPr>
        <p:spPr bwMode="auto">
          <a:xfrm>
            <a:off x="450167" y="3840481"/>
            <a:ext cx="1744393" cy="2588454"/>
          </a:xfrm>
          <a:custGeom>
            <a:avLst/>
            <a:gdLst>
              <a:gd name="connsiteX0" fmla="*/ 77638 w 2233232"/>
              <a:gd name="connsiteY0" fmla="*/ 0 h 2658041"/>
              <a:gd name="connsiteX1" fmla="*/ 2104420 w 2233232"/>
              <a:gd name="connsiteY1" fmla="*/ 0 h 2658041"/>
              <a:gd name="connsiteX2" fmla="*/ 2182058 w 2233232"/>
              <a:gd name="connsiteY2" fmla="*/ 77638 h 2658041"/>
              <a:gd name="connsiteX3" fmla="*/ 2182058 w 2233232"/>
              <a:gd name="connsiteY3" fmla="*/ 212538 h 2658041"/>
              <a:gd name="connsiteX4" fmla="*/ 2233232 w 2233232"/>
              <a:gd name="connsiteY4" fmla="*/ 271302 h 2658041"/>
              <a:gd name="connsiteX5" fmla="*/ 2182058 w 2233232"/>
              <a:gd name="connsiteY5" fmla="*/ 330066 h 2658041"/>
              <a:gd name="connsiteX6" fmla="*/ 2182058 w 2233232"/>
              <a:gd name="connsiteY6" fmla="*/ 2580403 h 2658041"/>
              <a:gd name="connsiteX7" fmla="*/ 2104420 w 2233232"/>
              <a:gd name="connsiteY7" fmla="*/ 2658041 h 2658041"/>
              <a:gd name="connsiteX8" fmla="*/ 77638 w 2233232"/>
              <a:gd name="connsiteY8" fmla="*/ 2658041 h 2658041"/>
              <a:gd name="connsiteX9" fmla="*/ 0 w 2233232"/>
              <a:gd name="connsiteY9" fmla="*/ 2580403 h 2658041"/>
              <a:gd name="connsiteX10" fmla="*/ 0 w 2233232"/>
              <a:gd name="connsiteY10" fmla="*/ 77638 h 2658041"/>
              <a:gd name="connsiteX11" fmla="*/ 77638 w 2233232"/>
              <a:gd name="connsiteY11" fmla="*/ 0 h 2658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33232" h="2658041" extrusionOk="0">
                <a:moveTo>
                  <a:pt x="77638" y="0"/>
                </a:moveTo>
                <a:lnTo>
                  <a:pt x="2104420" y="0"/>
                </a:lnTo>
                <a:cubicBezTo>
                  <a:pt x="2147298" y="0"/>
                  <a:pt x="2182058" y="34760"/>
                  <a:pt x="2182058" y="77638"/>
                </a:cubicBezTo>
                <a:lnTo>
                  <a:pt x="2182058" y="212538"/>
                </a:lnTo>
                <a:lnTo>
                  <a:pt x="2233232" y="271302"/>
                </a:lnTo>
                <a:lnTo>
                  <a:pt x="2182058" y="330066"/>
                </a:lnTo>
                <a:lnTo>
                  <a:pt x="2182058" y="2580403"/>
                </a:lnTo>
                <a:cubicBezTo>
                  <a:pt x="2182058" y="2623281"/>
                  <a:pt x="2147298" y="2658041"/>
                  <a:pt x="2104420" y="2658041"/>
                </a:cubicBezTo>
                <a:lnTo>
                  <a:pt x="77638" y="2658041"/>
                </a:lnTo>
                <a:cubicBezTo>
                  <a:pt x="34760" y="2658041"/>
                  <a:pt x="0" y="2623281"/>
                  <a:pt x="0" y="2580403"/>
                </a:cubicBezTo>
                <a:lnTo>
                  <a:pt x="0" y="77638"/>
                </a:lnTo>
                <a:cubicBezTo>
                  <a:pt x="0" y="34760"/>
                  <a:pt x="34760" y="0"/>
                  <a:pt x="7763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Шаг 1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Определить организации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или интересных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людей,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находящихся рядом на территории.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1822718" y="273966"/>
            <a:ext cx="997824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endParaRPr lang="ru-RU" sz="1600" b="1" dirty="0" smtClean="0">
              <a:solidFill>
                <a:schemeClr val="bg1"/>
              </a:solidFill>
            </a:endParaRPr>
          </a:p>
          <a:p>
            <a:pPr>
              <a:defRPr/>
            </a:pPr>
            <a:endParaRPr/>
          </a:p>
        </p:txBody>
      </p:sp>
      <p:sp>
        <p:nvSpPr>
          <p:cNvPr id="19" name="Прямоугольник 18"/>
          <p:cNvSpPr/>
          <p:nvPr/>
        </p:nvSpPr>
        <p:spPr>
          <a:xfrm>
            <a:off x="3390313" y="2377440"/>
            <a:ext cx="5556738" cy="70338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ПАРТНЕРЫ ШКОЛЫ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0" name="Прямая со стрелкой 29"/>
          <p:cNvCxnSpPr/>
          <p:nvPr/>
        </p:nvCxnSpPr>
        <p:spPr>
          <a:xfrm>
            <a:off x="8229601" y="3066757"/>
            <a:ext cx="464234" cy="2532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rot="10800000" flipV="1">
            <a:off x="3615397" y="3080823"/>
            <a:ext cx="436099" cy="2250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1997612" y="3334043"/>
            <a:ext cx="2405575" cy="45016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образовательные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7934178" y="3334044"/>
            <a:ext cx="2686930" cy="37982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социальные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: скругленные углы 14"/>
          <p:cNvSpPr/>
          <p:nvPr/>
        </p:nvSpPr>
        <p:spPr bwMode="auto">
          <a:xfrm>
            <a:off x="8086579" y="3866271"/>
            <a:ext cx="1817075" cy="2295378"/>
          </a:xfrm>
          <a:prstGeom prst="roundRect">
            <a:avLst>
              <a:gd name="adj" fmla="val 3558"/>
            </a:avLst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Шаг 5</a:t>
            </a:r>
          </a:p>
          <a:p>
            <a:pPr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Сесть за стол переговоров,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определить,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чем взаимодействие поможет каждой из сторон.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 descr="C:\Users\Admin\Desktop\инженерный класс\Инженерные классы МКОУ Глядянская СОШ\фотки инженерный класс\IMG_20230206_205115_244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2424" y="0"/>
            <a:ext cx="1474471" cy="1245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28000">
    <p:sndAc>
      <p:stSnd>
        <p:snd r:embed="rId2" name="6--online-audio-convert.com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/>
          <p:cNvSpPr/>
          <p:nvPr/>
        </p:nvSpPr>
        <p:spPr bwMode="auto">
          <a:xfrm>
            <a:off x="309906" y="1289785"/>
            <a:ext cx="11487458" cy="5139891"/>
          </a:xfrm>
          <a:prstGeom prst="roundRect">
            <a:avLst>
              <a:gd name="adj" fmla="val 3558"/>
            </a:avLst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" name="Прямоугольник: скругленные углы 29"/>
          <p:cNvSpPr/>
          <p:nvPr/>
        </p:nvSpPr>
        <p:spPr bwMode="auto">
          <a:xfrm>
            <a:off x="515713" y="1548290"/>
            <a:ext cx="5283954" cy="4640843"/>
          </a:xfrm>
          <a:prstGeom prst="roundRect">
            <a:avLst>
              <a:gd name="adj" fmla="val 3558"/>
            </a:avLst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2" name="Заголовок 1"/>
          <p:cNvSpPr txBox="1"/>
          <p:nvPr/>
        </p:nvSpPr>
        <p:spPr bwMode="auto">
          <a:xfrm>
            <a:off x="954113" y="1547447"/>
            <a:ext cx="4667754" cy="92846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 algn="ctr">
              <a:spcBef>
                <a:spcPts val="0"/>
              </a:spcBef>
              <a:defRPr/>
            </a:pPr>
            <a:r>
              <a:rPr lang="ru-RU" dirty="0" smtClean="0">
                <a:latin typeface="Montserrat ExtraBold"/>
                <a:ea typeface="PT Sans"/>
                <a:cs typeface="+mj-cs"/>
              </a:rPr>
              <a:t>К</a:t>
            </a:r>
            <a:r>
              <a:rPr lang="ru-RU" i="0" u="none" strike="noStrike" cap="none" spc="0" dirty="0" smtClean="0">
                <a:ln>
                  <a:noFill/>
                </a:ln>
                <a:latin typeface="Montserrat ExtraBold"/>
                <a:ea typeface="PT Sans"/>
                <a:cs typeface="+mj-cs"/>
              </a:rPr>
              <a:t>омпетенции, </a:t>
            </a:r>
            <a:r>
              <a:rPr lang="ru-RU" i="0" u="none" strike="noStrike" cap="none" spc="0" dirty="0" smtClean="0">
                <a:ln>
                  <a:noFill/>
                </a:ln>
                <a:latin typeface="Montserrat ExtraBold"/>
                <a:ea typeface="PT Sans"/>
                <a:cs typeface="+mj-cs"/>
              </a:rPr>
              <a:t>необходимые для </a:t>
            </a:r>
            <a:r>
              <a:rPr lang="ru-RU" i="0" u="none" strike="noStrike" cap="none" spc="0" dirty="0">
                <a:ln>
                  <a:noFill/>
                </a:ln>
                <a:latin typeface="Montserrat ExtraBold"/>
                <a:ea typeface="PT Sans"/>
                <a:cs typeface="+mj-cs"/>
              </a:rPr>
              <a:t>реализации </a:t>
            </a:r>
            <a:r>
              <a:rPr lang="ru-RU" i="0" u="none" strike="noStrike" cap="none" spc="0" dirty="0" smtClean="0">
                <a:ln>
                  <a:noFill/>
                </a:ln>
                <a:latin typeface="Montserrat ExtraBold"/>
                <a:ea typeface="PT Sans"/>
                <a:cs typeface="+mj-cs"/>
              </a:rPr>
              <a:t>взаимодействия предприятий и школы</a:t>
            </a:r>
            <a:endParaRPr lang="ru-RU" dirty="0">
              <a:latin typeface="Montserrat ExtraBold"/>
              <a:ea typeface="PT Sans"/>
            </a:endParaRPr>
          </a:p>
        </p:txBody>
      </p:sp>
      <p:sp>
        <p:nvSpPr>
          <p:cNvPr id="36" name="Заголовок 1"/>
          <p:cNvSpPr txBox="1"/>
          <p:nvPr/>
        </p:nvSpPr>
        <p:spPr bwMode="auto">
          <a:xfrm>
            <a:off x="998806" y="2686929"/>
            <a:ext cx="4754879" cy="381234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 умение предоставлять информацию;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 умение делиться кадрами;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 использование методических и информационных ресурсов;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 предоставление помещений и технических средств;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 умение работать в команде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: скругленные углы 36"/>
          <p:cNvSpPr/>
          <p:nvPr/>
        </p:nvSpPr>
        <p:spPr bwMode="auto">
          <a:xfrm>
            <a:off x="5953933" y="1548290"/>
            <a:ext cx="5283954" cy="4640843"/>
          </a:xfrm>
          <a:prstGeom prst="roundRect">
            <a:avLst>
              <a:gd name="adj" fmla="val 3558"/>
            </a:avLst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38" name="Заголовок 1"/>
          <p:cNvSpPr txBox="1"/>
          <p:nvPr/>
        </p:nvSpPr>
        <p:spPr bwMode="auto">
          <a:xfrm>
            <a:off x="6392333" y="1561514"/>
            <a:ext cx="4667754" cy="970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 algn="ctr">
              <a:spcBef>
                <a:spcPts val="0"/>
              </a:spcBef>
              <a:defRPr/>
            </a:pPr>
            <a:r>
              <a:rPr lang="ru-RU" i="0" u="none" strike="noStrike" cap="none" spc="0" dirty="0" smtClean="0">
                <a:ln>
                  <a:noFill/>
                </a:ln>
                <a:latin typeface="Montserrat ExtraBold"/>
                <a:ea typeface="PT Sans"/>
                <a:cs typeface="+mj-cs"/>
              </a:rPr>
              <a:t>Ресурсы, необходимые </a:t>
            </a:r>
            <a:endParaRPr/>
          </a:p>
          <a:p>
            <a:pPr lvl="0" algn="ctr">
              <a:spcBef>
                <a:spcPts val="0"/>
              </a:spcBef>
              <a:defRPr/>
            </a:pPr>
            <a:r>
              <a:rPr lang="ru-RU" i="0" u="none" strike="noStrike" cap="none" spc="0" dirty="0">
                <a:ln>
                  <a:noFill/>
                </a:ln>
                <a:latin typeface="Montserrat ExtraBold"/>
                <a:ea typeface="PT Sans"/>
                <a:cs typeface="+mj-cs"/>
              </a:rPr>
              <a:t>для </a:t>
            </a:r>
            <a:r>
              <a:rPr lang="ru-RU" i="0" u="none" strike="noStrike" cap="none" spc="0" dirty="0" smtClean="0">
                <a:ln>
                  <a:noFill/>
                </a:ln>
                <a:latin typeface="Montserrat ExtraBold"/>
                <a:ea typeface="PT Sans"/>
                <a:cs typeface="+mj-cs"/>
              </a:rPr>
              <a:t>реализации</a:t>
            </a:r>
            <a:r>
              <a:rPr lang="ru-RU" dirty="0" smtClean="0">
                <a:latin typeface="Montserrat ExtraBold"/>
                <a:ea typeface="PT Sans"/>
              </a:rPr>
              <a:t> взаимодействия предприятий и школы</a:t>
            </a:r>
            <a:r>
              <a:rPr lang="ru-RU" i="0" u="none" strike="noStrike" cap="none" spc="0" dirty="0" smtClean="0">
                <a:ln>
                  <a:noFill/>
                </a:ln>
                <a:latin typeface="Montserrat ExtraBold"/>
                <a:ea typeface="PT Sans"/>
                <a:cs typeface="+mj-cs"/>
              </a:rPr>
              <a:t> </a:t>
            </a:r>
          </a:p>
          <a:p>
            <a:pPr lvl="0" algn="ctr">
              <a:spcBef>
                <a:spcPts val="0"/>
              </a:spcBef>
              <a:defRPr/>
            </a:pPr>
            <a:endParaRPr lang="ru-RU" dirty="0" smtClean="0">
              <a:latin typeface="Montserrat ExtraBold"/>
              <a:ea typeface="PT Sans"/>
              <a:cs typeface="+mj-cs"/>
            </a:endParaRPr>
          </a:p>
          <a:p>
            <a:pPr lvl="0" algn="ctr">
              <a:spcBef>
                <a:spcPts val="0"/>
              </a:spcBef>
              <a:defRPr/>
            </a:pPr>
            <a:endParaRPr lang="ru-RU" dirty="0" smtClean="0">
              <a:latin typeface="Montserrat ExtraBold"/>
              <a:ea typeface="PT Sans"/>
              <a:cs typeface="+mj-cs"/>
            </a:endParaRPr>
          </a:p>
          <a:p>
            <a:pPr lvl="0" algn="ctr">
              <a:spcBef>
                <a:spcPts val="0"/>
              </a:spcBef>
              <a:defRPr/>
            </a:pPr>
            <a:endParaRPr lang="ru-RU" dirty="0">
              <a:latin typeface="Montserrat ExtraBold"/>
              <a:ea typeface="PT Sans"/>
            </a:endParaRPr>
          </a:p>
        </p:txBody>
      </p:sp>
      <p:sp>
        <p:nvSpPr>
          <p:cNvPr id="39" name="Заголовок 1"/>
          <p:cNvSpPr txBox="1"/>
          <p:nvPr/>
        </p:nvSpPr>
        <p:spPr bwMode="auto">
          <a:xfrm>
            <a:off x="6006905" y="2785403"/>
            <a:ext cx="5190978" cy="34184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>
              <a:spcBef>
                <a:spcPts val="0"/>
              </a:spcBef>
              <a:defRPr/>
            </a:pPr>
            <a:endParaRPr lang="ru-RU" sz="1600" dirty="0">
              <a:latin typeface="Montserrat"/>
              <a:ea typeface="PT Sans"/>
            </a:endParaRPr>
          </a:p>
        </p:txBody>
      </p:sp>
      <p:sp>
        <p:nvSpPr>
          <p:cNvPr id="12" name="Заголовок 1"/>
          <p:cNvSpPr txBox="1"/>
          <p:nvPr/>
        </p:nvSpPr>
        <p:spPr bwMode="auto">
          <a:xfrm flipH="1">
            <a:off x="5906085" y="2715065"/>
            <a:ext cx="5362137" cy="393660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50000"/>
              </a:lnSpc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Заголовок 1"/>
          <p:cNvSpPr txBox="1"/>
          <p:nvPr/>
        </p:nvSpPr>
        <p:spPr bwMode="auto">
          <a:xfrm>
            <a:off x="6949440" y="2670516"/>
            <a:ext cx="4164037" cy="381234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>
              <a:lnSpc>
                <a:spcPct val="15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 материальные;</a:t>
            </a:r>
          </a:p>
          <a:p>
            <a:pPr lvl="0">
              <a:lnSpc>
                <a:spcPct val="15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 кадровые;   </a:t>
            </a:r>
          </a:p>
          <a:p>
            <a:pPr lvl="0">
              <a:lnSpc>
                <a:spcPct val="15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 учебно-методические;   </a:t>
            </a:r>
          </a:p>
          <a:p>
            <a:pPr lvl="0">
              <a:lnSpc>
                <a:spcPct val="15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 информационные; </a:t>
            </a:r>
          </a:p>
          <a:p>
            <a:pPr lvl="0">
              <a:lnSpc>
                <a:spcPct val="15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профориентационные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lvl="0">
              <a:lnSpc>
                <a:spcPct val="15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 материальная поддержка. </a:t>
            </a:r>
          </a:p>
          <a:p>
            <a:pPr>
              <a:lnSpc>
                <a:spcPct val="150000"/>
              </a:lnSpc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 descr="C:\Users\Admin\Desktop\инженерный класс\Инженерные классы МКОУ Глядянская СОШ\фотки инженерный класс\IMG_20230206_205115_244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2424" y="0"/>
            <a:ext cx="1474471" cy="1245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45000">
    <p:sndAc>
      <p:stSnd>
        <p:snd r:embed="rId2" name="7--online-audio-convert.com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367</TotalTime>
  <Words>353</Words>
  <Application>Р7-Офис/2024.4.1.625</Application>
  <DocSecurity>0</DocSecurity>
  <PresentationFormat>Произвольный</PresentationFormat>
  <Paragraphs>89</Paragraphs>
  <Slides>7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5" baseType="lpstr">
      <vt:lpstr>Arial</vt:lpstr>
      <vt:lpstr>Montserrat ExtraBold</vt:lpstr>
      <vt:lpstr>PT Sans</vt:lpstr>
      <vt:lpstr>Times New Roman</vt:lpstr>
      <vt:lpstr>Montserrat Light</vt:lpstr>
      <vt:lpstr>Montserrat</vt:lpstr>
      <vt:lpstr>Calibri</vt:lpstr>
      <vt:lpstr>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>HP Inc.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Юлия Александровна Гребеникова</dc:creator>
  <cp:lastModifiedBy>Горбунова ВЕ</cp:lastModifiedBy>
  <cp:revision>104</cp:revision>
  <dcterms:created xsi:type="dcterms:W3CDTF">2023-10-20T16:36:58Z</dcterms:created>
  <dcterms:modified xsi:type="dcterms:W3CDTF">2026-06-03T07:26:24Z</dcterms:modified>
  <dc:identifier/>
  <dc:language/>
  <cp:version/>
</cp:coreProperties>
</file>