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4"/>
  </p:notesMasterIdLst>
  <p:sldIdLst>
    <p:sldId id="294" r:id="rId2"/>
    <p:sldId id="316" r:id="rId3"/>
    <p:sldId id="256" r:id="rId4"/>
    <p:sldId id="257" r:id="rId5"/>
    <p:sldId id="314" r:id="rId6"/>
    <p:sldId id="295" r:id="rId7"/>
    <p:sldId id="258" r:id="rId8"/>
    <p:sldId id="297" r:id="rId9"/>
    <p:sldId id="259" r:id="rId10"/>
    <p:sldId id="260" r:id="rId11"/>
    <p:sldId id="308" r:id="rId12"/>
    <p:sldId id="310" r:id="rId13"/>
    <p:sldId id="311" r:id="rId14"/>
    <p:sldId id="312" r:id="rId15"/>
    <p:sldId id="313" r:id="rId16"/>
    <p:sldId id="309" r:id="rId17"/>
    <p:sldId id="270" r:id="rId18"/>
    <p:sldId id="271" r:id="rId19"/>
    <p:sldId id="299" r:id="rId20"/>
    <p:sldId id="275" r:id="rId21"/>
    <p:sldId id="276" r:id="rId22"/>
    <p:sldId id="280" r:id="rId23"/>
    <p:sldId id="279" r:id="rId24"/>
    <p:sldId id="281" r:id="rId25"/>
    <p:sldId id="282" r:id="rId26"/>
    <p:sldId id="283" r:id="rId27"/>
    <p:sldId id="284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285" r:id="rId36"/>
    <p:sldId id="286" r:id="rId37"/>
    <p:sldId id="287" r:id="rId38"/>
    <p:sldId id="288" r:id="rId39"/>
    <p:sldId id="289" r:id="rId40"/>
    <p:sldId id="324" r:id="rId41"/>
    <p:sldId id="322" r:id="rId42"/>
    <p:sldId id="29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C67D5-0298-44A8-A2A8-1E4C0E24A1B1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C7088-FC21-4D9C-BA4A-FFD4C0478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84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Проверка:</a:t>
            </a:r>
            <a:r>
              <a:rPr lang="ru-RU" baseline="0" dirty="0"/>
              <a:t> щелкнуть по овалу, если ответ правильный – овал изменит заливку.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21DA1-FEDC-4F4E-9F0C-BA3A39B9784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3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E%D0%BD%D1%82%D0%B8%D0%BD%D0%B5%D0%BD%D1%82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A3%D1%80%D0%BE%D0%B2%D0%B5%D0%BD%D1%8C_%D0%BC%D0%BE%D1%80%D1%8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FA7982C-5E04-F0B6-AF2A-BFCFE6D72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288ADD-5CD9-C8B0-5AD9-681B777A8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D9B496-6720-751F-0AAA-7111C50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5575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50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cc7/000fd7be-b48abebe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9509" cy="69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F7F7-B8F2-C176-5435-8F54164D2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2.ppt-online.org/files2/slide/u/ucVGPQHp26sDki3ILROmJCEeTrzZB5oU9q08hMyNa/slide-3.jpg">
            <a:extLst>
              <a:ext uri="{FF2B5EF4-FFF2-40B4-BE49-F238E27FC236}">
                <a16:creationId xmlns:a16="http://schemas.microsoft.com/office/drawing/2014/main" id="{F2AD6954-A47F-FDB2-676B-0314B42626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3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1B587-5F3B-DFE8-1CFF-D96896ED9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97782/009.jpg">
            <a:extLst>
              <a:ext uri="{FF2B5EF4-FFF2-40B4-BE49-F238E27FC236}">
                <a16:creationId xmlns:a16="http://schemas.microsoft.com/office/drawing/2014/main" id="{8EC41E57-883D-F8B0-C051-85FF484720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9A883-71E5-8E3B-B218-59CE8345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Айсберг-w1296.jpg">
            <a:extLst>
              <a:ext uri="{FF2B5EF4-FFF2-40B4-BE49-F238E27FC236}">
                <a16:creationId xmlns:a16="http://schemas.microsoft.com/office/drawing/2014/main" id="{0D5E42F2-1556-A5CD-6CA8-94556403FA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" y="28988"/>
            <a:ext cx="4345035" cy="311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s://image3.thematicnews.com/uploads/images/45/16/83/02015/05/16/7d265b568a.jpg">
            <a:extLst>
              <a:ext uri="{FF2B5EF4-FFF2-40B4-BE49-F238E27FC236}">
                <a16:creationId xmlns:a16="http://schemas.microsoft.com/office/drawing/2014/main" id="{EF724B6A-200E-CA52-3B23-CB674F72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41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vatars.mds.yandex.net/get-zen_doc/108872/pub_5c8bcfc4e6d4d400b3adc8a9_5c8bd33c2aa93200b3121afe/scale_1200">
            <a:extLst>
              <a:ext uri="{FF2B5EF4-FFF2-40B4-BE49-F238E27FC236}">
                <a16:creationId xmlns:a16="http://schemas.microsoft.com/office/drawing/2014/main" id="{1AFB5C75-37A4-CFE5-6A33-B7026EF7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4" y="3140969"/>
            <a:ext cx="556858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5880-34B0-AA83-C77F-52BA053C2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855220/v855220910/1e5ac/YlkwLfYXwjk.jpg">
            <a:extLst>
              <a:ext uri="{FF2B5EF4-FFF2-40B4-BE49-F238E27FC236}">
                <a16:creationId xmlns:a16="http://schemas.microsoft.com/office/drawing/2014/main" id="{0A6015A2-D313-4626-A0A7-068C3431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4262979" cy="28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fishki.net/upload/post/201508/31/1647322/23_11.jpg">
            <a:extLst>
              <a:ext uri="{FF2B5EF4-FFF2-40B4-BE49-F238E27FC236}">
                <a16:creationId xmlns:a16="http://schemas.microsoft.com/office/drawing/2014/main" id="{520336C0-0C60-54A0-2BCB-01F3FAED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64" y="3789040"/>
            <a:ext cx="4582535" cy="305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.pinimg.com/originals/9c/51/2c/9c512c6869988283f58ecb5a2816a261.jpg">
            <a:extLst>
              <a:ext uri="{FF2B5EF4-FFF2-40B4-BE49-F238E27FC236}">
                <a16:creationId xmlns:a16="http://schemas.microsoft.com/office/drawing/2014/main" id="{801DE1DC-61E1-96F7-6C00-69D3D786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418">
            <a:off x="4139952" y="260648"/>
            <a:ext cx="45534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cdn.photosight.ru/img/f/941/6047552_xlarge.jpg">
            <a:extLst>
              <a:ext uri="{FF2B5EF4-FFF2-40B4-BE49-F238E27FC236}">
                <a16:creationId xmlns:a16="http://schemas.microsoft.com/office/drawing/2014/main" id="{117FAA51-2086-F03A-1687-76E091EE5F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C65AA565-76E4-139A-D2A2-C22D8B39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133026" cy="328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4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972B0-2239-8BF9-174A-8ECBC2FBE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3388C6-1BBB-E2DD-A79C-8E76ABCC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3" y="188640"/>
            <a:ext cx="5964123" cy="936104"/>
          </a:xfrm>
        </p:spPr>
        <p:txBody>
          <a:bodyPr/>
          <a:lstStyle/>
          <a:p>
            <a:pPr>
              <a:buNone/>
            </a:pPr>
            <a:r>
              <a:rPr lang="ru-RU" sz="66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Рельеф</a:t>
            </a:r>
            <a:r>
              <a:rPr lang="ru-RU" dirty="0"/>
              <a:t>     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75252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08104" y="1828916"/>
            <a:ext cx="3286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Антарктида — самый высокий </a:t>
            </a:r>
            <a:r>
              <a:rPr lang="ru-RU" sz="2400" dirty="0">
                <a:latin typeface="Comic Sans MS" pitchFamily="66" charset="0"/>
                <a:hlinkClick r:id="rId3" tooltip="Континент"/>
              </a:rPr>
              <a:t>континент</a:t>
            </a:r>
            <a:r>
              <a:rPr lang="ru-RU" sz="2400" dirty="0">
                <a:latin typeface="Comic Sans MS" pitchFamily="66" charset="0"/>
              </a:rPr>
              <a:t> Земли, средняя высота поверхности континента над  </a:t>
            </a:r>
            <a:r>
              <a:rPr lang="ru-RU" sz="2400" dirty="0">
                <a:latin typeface="Comic Sans MS" pitchFamily="66" charset="0"/>
                <a:hlinkClick r:id="rId4" tooltip="Уровень моря"/>
              </a:rPr>
              <a:t>уровнем моря</a:t>
            </a:r>
            <a:r>
              <a:rPr lang="ru-RU" sz="2400" dirty="0">
                <a:latin typeface="Comic Sans MS" pitchFamily="66" charset="0"/>
              </a:rPr>
              <a:t> составляет более 2000 м, а в центре континента достигает 4000 метров.</a:t>
            </a:r>
          </a:p>
          <a:p>
            <a:pPr algn="ctr"/>
            <a:r>
              <a:rPr lang="ru-RU" sz="2400" b="1" dirty="0">
                <a:latin typeface="Comic Sans MS" pitchFamily="66" charset="0"/>
              </a:rPr>
              <a:t> </a:t>
            </a:r>
            <a:endParaRPr lang="ru-RU" sz="24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Профиль подлёдного рельефа Антарктиды 2-w178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553" cy="4668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456933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Большую часть материка составляет древняя платформа. Со стороны Тихого океана в Антарктиде замыкается тихоокеанское «Огненное кольцо» областью современной складчатости. Здесь протягивается горный хребет с действующим вулканом Эребус.</a:t>
            </a:r>
          </a:p>
        </p:txBody>
      </p:sp>
    </p:spTree>
    <p:extLst>
      <p:ext uri="{BB962C8B-B14F-4D97-AF65-F5344CB8AC3E}">
        <p14:creationId xmlns:p14="http://schemas.microsoft.com/office/powerpoint/2010/main" val="17889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Карта подлёдного рельефа Антарктиды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" y="35171"/>
            <a:ext cx="6624736" cy="41955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23076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Максимальная высота Антарктиды — горный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массив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Винсон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(5140 м) — находится в горах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Элсуэрт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Западной Антарктиде. Самая глубокая подлёдная впадина —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Бентли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(−2555 м) — находится в районе равнины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Бэрда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D807B8-00BB-55A7-68DB-8FCFA8979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773238"/>
            <a:ext cx="2857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лап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412875"/>
            <a:ext cx="20034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50825" y="1484313"/>
            <a:ext cx="360363" cy="360362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6588125" y="1412875"/>
            <a:ext cx="360363" cy="3603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227763" y="1412875"/>
            <a:ext cx="360362" cy="3603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867400" y="1412875"/>
            <a:ext cx="360363" cy="3603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5076825" y="1412875"/>
            <a:ext cx="360363" cy="3603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484438" y="1412875"/>
            <a:ext cx="360362" cy="3603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101013" y="2852738"/>
            <a:ext cx="1042987" cy="647700"/>
          </a:xfrm>
          <a:prstGeom prst="roundRect">
            <a:avLst>
              <a:gd name="adj" fmla="val 48528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FF0000"/>
                </a:solidFill>
              </a:rPr>
              <a:t>ДА</a:t>
            </a: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395288" y="4437063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0000FF"/>
                </a:solidFill>
              </a:rPr>
              <a:t>БАНТ</a:t>
            </a: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3059113" y="4437063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0000FF"/>
                </a:solidFill>
              </a:rPr>
              <a:t>МАРКА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5795963" y="4437063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0000FF"/>
                </a:solidFill>
              </a:rPr>
              <a:t>ЛАПТИ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684213" y="4437063"/>
            <a:ext cx="503237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3203575" y="4437063"/>
            <a:ext cx="576263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572000" y="4437063"/>
            <a:ext cx="576263" cy="865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5940425" y="4437063"/>
            <a:ext cx="503238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>
            <a:off x="6732588" y="4437063"/>
            <a:ext cx="503237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372225" y="4437063"/>
            <a:ext cx="503238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95288" y="5805488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FF0000"/>
                </a:solidFill>
              </a:rPr>
              <a:t>АНТ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3059113" y="5805488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FF0000"/>
                </a:solidFill>
              </a:rPr>
              <a:t>АРК</a:t>
            </a: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5795963" y="5805488"/>
            <a:ext cx="2089150" cy="8651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FF0000"/>
                </a:solidFill>
              </a:rPr>
              <a:t>ТИ</a:t>
            </a:r>
          </a:p>
        </p:txBody>
      </p:sp>
      <p:sp>
        <p:nvSpPr>
          <p:cNvPr id="23" name="AutoShape 29"/>
          <p:cNvSpPr>
            <a:spLocks noChangeArrowheads="1"/>
          </p:cNvSpPr>
          <p:nvPr/>
        </p:nvSpPr>
        <p:spPr bwMode="auto">
          <a:xfrm>
            <a:off x="8101013" y="5876925"/>
            <a:ext cx="1042987" cy="647700"/>
          </a:xfrm>
          <a:prstGeom prst="roundRect">
            <a:avLst>
              <a:gd name="adj" fmla="val 48528"/>
            </a:avLst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FF0000"/>
                </a:solidFill>
              </a:rPr>
              <a:t>ДА</a:t>
            </a: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1692275" y="188913"/>
            <a:ext cx="6119813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РЕБУС</a:t>
            </a:r>
          </a:p>
        </p:txBody>
      </p:sp>
      <p:pic>
        <p:nvPicPr>
          <p:cNvPr id="25" name="Picture 5" descr="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2857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б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1728193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.ekabu.ru/localStorage/post/64/f4/a8/9d/64f4a89d_resizedScaled_740to5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688632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611560" y="482045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Антарктида — самый холодный материк нашей планеты. </a:t>
            </a:r>
          </a:p>
        </p:txBody>
      </p:sp>
    </p:spTree>
    <p:extLst>
      <p:ext uri="{BB962C8B-B14F-4D97-AF65-F5344CB8AC3E}">
        <p14:creationId xmlns:p14="http://schemas.microsoft.com/office/powerpoint/2010/main" val="1798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Лет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8" y="188640"/>
            <a:ext cx="3587944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bdows 7\Desktop\Зима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176464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2008" y="4005064"/>
            <a:ext cx="769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Восточной Антарктиде зафиксирована самая низкая температура воздуха — −89,2 °С (российская станция «Восток», 21 июля 1983 г.).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869160"/>
            <a:ext cx="77768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Зимой в течение нескольких месяцев стоит 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полярная ночь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В период продолжительного 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полярного дня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Антарктида получает много солнечной радиации, но до 90 % её отражается ледяной поверхностью обратно в атмосферу. </a:t>
            </a:r>
          </a:p>
        </p:txBody>
      </p:sp>
    </p:spTree>
    <p:extLst>
      <p:ext uri="{BB962C8B-B14F-4D97-AF65-F5344CB8AC3E}">
        <p14:creationId xmlns:p14="http://schemas.microsoft.com/office/powerpoint/2010/main" val="3102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.ekabu.ru/localStorage/post/1e/ce/66/b5/1ece66b5_resizedScaled_740to4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168" cy="4365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43711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Ученые бросают горячую воду вверх и смотрят, как они превращаются в кристаллы льда и пара</a:t>
            </a:r>
          </a:p>
        </p:txBody>
      </p:sp>
    </p:spTree>
    <p:extLst>
      <p:ext uri="{BB962C8B-B14F-4D97-AF65-F5344CB8AC3E}">
        <p14:creationId xmlns:p14="http://schemas.microsoft.com/office/powerpoint/2010/main" val="18313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пингвин Адели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8"/>
            <a:ext cx="3707904" cy="28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bdows 7\Desktop\Императорский пингвин 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21" y="1435402"/>
            <a:ext cx="3456383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4077072"/>
            <a:ext cx="8964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Животный мир Антарктиды беден и целиком связан с океаном. Здесь обитают ракообразные, бескрылые насекомые, некоторые виды птиц.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Самые интересные из птиц — 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пингвины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Они медленно передвигаются по суше, но очень хорошо чувствуют себя в воде. Наиболее распространённый вид — 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пингвин Адели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Самый крупный — 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императорский пингвин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(рост — более метра, вес — до 50 кг).</a:t>
            </a:r>
          </a:p>
        </p:txBody>
      </p:sp>
      <p:pic>
        <p:nvPicPr>
          <p:cNvPr id="5" name="Рисунок 4" descr="https://2.bp.blogspot.com/-Zijp5XjpIUc/WId6i0OL8XI/AAAAAAAAAWY/OWVOr5Nx-Ig8GUrAq8SCRfcjReSgH1xlACLcB/s1600/maxresdefault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65"/>
            <a:ext cx="3600400" cy="2422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1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прибрежных водах водятся самые крупные млекопитающие —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синий кит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кашалоты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касатки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а также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тюлени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морские слоны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морские львы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 descr="C:\Users\Wibdows 7\Desktop\Синий кит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2" y="1479737"/>
            <a:ext cx="2762250" cy="24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Wibdows 7\Desktop\Кашалот 2-w84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79737"/>
            <a:ext cx="2808312" cy="24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Wibdows 7\Desktop\Косатка 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79738"/>
            <a:ext cx="2664296" cy="247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Wibdows 7\Desktop\Морской лев 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2" y="4305224"/>
            <a:ext cx="2762250" cy="23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Wibdows 7\Desktop\Тюлень-w84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22" y="4221088"/>
            <a:ext cx="2686221" cy="223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Wibdows 7\Desktop\Морской слон 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05225"/>
            <a:ext cx="2808312" cy="2245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8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берегам Антарктиды гнездятся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буревестники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серые чайки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или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поморники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Питаются они рыбой или мелкими морскими животными.</a:t>
            </a:r>
          </a:p>
        </p:txBody>
      </p:sp>
      <p:pic>
        <p:nvPicPr>
          <p:cNvPr id="3" name="Рисунок 2" descr="https://dogcatdog.ru/wp-content/uploads/4/5/2/452bb2502b706b3797a30a51480ed91f.jp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27" y="1196752"/>
            <a:ext cx="3170873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ogcatdog.ru/wp-content/uploads/6/a/6/6a6d955eadc66a5356297543c4ed4335.jp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54" y="2560637"/>
            <a:ext cx="3109961" cy="238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dn.birdseye.photo/media/resized/large/002343-909-201803161742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3420110" cy="237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mtdata.ru/u4/photo1454/20087604077-0/original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5644"/>
            <a:ext cx="3635896" cy="2287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63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Растительность Антарктиды представлена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мхами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лишайниками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водорослями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микроскопическими грибами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Лишайники встречаются в антарктических оазисах и отличаются окраской — от чёрной до ярко-оранжевой. </a:t>
            </a:r>
          </a:p>
        </p:txBody>
      </p:sp>
      <p:pic>
        <p:nvPicPr>
          <p:cNvPr id="3" name="Рисунок 2" descr="https://i.pinimg.com/originals/fe/eb/74/feeb744ae0a476d6e8342a5369e7a02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96855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2.bp.blogspot.com/-O23qlTykJCo/VQHosJZ81fI/AAAAAAAAAnE/TBQNnhKqfKs/s1600/grass%2Bresiz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3257600"/>
            <a:ext cx="421196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0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m3.netinfo.bg/media/images/32824/32824548/r-896-504-antarkti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://cdn01.ru/files/users/images/bd/e9/bde9bf756f649ac05f519d349797dc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6"/>
            <a:ext cx="4427984" cy="31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dn01.ru/files/users/images/9a/35/9a357a55f860ba083aba7d8fa546f0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488568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animalworld.com.ua/images/2009/October_09/Fito/Derevo/Cerastium_alpin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9" y="-55493"/>
            <a:ext cx="3959931" cy="29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coolantarctica.com/gallery2/plants/images/plants_1000_mos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coolantarctica.com/gallery2/plants/images/plants_1000_mos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Picture 14" descr="https://globustur.spb.ru/resources/catalog/images/d303bd1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482134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33DA-7912-AB69-29BF-D8BFB93F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rok.1sept.ru/articles/646338/img1.jpg">
            <a:extLst>
              <a:ext uri="{FF2B5EF4-FFF2-40B4-BE49-F238E27FC236}">
                <a16:creationId xmlns:a16="http://schemas.microsoft.com/office/drawing/2014/main" id="{8E3FA297-F5AB-C278-4948-E8DC701F4F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rok.1sept.ru/articles/646338/img2.jpg">
            <a:extLst>
              <a:ext uri="{FF2B5EF4-FFF2-40B4-BE49-F238E27FC236}">
                <a16:creationId xmlns:a16="http://schemas.microsoft.com/office/drawing/2014/main" id="{C9AE9688-D5E7-DA3B-BA56-4386C9BE4C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4608512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8D3E32-A99D-E6F0-774B-02694A3A015D}"/>
              </a:ext>
            </a:extLst>
          </p:cNvPr>
          <p:cNvSpPr/>
          <p:nvPr/>
        </p:nvSpPr>
        <p:spPr>
          <a:xfrm>
            <a:off x="1475656" y="3933056"/>
            <a:ext cx="5904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“…беру на себя смелость утверждения, что никто, никогда, не проникнет дальше, чем я, и что земли, которые могут лежать южнее, никогда не будут исследованы”.</a:t>
            </a:r>
            <a:endParaRPr lang="ru-RU" sz="28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9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CD514-C4D2-8917-AD48-12C9A67A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rok.1sept.ru/articles/646338/img4.jpg">
            <a:extLst>
              <a:ext uri="{FF2B5EF4-FFF2-40B4-BE49-F238E27FC236}">
                <a16:creationId xmlns:a16="http://schemas.microsoft.com/office/drawing/2014/main" id="{6A4BA9B5-1C2F-88F1-1D2C-76355845D6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17" y="-61276"/>
            <a:ext cx="4282383" cy="248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rok.1sept.ru/articles/646338/img3.jpg">
            <a:extLst>
              <a:ext uri="{FF2B5EF4-FFF2-40B4-BE49-F238E27FC236}">
                <a16:creationId xmlns:a16="http://schemas.microsoft.com/office/drawing/2014/main" id="{E607A06B-EDAC-366F-178B-8E3BD3DDBA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61618" cy="378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148697-245E-E621-ABB6-766E08BFAEF5}"/>
              </a:ext>
            </a:extLst>
          </p:cNvPr>
          <p:cNvSpPr/>
          <p:nvPr/>
        </p:nvSpPr>
        <p:spPr>
          <a:xfrm>
            <a:off x="251520" y="378904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Антарктида была открыта русскими мореплавателями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Ф. Беллинсгаузеном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М. Лазаревым в 1820 году, когда к берегам материка по указу царя Александра I была снаряжена экспедиция. Плавание проходило на двух суднах – «Мирный» и «Восток». Корабли довольно близко подошли к континенту, но высадиться на него не смогли. Год спустя это сделали американская команда корабля «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Сесилия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509379744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humbs.dreamstime.com/z/%D0%B0%D0%BD%D1%82%D0%B0%D1%80%D0%BA%D1%82%D0%B8%D0%BA%D0%B0-%D0%BD%D0%B0-%D0%B7%D0%B5%D0%BC%D0%BB%D0%B5-%D1%81-%D0%B3%D1%80%D0%B0%D0%BD%D0%B8%D1%86%D0%B0%D0%BC%D0%B8-1321226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0" y="-243408"/>
            <a:ext cx="9600691" cy="71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05273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Антарктида – уникальный материк на Земле </a:t>
            </a:r>
          </a:p>
        </p:txBody>
      </p:sp>
    </p:spTree>
    <p:extLst>
      <p:ext uri="{BB962C8B-B14F-4D97-AF65-F5344CB8AC3E}">
        <p14:creationId xmlns:p14="http://schemas.microsoft.com/office/powerpoint/2010/main" val="12315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0B373-6A16-7640-E0D2-8EB41E65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Экспедиция Амундсена.jpg">
            <a:extLst>
              <a:ext uri="{FF2B5EF4-FFF2-40B4-BE49-F238E27FC236}">
                <a16:creationId xmlns:a16="http://schemas.microsoft.com/office/drawing/2014/main" id="{4A3D891F-644F-7C7C-6ABE-89323809FC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7399"/>
            <a:ext cx="734481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957E5A-95A9-741D-A2F9-CE8D166DBF7D}"/>
              </a:ext>
            </a:extLst>
          </p:cNvPr>
          <p:cNvSpPr/>
          <p:nvPr/>
        </p:nvSpPr>
        <p:spPr>
          <a:xfrm>
            <a:off x="1043608" y="4077072"/>
            <a:ext cx="705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южному полюсу шли сразу две экспедиции: 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норвежская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Руала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Амундсена и английская Роберта Скотта.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Никто из них не заключал между собой пари, однако каждый был уверен, что именно он придёт первым.</a:t>
            </a:r>
          </a:p>
        </p:txBody>
      </p:sp>
    </p:spTree>
    <p:extLst>
      <p:ext uri="{BB962C8B-B14F-4D97-AF65-F5344CB8AC3E}">
        <p14:creationId xmlns:p14="http://schemas.microsoft.com/office/powerpoint/2010/main" val="350969518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38A9-6A55-3C6C-1764-8D65EFD2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экспедиция скотта.jpg">
            <a:extLst>
              <a:ext uri="{FF2B5EF4-FFF2-40B4-BE49-F238E27FC236}">
                <a16:creationId xmlns:a16="http://schemas.microsoft.com/office/drawing/2014/main" id="{BCAE74F9-AEDA-4E3D-9317-8966081758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92" y="476672"/>
            <a:ext cx="5512608" cy="37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rok.1sept.ru/articles/646338/img5.jpg">
            <a:extLst>
              <a:ext uri="{FF2B5EF4-FFF2-40B4-BE49-F238E27FC236}">
                <a16:creationId xmlns:a16="http://schemas.microsoft.com/office/drawing/2014/main" id="{C29EFC6A-37B8-A216-5208-21E075DE09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328"/>
            <a:ext cx="4176464" cy="27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E68637-90D2-40AB-F00D-0BE8A4D71FA6}"/>
              </a:ext>
            </a:extLst>
          </p:cNvPr>
          <p:cNvSpPr/>
          <p:nvPr/>
        </p:nvSpPr>
        <p:spPr>
          <a:xfrm>
            <a:off x="251520" y="400506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Экспедиция Амундсена шла от барьера Росса. У них было пять саней, около 70 собак и продовольствие на 4 месяца. За время пути 24 собаки были убиты, чтобы обеспечить свежим мясом людей.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Амундсен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писал 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«Это было жестоко, но так должно было быть»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14 декабря 1911 года они достигли Южного полюса. Установив там палатку и норвежский флаг, оставив сообщение своему сопернику Р. Скотту, они отправились в обратный путь. Вся экспедиция к полюсу и обратно заняла 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99 дней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94237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A3006-8BF2-8C6A-09F3-D887538C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экспедиция не вернулась.jpg">
            <a:extLst>
              <a:ext uri="{FF2B5EF4-FFF2-40B4-BE49-F238E27FC236}">
                <a16:creationId xmlns:a16="http://schemas.microsoft.com/office/drawing/2014/main" id="{6AA7B30F-2A84-4B8C-2528-6D77785E0D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9650" cy="3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rok.1sept.ru/articles/646338/img6.jpg">
            <a:extLst>
              <a:ext uri="{FF2B5EF4-FFF2-40B4-BE49-F238E27FC236}">
                <a16:creationId xmlns:a16="http://schemas.microsoft.com/office/drawing/2014/main" id="{7A461F33-CAFA-8EEF-4906-0A6DCB28DF9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31409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58A245-7784-D2F2-D5F6-B5BD80CC1489}"/>
              </a:ext>
            </a:extLst>
          </p:cNvPr>
          <p:cNvSpPr/>
          <p:nvPr/>
        </p:nvSpPr>
        <p:spPr>
          <a:xfrm>
            <a:off x="251520" y="407707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Экспедиция под руководством Скотта взяла с собой моторные сани и лошадей (это были низкорослые маньчжурские пони). Сани ломались, лошади проваливались в снег, и их пришлось было всех пристрелить. Скотт понял, что успех экспедиции зависит только от физической выносливости его и его спутников. 79 дней они шли пешком в тяжелейших условиях к Южному полюсу. 18 января 1912 года они достигли его, но их ждало разочарование.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30497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CC342-BB2A-97FE-1A83-F1B33B3B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Письмо вдове.jpg">
            <a:extLst>
              <a:ext uri="{FF2B5EF4-FFF2-40B4-BE49-F238E27FC236}">
                <a16:creationId xmlns:a16="http://schemas.microsoft.com/office/drawing/2014/main" id="{B9FE30D5-AF6F-580E-7ACE-4474E0BED2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120" cy="3068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7172A1-658C-2244-DB31-80669E7A5B34}"/>
              </a:ext>
            </a:extLst>
          </p:cNvPr>
          <p:cNvSpPr/>
          <p:nvPr/>
        </p:nvSpPr>
        <p:spPr>
          <a:xfrm>
            <a:off x="179512" y="3068960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14 километрах от продовольственного склада разыгрался буран. Сидя в палатке, понимая, что он и его товарищи погибают, Скотт пишет письмо своим близким. Написав на одном из них «Моей жене» он зачеркнёт эти слова и напишет «Моей вдове». Он писал 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«Мы решили не убивать себя… Как много я мог бы рассказать тебе об экспедиции, насколько она была лучше спокойного сидения дома, но какую приходится платить за это цену».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7925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72A4F-4862-B9EC-239B-1B9A2F20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bdows 7\Desktop\крест.jpg">
            <a:extLst>
              <a:ext uri="{FF2B5EF4-FFF2-40B4-BE49-F238E27FC236}">
                <a16:creationId xmlns:a16="http://schemas.microsoft.com/office/drawing/2014/main" id="{E54B39B0-4200-212A-3484-52311AD14E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82" y="15846"/>
            <a:ext cx="6471418" cy="44113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84211-0096-F6C7-5DC8-B2A7FCF0EB78}"/>
              </a:ext>
            </a:extLst>
          </p:cNvPr>
          <p:cNvSpPr/>
          <p:nvPr/>
        </p:nvSpPr>
        <p:spPr>
          <a:xfrm>
            <a:off x="467545" y="4611877"/>
            <a:ext cx="61926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«Бороться и искать, найти и не сдаваться</a:t>
            </a:r>
            <a:r>
              <a:rPr lang="ru-RU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400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25c/001376d3-e0db6274/img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Исследования в Антарктиде проходят в исключительно трудных условиях. Но огромный интерес к изучению ледяного материка объясняется стремлением людей к знанию природы нашей планеты.</a:t>
            </a:r>
          </a:p>
        </p:txBody>
      </p:sp>
      <p:pic>
        <p:nvPicPr>
          <p:cNvPr id="3" name="Рисунок 2" descr="https://urok.1sept.ru/articles/646338/img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7" y="1718015"/>
            <a:ext cx="6124714" cy="4982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4.infourok.ru/uploads/ex/02a1/00197e10-e8091667/2/img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0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Туристический сезон в Антарктиде совпадает с местным летом и длится с ноября по март. Активности в горной части материка ограниченны только двумя месяцами – декабрем и январем</a:t>
            </a:r>
          </a:p>
        </p:txBody>
      </p:sp>
      <p:pic>
        <p:nvPicPr>
          <p:cNvPr id="3" name="Рисунок 2" descr="https://ratanews.ru/i/editor_upload/images/1(127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" y="1484784"/>
            <a:ext cx="3419872" cy="240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shokolad-txt.ru/wp-content/uploads/2020/02/trip-afsg-zodiac-ze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38" y="1916832"/>
            <a:ext cx="381642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lentachel.ru/netcat_files/Image/foto/2019/09/28/antarktik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365104"/>
            <a:ext cx="3554079" cy="2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himages.co.uk/itineraries/itinerary-3118/antarctic-classic-flycruisefly-8-days-170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0" y="4221088"/>
            <a:ext cx="3714684" cy="263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1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silversea.com/content/dam/silversea-com/destinations/antarctica/silversea-antarctica-cruise-crystal-soun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678"/>
            <a:ext cx="4037321" cy="239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www.seereisenmagazin.de/jahrgang2014/Ausgabe-6-2014/14406-Poseidon-SEA-EXPLORER-Gruppenbil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52839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zen_doc/224467/pub_5d645add8da1ce00ad4ca103_5d645b0b32335400ad7f6d2d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8028"/>
            <a:ext cx="3563888" cy="25799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Ежегодно летом Антарктический полуостров посещает в среднем 35 тысяч туристов.</a:t>
            </a:r>
          </a:p>
        </p:txBody>
      </p:sp>
    </p:spTree>
    <p:extLst>
      <p:ext uri="{BB962C8B-B14F-4D97-AF65-F5344CB8AC3E}">
        <p14:creationId xmlns:p14="http://schemas.microsoft.com/office/powerpoint/2010/main" val="8812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Айсберг, Антарктида, Полярных, Синий, Льда, Мо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://img.crazys.info/files/i/2013.2.10/arktikaantarktik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7527" cy="31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ews.utmn.ru/upload/resize_cache/iblock/977/1035_1035_1/uchenyerazrabotayutsistemumonitoringavechnoymerzlotyvarkt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71894"/>
            <a:ext cx="4535848" cy="25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cdn.pixabay.com/photo/2014/08/27/12/59/icebergs-429132_12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cdn.pixabay.com/photo/2014/08/27/12/59/icebergs-429132_128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cdn.pixabay.com/photo/2014/08/27/12/59/icebergs-429132_128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in-space.ru/wp-content/uploads/2019/02/an_ice_danger-1024x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27" y="7937"/>
            <a:ext cx="4486960" cy="28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culture.ru/storage/images/485c1e0e05e5c0fe2adde4e6c61c9d79/298976fade59bddcf0b8fe799265499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42" y="4168499"/>
            <a:ext cx="4279258" cy="26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Тесты по теме</a:t>
            </a:r>
          </a:p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</a:rPr>
              <a:t>«ГП. Открытие и изучение Антарктиды»</a:t>
            </a:r>
            <a:endParaRPr lang="ru-RU" sz="2800" dirty="0">
              <a:latin typeface="Calibri" pitchFamily="34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395536" y="1412776"/>
            <a:ext cx="8358246" cy="4452302"/>
            <a:chOff x="395536" y="841668"/>
            <a:chExt cx="8358246" cy="4145875"/>
          </a:xfrm>
        </p:grpSpPr>
        <p:sp useBgFill="1">
          <p:nvSpPr>
            <p:cNvPr id="11" name="TextBox 10"/>
            <p:cNvSpPr txBox="1"/>
            <p:nvPr/>
          </p:nvSpPr>
          <p:spPr>
            <a:xfrm>
              <a:off x="395536" y="841668"/>
              <a:ext cx="8358246" cy="94576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По площади материк занимает: </a:t>
              </a:r>
            </a:p>
            <a:p>
              <a:pPr marL="800100" lvl="1" indent="-342900"/>
              <a:r>
                <a:rPr lang="ru-RU" sz="2000" dirty="0">
                  <a:latin typeface="Calibri" pitchFamily="34" charset="0"/>
                </a:rPr>
                <a:t>А.  Второе место                Б.  Четвертое  место     </a:t>
              </a:r>
            </a:p>
            <a:p>
              <a:pPr marL="800100" lvl="1" indent="-342900"/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В.  Пятое место                   Г.   Шестое место</a:t>
              </a:r>
            </a:p>
          </p:txBody>
        </p:sp>
        <p:sp useBgFill="1">
          <p:nvSpPr>
            <p:cNvPr id="12" name="TextBox 11"/>
            <p:cNvSpPr txBox="1"/>
            <p:nvPr/>
          </p:nvSpPr>
          <p:spPr>
            <a:xfrm>
              <a:off x="395536" y="1847449"/>
              <a:ext cx="8358246" cy="68304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2500"/>
                </a:lnSpc>
                <a:buFont typeface="+mj-lt"/>
                <a:buAutoNum type="arabicPeriod" startAt="2"/>
              </a:pPr>
              <a:r>
                <a:rPr lang="ru-RU" sz="2000" dirty="0">
                  <a:latin typeface="Calibri" pitchFamily="34" charset="0"/>
                </a:rPr>
                <a:t>Первым достиг Южного полюса:</a:t>
              </a:r>
            </a:p>
            <a:p>
              <a:pPr marL="800100" lvl="1" indent="-342900">
                <a:lnSpc>
                  <a:spcPts val="2500"/>
                </a:lnSpc>
              </a:pPr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А.  Р. Амундсен        </a:t>
              </a:r>
              <a:r>
                <a:rPr lang="ru-RU" sz="2000" dirty="0">
                  <a:latin typeface="Calibri" pitchFamily="34" charset="0"/>
                </a:rPr>
                <a:t>Б.  Р. Скотт      В.  Р. Пери      Г. Д. Кук</a:t>
              </a:r>
            </a:p>
          </p:txBody>
        </p:sp>
        <p:sp useBgFill="1">
          <p:nvSpPr>
            <p:cNvPr id="13" name="TextBox 12"/>
            <p:cNvSpPr txBox="1"/>
            <p:nvPr/>
          </p:nvSpPr>
          <p:spPr>
            <a:xfrm>
              <a:off x="395536" y="2652074"/>
              <a:ext cx="8358246" cy="94576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ru-RU" sz="2000" dirty="0">
                  <a:latin typeface="Calibri" pitchFamily="34" charset="0"/>
                </a:rPr>
                <a:t>Океан, который  не омывает берега Антарктиды:</a:t>
              </a:r>
            </a:p>
            <a:p>
              <a:pPr marL="800100" lvl="1" indent="-342900"/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А.  Тихий                               </a:t>
              </a:r>
              <a:r>
                <a:rPr lang="ru-RU" sz="2000" dirty="0">
                  <a:latin typeface="Calibri" pitchFamily="34" charset="0"/>
                </a:rPr>
                <a:t>Б. Северный Ледовитый</a:t>
              </a:r>
            </a:p>
            <a:p>
              <a:pPr marL="800100" lvl="1" indent="-342900"/>
              <a:r>
                <a:rPr lang="ru-RU" sz="2000" dirty="0">
                  <a:latin typeface="Calibri" pitchFamily="34" charset="0"/>
                </a:rPr>
                <a:t>В.  Атлантический               Г. Индийский</a:t>
              </a:r>
            </a:p>
          </p:txBody>
        </p:sp>
        <p:sp useBgFill="1">
          <p:nvSpPr>
            <p:cNvPr id="14" name="TextBox 13"/>
            <p:cNvSpPr txBox="1"/>
            <p:nvPr/>
          </p:nvSpPr>
          <p:spPr>
            <a:xfrm>
              <a:off x="395536" y="3657856"/>
              <a:ext cx="8358246" cy="6591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4"/>
              </a:pPr>
              <a:r>
                <a:rPr lang="ru-RU" sz="2000" dirty="0">
                  <a:latin typeface="Calibri" pitchFamily="34" charset="0"/>
                </a:rPr>
                <a:t>Антарктида была открыта :</a:t>
              </a:r>
            </a:p>
            <a:p>
              <a:pPr marL="800100" lvl="1" indent="-342900"/>
              <a:r>
                <a:rPr lang="ru-RU" sz="2000" dirty="0">
                  <a:latin typeface="Calibri" pitchFamily="34" charset="0"/>
                </a:rPr>
                <a:t>А. 1774 год           </a:t>
              </a:r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Б. 1820 год         </a:t>
              </a:r>
              <a:r>
                <a:rPr lang="ru-RU" sz="2000" dirty="0">
                  <a:latin typeface="Calibri" pitchFamily="34" charset="0"/>
                </a:rPr>
                <a:t>В. 1895 год        Г. 1911 год</a:t>
              </a:r>
            </a:p>
          </p:txBody>
        </p:sp>
        <p:sp useBgFill="1">
          <p:nvSpPr>
            <p:cNvPr id="15" name="TextBox 14"/>
            <p:cNvSpPr txBox="1"/>
            <p:nvPr/>
          </p:nvSpPr>
          <p:spPr>
            <a:xfrm>
              <a:off x="395536" y="4328377"/>
              <a:ext cx="8358246" cy="6591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5"/>
              </a:pPr>
              <a:r>
                <a:rPr lang="ru-RU" sz="2000" dirty="0">
                  <a:latin typeface="Calibri" pitchFamily="34" charset="0"/>
                </a:rPr>
                <a:t>Антарктида принадлежит государству: </a:t>
              </a:r>
            </a:p>
            <a:p>
              <a:pPr marL="800100" lvl="1" indent="-342900"/>
              <a:r>
                <a:rPr lang="ru-RU" sz="2000" dirty="0">
                  <a:latin typeface="Calibri" pitchFamily="34" charset="0"/>
                </a:rPr>
                <a:t>А.  США                  </a:t>
              </a:r>
              <a:r>
                <a:rPr lang="ru-RU" sz="2000" dirty="0">
                  <a:solidFill>
                    <a:schemeClr val="tx1"/>
                  </a:solidFill>
                  <a:latin typeface="Calibri" pitchFamily="34" charset="0"/>
                </a:rPr>
                <a:t>Б.  Россия           </a:t>
              </a:r>
              <a:r>
                <a:rPr lang="ru-RU" sz="2000" dirty="0">
                  <a:latin typeface="Calibri" pitchFamily="34" charset="0"/>
                </a:rPr>
                <a:t>В. Норвегия      Г. Никакому</a:t>
              </a:r>
            </a:p>
          </p:txBody>
        </p:sp>
      </p:grpSp>
      <p:sp>
        <p:nvSpPr>
          <p:cNvPr id="17" name="Пятиугольник 16">
            <a:hlinkClick r:id="rId2" action="ppaction://hlinksldjump" tooltip="Ответы"/>
          </p:cNvPr>
          <p:cNvSpPr/>
          <p:nvPr/>
        </p:nvSpPr>
        <p:spPr>
          <a:xfrm rot="10800000" flipH="1">
            <a:off x="8460432" y="6237312"/>
            <a:ext cx="500063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0325-8324-47A7-8772-05D92AD180A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3982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79512" y="188640"/>
          <a:ext cx="8784976" cy="54533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801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Задание 2. 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Выбрать правильный ответ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libri" pitchFamily="34" charset="0"/>
                        </a:rPr>
                        <a:t>Да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libri" pitchFamily="34" charset="0"/>
                        </a:rPr>
                        <a:t>Нет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8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Почти</a:t>
                      </a:r>
                      <a:r>
                        <a:rPr lang="ru-RU" sz="2000" baseline="0" dirty="0">
                          <a:latin typeface="Calibri" pitchFamily="34" charset="0"/>
                        </a:rPr>
                        <a:t> весь материк расположен в пределах Южного полярного круга.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Из всех материков к Антарктиде ближе</a:t>
                      </a:r>
                      <a:r>
                        <a:rPr lang="ru-RU" sz="2000" baseline="0" dirty="0">
                          <a:latin typeface="Calibri" pitchFamily="34" charset="0"/>
                        </a:rPr>
                        <a:t> всех находится Австралия.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8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Экспедиции Амундсена и Скотта первыми побывали на Южном полюсе.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89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itchFamily="34" charset="0"/>
                        </a:rPr>
                        <a:t>От Южной Америки Антарктида отделена проливом Дрейка.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Название Антарктида» в переводе с греческого языка означает «северный».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Антарктида омывается</a:t>
                      </a:r>
                      <a:r>
                        <a:rPr lang="ru-RU" sz="2000" baseline="0" dirty="0">
                          <a:latin typeface="Calibri" pitchFamily="34" charset="0"/>
                        </a:rPr>
                        <a:t> водами двух океанов.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Антарктида не принадлежит ни одному государству.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libri" pitchFamily="34" charset="0"/>
                        </a:rPr>
                        <a:t>На территории Антарктиды расположены пять российских станций.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" name="Овал 53"/>
          <p:cNvSpPr/>
          <p:nvPr/>
        </p:nvSpPr>
        <p:spPr>
          <a:xfrm>
            <a:off x="7740352" y="764704"/>
            <a:ext cx="360040" cy="360040"/>
          </a:xfrm>
          <a:prstGeom prst="ellipse">
            <a:avLst/>
          </a:prstGeom>
          <a:ln w="31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8460432" y="764704"/>
            <a:ext cx="360040" cy="360040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7740352" y="148478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8460432" y="148478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740352" y="220486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460432" y="220486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740352" y="2852936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460432" y="2852936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740352" y="3429000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460432" y="3429000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740352" y="4077072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460432" y="4077072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460432" y="4509120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740352" y="4509120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740352" y="508518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460432" y="5085184"/>
            <a:ext cx="360040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0" name="Рамка 3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 useBgFill="1">
        <p:nvSpPr>
          <p:cNvPr id="27" name="Скругленный прямоугольник 26"/>
          <p:cNvSpPr/>
          <p:nvPr/>
        </p:nvSpPr>
        <p:spPr>
          <a:xfrm>
            <a:off x="3779912" y="6237312"/>
            <a:ext cx="1512168" cy="36004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alibri" pitchFamily="34" charset="0"/>
              </a:rPr>
              <a:t>Проверка</a:t>
            </a:r>
          </a:p>
        </p:txBody>
      </p:sp>
      <p:sp>
        <p:nvSpPr>
          <p:cNvPr id="42" name="Пятиугольник 41">
            <a:hlinkClick r:id="rId3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99592" y="5661248"/>
            <a:ext cx="734481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Проверка. </a:t>
            </a:r>
          </a:p>
          <a:p>
            <a:pPr lvl="1"/>
            <a:r>
              <a:rPr lang="ru-RU" sz="2000" dirty="0">
                <a:latin typeface="Calibri" pitchFamily="34" charset="0"/>
              </a:rPr>
              <a:t>Щелкнуть по овалу, если ответ правильный – овал изменит цвет.</a:t>
            </a:r>
          </a:p>
        </p:txBody>
      </p:sp>
      <p:sp useBgFill="1">
        <p:nvSpPr>
          <p:cNvPr id="25" name="Умножение 24">
            <a:hlinkClick r:id="" action="ppaction://hlinkshowjump?jump=endshow"/>
          </p:cNvPr>
          <p:cNvSpPr/>
          <p:nvPr/>
        </p:nvSpPr>
        <p:spPr>
          <a:xfrm>
            <a:off x="0" y="6143625"/>
            <a:ext cx="714375" cy="714375"/>
          </a:xfrm>
          <a:prstGeom prst="mathMultiply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0325-8324-47A7-8772-05D92AD180A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3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268/00050b77-cec95b3d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&amp;rcy;&amp;iecy;&amp;lcy;&amp;softcy;&amp;iecy;&amp;fcy;"/>
          <p:cNvSpPr>
            <a:spLocks noChangeAspect="1" noChangeArrowheads="1"/>
          </p:cNvSpPr>
          <p:nvPr/>
        </p:nvSpPr>
        <p:spPr bwMode="auto">
          <a:xfrm>
            <a:off x="155575" y="-1127125"/>
            <a:ext cx="4733925" cy="2352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&amp;rcy;&amp;iecy;&amp;lcy;&amp;softcy;&amp;iecy;&amp;fcy;"/>
          <p:cNvSpPr>
            <a:spLocks noChangeAspect="1" noChangeArrowheads="1"/>
          </p:cNvSpPr>
          <p:nvPr/>
        </p:nvSpPr>
        <p:spPr bwMode="auto">
          <a:xfrm>
            <a:off x="155575" y="-1127125"/>
            <a:ext cx="4733925" cy="2352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&amp;rcy;&amp;iecy;&amp;lcy;&amp;softcy;&amp;iecy;&amp;fcy;"/>
          <p:cNvSpPr>
            <a:spLocks noChangeAspect="1" noChangeArrowheads="1"/>
          </p:cNvSpPr>
          <p:nvPr/>
        </p:nvSpPr>
        <p:spPr bwMode="auto">
          <a:xfrm>
            <a:off x="155575" y="-1127125"/>
            <a:ext cx="4733925" cy="2352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827584" y="548680"/>
            <a:ext cx="7488832" cy="707886"/>
          </a:xfrm>
          <a:custGeom>
            <a:avLst/>
            <a:gdLst>
              <a:gd name="connsiteX0" fmla="*/ 0 w 4572000"/>
              <a:gd name="connsiteY0" fmla="*/ 0 h 646331"/>
              <a:gd name="connsiteX1" fmla="*/ 4572000 w 4572000"/>
              <a:gd name="connsiteY1" fmla="*/ 0 h 646331"/>
              <a:gd name="connsiteX2" fmla="*/ 4572000 w 4572000"/>
              <a:gd name="connsiteY2" fmla="*/ 646331 h 646331"/>
              <a:gd name="connsiteX3" fmla="*/ 0 w 4572000"/>
              <a:gd name="connsiteY3" fmla="*/ 646331 h 646331"/>
              <a:gd name="connsiteX4" fmla="*/ 0 w 457200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646331">
                <a:moveTo>
                  <a:pt x="0" y="0"/>
                </a:moveTo>
                <a:lnTo>
                  <a:pt x="4572000" y="0"/>
                </a:lnTo>
                <a:lnTo>
                  <a:pt x="4572000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</a:t>
            </a:r>
          </a:p>
        </p:txBody>
      </p:sp>
      <p:pic>
        <p:nvPicPr>
          <p:cNvPr id="310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410445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644008" y="476672"/>
            <a:ext cx="42484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sadora Cyr " pitchFamily="2" charset="0"/>
              </a:rPr>
              <a:t>И лежит этот неведомый край снега и льда за Южным полярным кругом, ослепительно сияя в лучах солнца полярного дня или окутанный облаками и вихрями пурги во тьме полярной ночи. Он по-своему красив этот край».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Isadora Cyr " pitchFamily="2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Isadora Cyr " pitchFamily="2" charset="0"/>
              </a:rPr>
              <a:t>              А.М. Гусев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8" dur="20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63CDE8-8A95-C495-C33C-B960F791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" y="0"/>
            <a:ext cx="4706754" cy="458112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1186DA3-7B9C-7349-1440-8C587AB6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24716"/>
            <a:ext cx="3419872" cy="35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6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7c8/0012a567-b694f19b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216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32939-C46C-4A8D-914B-A3884DB6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5.infourok.ru/uploads/ex/096f/0001de2e-7b19e457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7"/>
          <a:stretch/>
        </p:blipFill>
        <p:spPr bwMode="auto">
          <a:xfrm>
            <a:off x="0" y="404663"/>
            <a:ext cx="9144000" cy="59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816</TotalTime>
  <Words>708</Words>
  <Application>Microsoft Office PowerPoint</Application>
  <PresentationFormat>Экран (4:3)</PresentationFormat>
  <Paragraphs>80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Calibri</vt:lpstr>
      <vt:lpstr>Comic Sans MS</vt:lpstr>
      <vt:lpstr>Georgia</vt:lpstr>
      <vt:lpstr>Isadora Cyr 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Рельеф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Wibdows 7</dc:creator>
  <cp:lastModifiedBy>Александр</cp:lastModifiedBy>
  <cp:revision>76</cp:revision>
  <dcterms:created xsi:type="dcterms:W3CDTF">2021-02-18T15:27:42Z</dcterms:created>
  <dcterms:modified xsi:type="dcterms:W3CDTF">2025-12-09T19:02:28Z</dcterms:modified>
</cp:coreProperties>
</file>