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2" r:id="rId2"/>
    <p:sldId id="293" r:id="rId3"/>
    <p:sldId id="294" r:id="rId4"/>
    <p:sldId id="273" r:id="rId5"/>
    <p:sldId id="263" r:id="rId6"/>
    <p:sldId id="284" r:id="rId7"/>
    <p:sldId id="285" r:id="rId8"/>
    <p:sldId id="286" r:id="rId9"/>
    <p:sldId id="272" r:id="rId10"/>
    <p:sldId id="277" r:id="rId11"/>
    <p:sldId id="274" r:id="rId12"/>
    <p:sldId id="275" r:id="rId13"/>
    <p:sldId id="278" r:id="rId14"/>
    <p:sldId id="287" r:id="rId15"/>
    <p:sldId id="279" r:id="rId16"/>
    <p:sldId id="282" r:id="rId17"/>
    <p:sldId id="281" r:id="rId18"/>
    <p:sldId id="290" r:id="rId19"/>
    <p:sldId id="291" r:id="rId20"/>
    <p:sldId id="283" r:id="rId21"/>
    <p:sldId id="295" r:id="rId22"/>
    <p:sldId id="29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5BA3"/>
    <a:srgbClr val="D2D6DF"/>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04" autoAdjust="0"/>
    <p:restoredTop sz="90423" autoAdjust="0"/>
  </p:normalViewPr>
  <p:slideViewPr>
    <p:cSldViewPr snapToGrid="0" showGuides="1">
      <p:cViewPr varScale="1">
        <p:scale>
          <a:sx n="81" d="100"/>
          <a:sy n="81" d="100"/>
        </p:scale>
        <p:origin x="-72" y="-438"/>
      </p:cViewPr>
      <p:guideLst>
        <p:guide orient="horz" pos="2115"/>
        <p:guide pos="388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9C16D-3AB3-47F7-B6F4-FC33E3260B9D}" type="datetimeFigureOut">
              <a:rPr lang="ru-RU" smtClean="0"/>
              <a:pPr/>
              <a:t>12.01.2026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CDD72-28FB-4DA4-9BF8-3F8F02E03ED2}" type="slidenum">
              <a:rPr lang="ru-RU" smtClean="0"/>
              <a:pPr/>
              <a:t>‹#›</a:t>
            </a:fld>
            <a:endParaRPr lang="ru-RU"/>
          </a:p>
        </p:txBody>
      </p:sp>
    </p:spTree>
    <p:extLst>
      <p:ext uri="{BB962C8B-B14F-4D97-AF65-F5344CB8AC3E}">
        <p14:creationId xmlns:p14="http://schemas.microsoft.com/office/powerpoint/2010/main" xmlns="" val="275037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по презентации: Переход слайдов по щелчку, на 5,6 слайдах – гиперссылки на цифрах 1 и 2. </a:t>
            </a:r>
          </a:p>
          <a:p>
            <a:r>
              <a:rPr lang="ru-RU" dirty="0"/>
              <a:t>Все рекомендации по анимации есть на каждом слайде в заметках.</a:t>
            </a:r>
          </a:p>
        </p:txBody>
      </p:sp>
      <p:sp>
        <p:nvSpPr>
          <p:cNvPr id="4" name="Номер слайда 3"/>
          <p:cNvSpPr>
            <a:spLocks noGrp="1"/>
          </p:cNvSpPr>
          <p:nvPr>
            <p:ph type="sldNum" sz="quarter" idx="5"/>
          </p:nvPr>
        </p:nvSpPr>
        <p:spPr/>
        <p:txBody>
          <a:bodyPr/>
          <a:lstStyle/>
          <a:p>
            <a:fld id="{B48CDD72-28FB-4DA4-9BF8-3F8F02E03ED2}" type="slidenum">
              <a:rPr lang="ru-RU" smtClean="0"/>
              <a:pPr/>
              <a:t>1</a:t>
            </a:fld>
            <a:endParaRPr lang="ru-RU"/>
          </a:p>
        </p:txBody>
      </p:sp>
    </p:spTree>
    <p:extLst>
      <p:ext uri="{BB962C8B-B14F-4D97-AF65-F5344CB8AC3E}">
        <p14:creationId xmlns:p14="http://schemas.microsoft.com/office/powerpoint/2010/main" xmlns="" val="237702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по щелчку  - проверка выполнения задания.</a:t>
            </a:r>
          </a:p>
          <a:p>
            <a:endParaRPr lang="ru-RU" dirty="0"/>
          </a:p>
          <a:p>
            <a:r>
              <a:rPr lang="ru-RU" dirty="0"/>
              <a:t>Слова учителя: для дальнейшего изучения темы нам понадобится ранее изученный материал. Необходимо повторить определение первообразной и основные правила. </a:t>
            </a:r>
          </a:p>
          <a:p>
            <a:r>
              <a:rPr lang="ru-RU" dirty="0"/>
              <a:t>Задание: сопоставить функцию и её первообразную.</a:t>
            </a:r>
            <a:br>
              <a:rPr lang="ru-RU" dirty="0"/>
            </a:br>
            <a:r>
              <a:rPr lang="ru-RU" dirty="0"/>
              <a:t>Обучающие выполняют задания в тетрадях затем проверка.</a:t>
            </a:r>
          </a:p>
        </p:txBody>
      </p:sp>
      <p:sp>
        <p:nvSpPr>
          <p:cNvPr id="4" name="Номер слайда 3"/>
          <p:cNvSpPr>
            <a:spLocks noGrp="1"/>
          </p:cNvSpPr>
          <p:nvPr>
            <p:ph type="sldNum" sz="quarter" idx="5"/>
          </p:nvPr>
        </p:nvSpPr>
        <p:spPr/>
        <p:txBody>
          <a:bodyPr/>
          <a:lstStyle/>
          <a:p>
            <a:fld id="{B48CDD72-28FB-4DA4-9BF8-3F8F02E03ED2}" type="slidenum">
              <a:rPr lang="ru-RU" smtClean="0"/>
              <a:pPr/>
              <a:t>11</a:t>
            </a:fld>
            <a:endParaRPr lang="ru-RU"/>
          </a:p>
        </p:txBody>
      </p:sp>
    </p:spTree>
    <p:extLst>
      <p:ext uri="{BB962C8B-B14F-4D97-AF65-F5344CB8AC3E}">
        <p14:creationId xmlns:p14="http://schemas.microsoft.com/office/powerpoint/2010/main" xmlns="" val="428504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Вся анимация на слайде автоматическая </a:t>
            </a:r>
          </a:p>
          <a:p>
            <a:endParaRPr lang="ru-RU" dirty="0"/>
          </a:p>
          <a:p>
            <a:r>
              <a:rPr lang="ru-RU" dirty="0"/>
              <a:t>Учитель комментирует теорему, обучающиеся записывают формулу в тетрадь</a:t>
            </a:r>
          </a:p>
        </p:txBody>
      </p:sp>
      <p:sp>
        <p:nvSpPr>
          <p:cNvPr id="4" name="Номер слайда 3"/>
          <p:cNvSpPr>
            <a:spLocks noGrp="1"/>
          </p:cNvSpPr>
          <p:nvPr>
            <p:ph type="sldNum" sz="quarter" idx="5"/>
          </p:nvPr>
        </p:nvSpPr>
        <p:spPr/>
        <p:txBody>
          <a:bodyPr/>
          <a:lstStyle/>
          <a:p>
            <a:fld id="{B48CDD72-28FB-4DA4-9BF8-3F8F02E03ED2}" type="slidenum">
              <a:rPr lang="ru-RU" smtClean="0"/>
              <a:pPr/>
              <a:t>12</a:t>
            </a:fld>
            <a:endParaRPr lang="ru-RU"/>
          </a:p>
        </p:txBody>
      </p:sp>
    </p:spTree>
    <p:extLst>
      <p:ext uri="{BB962C8B-B14F-4D97-AF65-F5344CB8AC3E}">
        <p14:creationId xmlns:p14="http://schemas.microsoft.com/office/powerpoint/2010/main" xmlns="" val="166056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решение и построение графика – по щелчку.</a:t>
            </a:r>
          </a:p>
          <a:p>
            <a:endParaRPr lang="ru-RU" dirty="0"/>
          </a:p>
          <a:p>
            <a:r>
              <a:rPr lang="ru-RU" dirty="0"/>
              <a:t>Применение формулы на примере</a:t>
            </a:r>
          </a:p>
        </p:txBody>
      </p:sp>
      <p:sp>
        <p:nvSpPr>
          <p:cNvPr id="4" name="Номер слайда 3"/>
          <p:cNvSpPr>
            <a:spLocks noGrp="1"/>
          </p:cNvSpPr>
          <p:nvPr>
            <p:ph type="sldNum" sz="quarter" idx="5"/>
          </p:nvPr>
        </p:nvSpPr>
        <p:spPr/>
        <p:txBody>
          <a:bodyPr/>
          <a:lstStyle/>
          <a:p>
            <a:fld id="{B48CDD72-28FB-4DA4-9BF8-3F8F02E03ED2}" type="slidenum">
              <a:rPr lang="ru-RU" smtClean="0"/>
              <a:pPr/>
              <a:t>13</a:t>
            </a:fld>
            <a:endParaRPr lang="ru-RU"/>
          </a:p>
        </p:txBody>
      </p:sp>
    </p:spTree>
    <p:extLst>
      <p:ext uri="{BB962C8B-B14F-4D97-AF65-F5344CB8AC3E}">
        <p14:creationId xmlns:p14="http://schemas.microsoft.com/office/powerpoint/2010/main" xmlns="" val="49275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решение и построение графика – по щелчку.</a:t>
            </a:r>
          </a:p>
          <a:p>
            <a:endParaRPr lang="ru-RU" dirty="0"/>
          </a:p>
          <a:p>
            <a:r>
              <a:rPr lang="ru-RU" dirty="0"/>
              <a:t>Слова учителя: Вернемся к задаче, которую мы не смогли решить в начале урока. </a:t>
            </a:r>
          </a:p>
        </p:txBody>
      </p:sp>
      <p:sp>
        <p:nvSpPr>
          <p:cNvPr id="4" name="Номер слайда 3"/>
          <p:cNvSpPr>
            <a:spLocks noGrp="1"/>
          </p:cNvSpPr>
          <p:nvPr>
            <p:ph type="sldNum" sz="quarter" idx="5"/>
          </p:nvPr>
        </p:nvSpPr>
        <p:spPr/>
        <p:txBody>
          <a:bodyPr/>
          <a:lstStyle/>
          <a:p>
            <a:fld id="{B48CDD72-28FB-4DA4-9BF8-3F8F02E03ED2}" type="slidenum">
              <a:rPr lang="ru-RU" smtClean="0"/>
              <a:pPr/>
              <a:t>14</a:t>
            </a:fld>
            <a:endParaRPr lang="ru-RU"/>
          </a:p>
        </p:txBody>
      </p:sp>
    </p:spTree>
    <p:extLst>
      <p:ext uri="{BB962C8B-B14F-4D97-AF65-F5344CB8AC3E}">
        <p14:creationId xmlns:p14="http://schemas.microsoft.com/office/powerpoint/2010/main" xmlns="" val="47685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Навигация: определение и формула – по щелчку.</a:t>
            </a:r>
          </a:p>
          <a:p>
            <a:endParaRPr lang="ru-RU" dirty="0"/>
          </a:p>
          <a:p>
            <a:r>
              <a:rPr lang="ru-RU" dirty="0"/>
              <a:t>Слова учителя: введем понятие Определенного интеграла. </a:t>
            </a:r>
          </a:p>
        </p:txBody>
      </p:sp>
      <p:sp>
        <p:nvSpPr>
          <p:cNvPr id="4" name="Номер слайда 3"/>
          <p:cNvSpPr>
            <a:spLocks noGrp="1"/>
          </p:cNvSpPr>
          <p:nvPr>
            <p:ph type="sldNum" sz="quarter" idx="5"/>
          </p:nvPr>
        </p:nvSpPr>
        <p:spPr/>
        <p:txBody>
          <a:bodyPr/>
          <a:lstStyle/>
          <a:p>
            <a:fld id="{B48CDD72-28FB-4DA4-9BF8-3F8F02E03ED2}" type="slidenum">
              <a:rPr lang="ru-RU" smtClean="0"/>
              <a:pPr/>
              <a:t>15</a:t>
            </a:fld>
            <a:endParaRPr lang="ru-RU"/>
          </a:p>
        </p:txBody>
      </p:sp>
    </p:spTree>
    <p:extLst>
      <p:ext uri="{BB962C8B-B14F-4D97-AF65-F5344CB8AC3E}">
        <p14:creationId xmlns:p14="http://schemas.microsoft.com/office/powerpoint/2010/main" xmlns="" val="1659553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Навигация: формула  и портреты ученых – по щелчку.</a:t>
            </a:r>
          </a:p>
          <a:p>
            <a:pPr algn="l"/>
            <a:endParaRPr lang="ru-RU" sz="1200" dirty="0">
              <a:latin typeface="Montserrat" panose="00000500000000000000" pitchFamily="2" charset="-52"/>
            </a:endParaRPr>
          </a:p>
          <a:p>
            <a:pPr algn="l"/>
            <a:r>
              <a:rPr lang="ru-RU" sz="1200" dirty="0">
                <a:latin typeface="Montserrat" panose="00000500000000000000" pitchFamily="2" charset="-52"/>
              </a:rPr>
              <a:t>Слова учителя: Значение разности </a:t>
            </a:r>
            <a:r>
              <a:rPr lang="en-US" sz="1200" dirty="0">
                <a:latin typeface="Montserrat" panose="00000500000000000000" pitchFamily="2" charset="-52"/>
                <a:ea typeface="Times New Roman" panose="02020603050405020304" pitchFamily="18" charset="0"/>
              </a:rPr>
              <a:t>F(b) – F(a)</a:t>
            </a:r>
            <a:r>
              <a:rPr lang="ru-RU" sz="1200" dirty="0">
                <a:latin typeface="Montserrat" panose="00000500000000000000" pitchFamily="2" charset="-52"/>
                <a:ea typeface="Times New Roman" panose="02020603050405020304" pitchFamily="18" charset="0"/>
              </a:rPr>
              <a:t> не зависит от того, какую из первообразных функций </a:t>
            </a:r>
            <a:r>
              <a:rPr lang="en-US" sz="1200" dirty="0">
                <a:latin typeface="Montserrat" panose="00000500000000000000" pitchFamily="2" charset="-52"/>
                <a:ea typeface="Times New Roman" panose="02020603050405020304" pitchFamily="18" charset="0"/>
              </a:rPr>
              <a:t>f </a:t>
            </a:r>
            <a:r>
              <a:rPr lang="ru-RU" sz="1200" dirty="0">
                <a:latin typeface="Montserrat" panose="00000500000000000000" pitchFamily="2" charset="-52"/>
                <a:ea typeface="Times New Roman" panose="02020603050405020304" pitchFamily="18" charset="0"/>
              </a:rPr>
              <a:t>выбрали. </a:t>
            </a:r>
            <a:r>
              <a:rPr lang="ru-RU" sz="1200" dirty="0">
                <a:latin typeface="Montserrat" panose="00000500000000000000" pitchFamily="2" charset="-52"/>
              </a:rPr>
              <a:t>Действительно, каждую первообразную</a:t>
            </a:r>
            <a:r>
              <a:rPr lang="en-US" sz="1200" dirty="0">
                <a:latin typeface="Montserrat" panose="00000500000000000000" pitchFamily="2" charset="-52"/>
              </a:rPr>
              <a:t> G</a:t>
            </a:r>
            <a:r>
              <a:rPr lang="ru-RU" sz="1200" dirty="0">
                <a:latin typeface="Montserrat" panose="00000500000000000000" pitchFamily="2" charset="-52"/>
              </a:rPr>
              <a:t> функции </a:t>
            </a:r>
            <a:r>
              <a:rPr lang="en-US" sz="1200" dirty="0">
                <a:latin typeface="Montserrat" panose="00000500000000000000" pitchFamily="2" charset="-52"/>
              </a:rPr>
              <a:t>f </a:t>
            </a:r>
            <a:r>
              <a:rPr lang="ru-RU" sz="1200" dirty="0">
                <a:latin typeface="Montserrat" panose="00000500000000000000" pitchFamily="2" charset="-52"/>
              </a:rPr>
              <a:t>на промежутке </a:t>
            </a:r>
            <a:r>
              <a:rPr lang="en-US" sz="1200" dirty="0">
                <a:latin typeface="Montserrat" panose="00000500000000000000" pitchFamily="2" charset="-52"/>
              </a:rPr>
              <a:t>I </a:t>
            </a:r>
            <a:r>
              <a:rPr lang="ru-RU" sz="1200" dirty="0">
                <a:latin typeface="Montserrat" panose="00000500000000000000" pitchFamily="2" charset="-52"/>
              </a:rPr>
              <a:t>можно представить в виде</a:t>
            </a:r>
            <a:r>
              <a:rPr lang="en-US" sz="1200" dirty="0">
                <a:latin typeface="Montserrat" panose="00000500000000000000" pitchFamily="2" charset="-52"/>
              </a:rPr>
              <a:t> </a:t>
            </a:r>
            <a:r>
              <a:rPr lang="en-US" sz="1200" i="1" dirty="0">
                <a:latin typeface="Montserrat" panose="00000500000000000000" pitchFamily="2" charset="-52"/>
              </a:rPr>
              <a:t>G(x) = F(x) + C</a:t>
            </a:r>
            <a:r>
              <a:rPr lang="ru-RU" sz="1200" dirty="0">
                <a:latin typeface="Montserrat" panose="00000500000000000000" pitchFamily="2" charset="-52"/>
              </a:rPr>
              <a:t>, где </a:t>
            </a:r>
            <a:r>
              <a:rPr lang="en-US" sz="1200" dirty="0">
                <a:latin typeface="Montserrat" panose="00000500000000000000" pitchFamily="2" charset="-52"/>
              </a:rPr>
              <a:t>C - </a:t>
            </a:r>
            <a:r>
              <a:rPr lang="ru-RU" sz="1200" dirty="0">
                <a:latin typeface="Montserrat" panose="00000500000000000000" pitchFamily="2" charset="-52"/>
              </a:rPr>
              <a:t> некоторая постоянная. Тогда </a:t>
            </a:r>
            <a:r>
              <a:rPr lang="en-US" sz="1200" dirty="0">
                <a:latin typeface="Montserrat" panose="00000500000000000000" pitchFamily="2" charset="-52"/>
              </a:rPr>
              <a:t>G(b) – G(a) = (F(b) + C) – (F(a) + C) = F(b) – F(a)</a:t>
            </a:r>
            <a:r>
              <a:rPr lang="ru-RU" sz="1200" dirty="0">
                <a:latin typeface="Montserrat" panose="00000500000000000000" pitchFamily="2" charset="-52"/>
              </a:rPr>
              <a:t>. Равенство называют формулой Ньютона-Лейбница.</a:t>
            </a:r>
          </a:p>
          <a:p>
            <a:pPr algn="l"/>
            <a:r>
              <a:rPr lang="ru-RU" sz="1200" dirty="0">
                <a:latin typeface="Montserrat" panose="00000500000000000000" pitchFamily="2" charset="-52"/>
              </a:rPr>
              <a:t>История открытия этой формулы очень увлекательная и длинная, но кратко можно сказать, что над открытием формулы одновременно и независимо друг от друга работали два выдающихся ученых 17 века — Исаак Ньютон и Готфрид Лейбниц. Потребовалось еще более 100 лет и усилия целого ряда ученых, чтобы формула Ньютона — Лейбница по своей терминологии и символике приняла современный вид.</a:t>
            </a:r>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16</a:t>
            </a:fld>
            <a:endParaRPr lang="ru-RU"/>
          </a:p>
        </p:txBody>
      </p:sp>
    </p:spTree>
    <p:extLst>
      <p:ext uri="{BB962C8B-B14F-4D97-AF65-F5344CB8AC3E}">
        <p14:creationId xmlns:p14="http://schemas.microsoft.com/office/powerpoint/2010/main" xmlns="" val="262864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каждый пункт алгоритма выходит по щелчку.</a:t>
            </a:r>
          </a:p>
        </p:txBody>
      </p:sp>
      <p:sp>
        <p:nvSpPr>
          <p:cNvPr id="4" name="Номер слайда 3"/>
          <p:cNvSpPr>
            <a:spLocks noGrp="1"/>
          </p:cNvSpPr>
          <p:nvPr>
            <p:ph type="sldNum" sz="quarter" idx="5"/>
          </p:nvPr>
        </p:nvSpPr>
        <p:spPr/>
        <p:txBody>
          <a:bodyPr/>
          <a:lstStyle/>
          <a:p>
            <a:fld id="{B48CDD72-28FB-4DA4-9BF8-3F8F02E03ED2}" type="slidenum">
              <a:rPr lang="ru-RU" smtClean="0"/>
              <a:pPr/>
              <a:t>17</a:t>
            </a:fld>
            <a:endParaRPr lang="ru-RU"/>
          </a:p>
        </p:txBody>
      </p:sp>
    </p:spTree>
    <p:extLst>
      <p:ext uri="{BB962C8B-B14F-4D97-AF65-F5344CB8AC3E}">
        <p14:creationId xmlns:p14="http://schemas.microsoft.com/office/powerpoint/2010/main" xmlns="" val="384590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Вся анимация на слайде автоматическая </a:t>
            </a:r>
          </a:p>
          <a:p>
            <a:endParaRPr lang="ru-RU" dirty="0"/>
          </a:p>
          <a:p>
            <a:r>
              <a:rPr lang="ru-RU" dirty="0"/>
              <a:t>Слова учителя: </a:t>
            </a:r>
            <a:r>
              <a:rPr lang="ru-RU" b="0" i="0" dirty="0">
                <a:solidFill>
                  <a:srgbClr val="4A4A4A"/>
                </a:solidFill>
                <a:effectLst/>
                <a:latin typeface="Roboto" panose="02000000000000000000" pitchFamily="2" charset="0"/>
              </a:rPr>
              <a:t>Лейбниц ввел и привычную для нас символику ∫ - интеграл (это обозначение введено учеником Лейбница И. Бернулли, с согласия Лейбница). </a:t>
            </a:r>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18</a:t>
            </a:fld>
            <a:endParaRPr lang="ru-RU"/>
          </a:p>
        </p:txBody>
      </p:sp>
    </p:spTree>
    <p:extLst>
      <p:ext uri="{BB962C8B-B14F-4D97-AF65-F5344CB8AC3E}">
        <p14:creationId xmlns:p14="http://schemas.microsoft.com/office/powerpoint/2010/main" xmlns="" val="51089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решение и построение графика – по щелчку.</a:t>
            </a:r>
          </a:p>
          <a:p>
            <a:endParaRPr lang="ru-RU" dirty="0"/>
          </a:p>
          <a:p>
            <a:r>
              <a:rPr lang="ru-RU" dirty="0"/>
              <a:t>Слова учителя: Опять вернемся к задаче номер 3 с начала урока. Решим её теперь с помощью определенного интеграла и формулы Ньютона-Лейбница.</a:t>
            </a:r>
          </a:p>
          <a:p>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19</a:t>
            </a:fld>
            <a:endParaRPr lang="ru-RU"/>
          </a:p>
        </p:txBody>
      </p:sp>
    </p:spTree>
    <p:extLst>
      <p:ext uri="{BB962C8B-B14F-4D97-AF65-F5344CB8AC3E}">
        <p14:creationId xmlns:p14="http://schemas.microsoft.com/office/powerpoint/2010/main" xmlns="" val="286321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решение и построение графика – по щелчку.</a:t>
            </a:r>
          </a:p>
          <a:p>
            <a:endParaRPr lang="ru-RU" dirty="0"/>
          </a:p>
          <a:p>
            <a:r>
              <a:rPr lang="ru-RU" dirty="0"/>
              <a:t>Применение формулы на примере</a:t>
            </a:r>
          </a:p>
          <a:p>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20</a:t>
            </a:fld>
            <a:endParaRPr lang="ru-RU"/>
          </a:p>
        </p:txBody>
      </p:sp>
    </p:spTree>
    <p:extLst>
      <p:ext uri="{BB962C8B-B14F-4D97-AF65-F5344CB8AC3E}">
        <p14:creationId xmlns:p14="http://schemas.microsoft.com/office/powerpoint/2010/main" xmlns="" val="427346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3</a:t>
            </a:fld>
            <a:endParaRPr lang="ru-RU"/>
          </a:p>
        </p:txBody>
      </p:sp>
    </p:spTree>
    <p:extLst>
      <p:ext uri="{BB962C8B-B14F-4D97-AF65-F5344CB8AC3E}">
        <p14:creationId xmlns:p14="http://schemas.microsoft.com/office/powerpoint/2010/main" xmlns="" val="354632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21</a:t>
            </a:fld>
            <a:endParaRPr lang="ru-RU"/>
          </a:p>
        </p:txBody>
      </p:sp>
    </p:spTree>
    <p:extLst>
      <p:ext uri="{BB962C8B-B14F-4D97-AF65-F5344CB8AC3E}">
        <p14:creationId xmlns:p14="http://schemas.microsoft.com/office/powerpoint/2010/main" xmlns="" val="270528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Слова учителя: Элементы математического анализа занимают значительное место в области математики. Язык производной и интеграла позволяет строго формулировать многие законы природы. В курсе математики с помощью дифференциального и интегрального исчислений исследуются свойства функций, строятся их графики, решаются задачи на наибольшее и наименьшее значения, вычисляются длины, площади и объемы геометрических фигур. Однако возможности методов математического анализа такими задачами не исчерпывается. </a:t>
            </a:r>
          </a:p>
        </p:txBody>
      </p:sp>
      <p:sp>
        <p:nvSpPr>
          <p:cNvPr id="4" name="Номер слайда 3"/>
          <p:cNvSpPr>
            <a:spLocks noGrp="1"/>
          </p:cNvSpPr>
          <p:nvPr>
            <p:ph type="sldNum" sz="quarter" idx="5"/>
          </p:nvPr>
        </p:nvSpPr>
        <p:spPr/>
        <p:txBody>
          <a:bodyPr/>
          <a:lstStyle/>
          <a:p>
            <a:fld id="{B48CDD72-28FB-4DA4-9BF8-3F8F02E03ED2}" type="slidenum">
              <a:rPr lang="ru-RU" smtClean="0"/>
              <a:pPr/>
              <a:t>4</a:t>
            </a:fld>
            <a:endParaRPr lang="ru-RU"/>
          </a:p>
        </p:txBody>
      </p:sp>
    </p:spTree>
    <p:extLst>
      <p:ext uri="{BB962C8B-B14F-4D97-AF65-F5344CB8AC3E}">
        <p14:creationId xmlns:p14="http://schemas.microsoft.com/office/powerpoint/2010/main" xmlns="" val="33423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Слова учителя: В физике интеграл используют для вычисления работы переменной силы, пути, пройденный телом, нахождения давление жидкости на вертикальную пластинку, вычисление статических моментов и координат центра тяжести плоской кривой; в биологии - для нахождения численности популяций, биомассы популяций, средней  длины пролета птиц. Широко применение определенного интеграла для решения различных экономических задач. Приведенные примеры далеко не исчерпывают возможных приложений определенного интеграла. Можно привести еще  массу примеров применения определенного интеграла. </a:t>
            </a:r>
          </a:p>
        </p:txBody>
      </p:sp>
      <p:sp>
        <p:nvSpPr>
          <p:cNvPr id="4" name="Номер слайда 3"/>
          <p:cNvSpPr>
            <a:spLocks noGrp="1"/>
          </p:cNvSpPr>
          <p:nvPr>
            <p:ph type="sldNum" sz="quarter" idx="5"/>
          </p:nvPr>
        </p:nvSpPr>
        <p:spPr/>
        <p:txBody>
          <a:bodyPr/>
          <a:lstStyle/>
          <a:p>
            <a:fld id="{5739D252-F4B2-4E97-B1A6-F7F06BB9723A}" type="slidenum">
              <a:rPr lang="ru-RU" smtClean="0"/>
              <a:pPr/>
              <a:t>5</a:t>
            </a:fld>
            <a:endParaRPr lang="ru-RU"/>
          </a:p>
        </p:txBody>
      </p:sp>
    </p:spTree>
    <p:extLst>
      <p:ext uri="{BB962C8B-B14F-4D97-AF65-F5344CB8AC3E}">
        <p14:creationId xmlns:p14="http://schemas.microsoft.com/office/powerpoint/2010/main" xmlns="" val="360692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гиперссылки на номерах заданий – переход на слайд с построенным графиками и обратно. </a:t>
            </a:r>
          </a:p>
          <a:p>
            <a:endParaRPr lang="ru-RU" dirty="0"/>
          </a:p>
          <a:p>
            <a:r>
              <a:rPr lang="ru-RU" dirty="0"/>
              <a:t>Слова учителя: Определенный интеграл – это число, обозначающее площадь части фигуры. Значение аргумента ограничены промежутком </a:t>
            </a:r>
            <a:r>
              <a:rPr lang="ru-RU" dirty="0" err="1"/>
              <a:t>a≤x≤b</a:t>
            </a:r>
            <a:r>
              <a:rPr lang="ru-RU" dirty="0"/>
              <a:t>.</a:t>
            </a:r>
            <a:br>
              <a:rPr lang="ru-RU" dirty="0"/>
            </a:br>
            <a:r>
              <a:rPr lang="ru-RU" dirty="0"/>
              <a:t>Предлагаю вам найти площади фигур ограниченных следующими линиями. </a:t>
            </a:r>
          </a:p>
          <a:p>
            <a:r>
              <a:rPr lang="ru-RU" dirty="0"/>
              <a:t>Работу организуем по вариантам, первый вариант решат первую задачу, второй – вторую. Третью задачу мы решим вместе. </a:t>
            </a:r>
          </a:p>
          <a:p>
            <a:r>
              <a:rPr lang="ru-RU" dirty="0"/>
              <a:t>Учащиеся приступают к построению графиков. После выполнения – проверяем решения.</a:t>
            </a:r>
          </a:p>
          <a:p>
            <a:r>
              <a:rPr lang="ru-RU" dirty="0"/>
              <a:t>Третью задачу выполняем все вместе, затем по гиперссылке переходим на готовый график.</a:t>
            </a:r>
          </a:p>
          <a:p>
            <a:endParaRPr lang="ru-RU" dirty="0"/>
          </a:p>
        </p:txBody>
      </p:sp>
      <p:sp>
        <p:nvSpPr>
          <p:cNvPr id="4" name="Номер слайда 3"/>
          <p:cNvSpPr>
            <a:spLocks noGrp="1"/>
          </p:cNvSpPr>
          <p:nvPr>
            <p:ph type="sldNum" sz="quarter" idx="5"/>
          </p:nvPr>
        </p:nvSpPr>
        <p:spPr/>
        <p:txBody>
          <a:bodyPr/>
          <a:lstStyle/>
          <a:p>
            <a:fld id="{B48CDD72-28FB-4DA4-9BF8-3F8F02E03ED2}" type="slidenum">
              <a:rPr lang="ru-RU" smtClean="0"/>
              <a:pPr/>
              <a:t>6</a:t>
            </a:fld>
            <a:endParaRPr lang="ru-RU"/>
          </a:p>
        </p:txBody>
      </p:sp>
    </p:spTree>
    <p:extLst>
      <p:ext uri="{BB962C8B-B14F-4D97-AF65-F5344CB8AC3E}">
        <p14:creationId xmlns:p14="http://schemas.microsoft.com/office/powerpoint/2010/main" xmlns="" val="356489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Построение графиков по щелчку, сначала №1, и ответ, затем №2 и его ответ. Затем вернуться на 5 слайд по гиперссылкам на цифрах 1 и 2. </a:t>
            </a:r>
          </a:p>
          <a:p>
            <a:endParaRPr lang="ru-RU" dirty="0"/>
          </a:p>
          <a:p>
            <a:r>
              <a:rPr lang="ru-RU" dirty="0"/>
              <a:t>Во время решения вспоминаем понятие трапеции и формулу нахождения площади трапеции, которая знакома из геометрии 8 класса.</a:t>
            </a:r>
          </a:p>
          <a:p>
            <a:endParaRPr lang="ru-RU" dirty="0"/>
          </a:p>
          <a:p>
            <a:r>
              <a:rPr lang="ru-RU" dirty="0"/>
              <a:t>Трапеция – это четырехугольник, у которого две стороны параллельны, а две другие нет. </a:t>
            </a:r>
          </a:p>
          <a:p>
            <a:r>
              <a:rPr lang="ru-RU" dirty="0"/>
              <a:t>Площадь трапеции равна произведению </a:t>
            </a:r>
            <a:r>
              <a:rPr lang="ru-RU" dirty="0" err="1"/>
              <a:t>полусуммы</a:t>
            </a:r>
            <a:r>
              <a:rPr lang="ru-RU" dirty="0"/>
              <a:t> оснований и высоты трапеции.</a:t>
            </a:r>
          </a:p>
        </p:txBody>
      </p:sp>
      <p:sp>
        <p:nvSpPr>
          <p:cNvPr id="4" name="Номер слайда 3"/>
          <p:cNvSpPr>
            <a:spLocks noGrp="1"/>
          </p:cNvSpPr>
          <p:nvPr>
            <p:ph type="sldNum" sz="quarter" idx="5"/>
          </p:nvPr>
        </p:nvSpPr>
        <p:spPr/>
        <p:txBody>
          <a:bodyPr/>
          <a:lstStyle/>
          <a:p>
            <a:fld id="{B48CDD72-28FB-4DA4-9BF8-3F8F02E03ED2}" type="slidenum">
              <a:rPr lang="ru-RU" smtClean="0"/>
              <a:pPr/>
              <a:t>7</a:t>
            </a:fld>
            <a:endParaRPr lang="ru-RU"/>
          </a:p>
        </p:txBody>
      </p:sp>
    </p:spTree>
    <p:extLst>
      <p:ext uri="{BB962C8B-B14F-4D97-AF65-F5344CB8AC3E}">
        <p14:creationId xmlns:p14="http://schemas.microsoft.com/office/powerpoint/2010/main" xmlns="" val="148228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фигура строится полностью по одному щелчку. </a:t>
            </a:r>
          </a:p>
          <a:p>
            <a:endParaRPr lang="ru-RU" dirty="0"/>
          </a:p>
          <a:p>
            <a:r>
              <a:rPr lang="ru-RU" dirty="0"/>
              <a:t>Слова учителя: Сталкиваемся с фигурой, которая нам не знакома, хотя две стороны параллельны, а две другие нет. Как же найти её площадь?</a:t>
            </a:r>
          </a:p>
        </p:txBody>
      </p:sp>
      <p:sp>
        <p:nvSpPr>
          <p:cNvPr id="4" name="Номер слайда 3"/>
          <p:cNvSpPr>
            <a:spLocks noGrp="1"/>
          </p:cNvSpPr>
          <p:nvPr>
            <p:ph type="sldNum" sz="quarter" idx="5"/>
          </p:nvPr>
        </p:nvSpPr>
        <p:spPr/>
        <p:txBody>
          <a:bodyPr/>
          <a:lstStyle/>
          <a:p>
            <a:fld id="{B48CDD72-28FB-4DA4-9BF8-3F8F02E03ED2}" type="slidenum">
              <a:rPr lang="ru-RU" smtClean="0"/>
              <a:pPr/>
              <a:t>8</a:t>
            </a:fld>
            <a:endParaRPr lang="ru-RU"/>
          </a:p>
        </p:txBody>
      </p:sp>
    </p:spTree>
    <p:extLst>
      <p:ext uri="{BB962C8B-B14F-4D97-AF65-F5344CB8AC3E}">
        <p14:creationId xmlns:p14="http://schemas.microsoft.com/office/powerpoint/2010/main" xmlns="" val="391857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Навигация: по щелчку выходит определение и график.</a:t>
            </a:r>
          </a:p>
          <a:p>
            <a:endParaRPr lang="ru-RU" dirty="0"/>
          </a:p>
          <a:p>
            <a:r>
              <a:rPr lang="ru-RU" dirty="0"/>
              <a:t>Учитель комментирует определение и просит обучающихся оформить его в тетрадь</a:t>
            </a:r>
          </a:p>
        </p:txBody>
      </p:sp>
      <p:sp>
        <p:nvSpPr>
          <p:cNvPr id="4" name="Номер слайда 3"/>
          <p:cNvSpPr>
            <a:spLocks noGrp="1"/>
          </p:cNvSpPr>
          <p:nvPr>
            <p:ph type="sldNum" sz="quarter" idx="5"/>
          </p:nvPr>
        </p:nvSpPr>
        <p:spPr/>
        <p:txBody>
          <a:bodyPr/>
          <a:lstStyle/>
          <a:p>
            <a:fld id="{B48CDD72-28FB-4DA4-9BF8-3F8F02E03ED2}" type="slidenum">
              <a:rPr lang="ru-RU" smtClean="0"/>
              <a:pPr/>
              <a:t>9</a:t>
            </a:fld>
            <a:endParaRPr lang="ru-RU"/>
          </a:p>
        </p:txBody>
      </p:sp>
    </p:spTree>
    <p:extLst>
      <p:ext uri="{BB962C8B-B14F-4D97-AF65-F5344CB8AC3E}">
        <p14:creationId xmlns:p14="http://schemas.microsoft.com/office/powerpoint/2010/main" xmlns="" val="152473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Слайд без анимации</a:t>
            </a:r>
          </a:p>
          <a:p>
            <a:endParaRPr lang="ru-RU" dirty="0"/>
          </a:p>
          <a:p>
            <a:r>
              <a:rPr lang="ru-RU" dirty="0"/>
              <a:t>Слова учителя: криволинейные трапеции могут принимать различный вид</a:t>
            </a:r>
          </a:p>
        </p:txBody>
      </p:sp>
      <p:sp>
        <p:nvSpPr>
          <p:cNvPr id="4" name="Номер слайда 3"/>
          <p:cNvSpPr>
            <a:spLocks noGrp="1"/>
          </p:cNvSpPr>
          <p:nvPr>
            <p:ph type="sldNum" sz="quarter" idx="5"/>
          </p:nvPr>
        </p:nvSpPr>
        <p:spPr/>
        <p:txBody>
          <a:bodyPr/>
          <a:lstStyle/>
          <a:p>
            <a:fld id="{B48CDD72-28FB-4DA4-9BF8-3F8F02E03ED2}" type="slidenum">
              <a:rPr lang="ru-RU" smtClean="0"/>
              <a:pPr/>
              <a:t>10</a:t>
            </a:fld>
            <a:endParaRPr lang="ru-RU"/>
          </a:p>
        </p:txBody>
      </p:sp>
    </p:spTree>
    <p:extLst>
      <p:ext uri="{BB962C8B-B14F-4D97-AF65-F5344CB8AC3E}">
        <p14:creationId xmlns:p14="http://schemas.microsoft.com/office/powerpoint/2010/main" xmlns="" val="23696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0C96A3-CD8E-5E14-3B19-EDA4F1F3088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DCA191F5-5188-6517-0C52-B52FC4E6B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242F1EF8-F9EE-70AB-42BB-80E8CD00A2A6}"/>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5" name="Нижний колонтитул 4">
            <a:extLst>
              <a:ext uri="{FF2B5EF4-FFF2-40B4-BE49-F238E27FC236}">
                <a16:creationId xmlns:a16="http://schemas.microsoft.com/office/drawing/2014/main" xmlns="" id="{15FAE4A8-8E62-D039-49A0-EB8ADD88DC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9876E19-A627-B50C-A025-D7B35E72F378}"/>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303081613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19E227-CD47-67E8-CE8C-6A4714290BF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EF6A0C1F-9A35-E67F-4AC5-9EB9696990F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052DE3D-FF6D-427A-FA7A-6FFFC95942FB}"/>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5" name="Нижний колонтитул 4">
            <a:extLst>
              <a:ext uri="{FF2B5EF4-FFF2-40B4-BE49-F238E27FC236}">
                <a16:creationId xmlns:a16="http://schemas.microsoft.com/office/drawing/2014/main" xmlns="" id="{5A5DC0CE-795D-5A7C-712C-F823B152D0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0899E62-980A-D10D-E3C1-93E4D50C8E67}"/>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22525839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75E7E099-D083-8092-0227-E968351D0A1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D9B6B48F-6933-FCEF-9D3C-BD6006CE19C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059D06D-C004-3931-87DC-3957AF9D14C4}"/>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5" name="Нижний колонтитул 4">
            <a:extLst>
              <a:ext uri="{FF2B5EF4-FFF2-40B4-BE49-F238E27FC236}">
                <a16:creationId xmlns:a16="http://schemas.microsoft.com/office/drawing/2014/main" xmlns="" id="{E9479C71-6E8E-81D2-2803-E123006621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540745C-25DB-F71D-92D8-97E4F289AC45}"/>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70197457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1B3108-2905-5DBA-FB25-FB0BFB53E2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09111F7-A01E-74BE-CCCC-85950246643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73CC8E8-3DF2-36B6-6926-B78400F80A97}"/>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5" name="Нижний колонтитул 4">
            <a:extLst>
              <a:ext uri="{FF2B5EF4-FFF2-40B4-BE49-F238E27FC236}">
                <a16:creationId xmlns:a16="http://schemas.microsoft.com/office/drawing/2014/main" xmlns="" id="{ED73D507-DD05-48B7-D195-6776B8C948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2769725-FD3F-C834-4F08-496E4DF860AA}"/>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14583152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52E46F-A607-9BA3-8E27-0C3034E68BD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090E0C5A-F4E5-ABEE-4FB2-575469595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B790570D-E4DE-E4C6-235A-8CF0DD2621C8}"/>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5" name="Нижний колонтитул 4">
            <a:extLst>
              <a:ext uri="{FF2B5EF4-FFF2-40B4-BE49-F238E27FC236}">
                <a16:creationId xmlns:a16="http://schemas.microsoft.com/office/drawing/2014/main" xmlns="" id="{4D4086F1-9BD8-A02C-CFBE-04FAFF85F9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7D8AB2E-9877-6549-8885-E1F82F0B0ADB}"/>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26358229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BFD31E-E977-9661-4344-E10E9EC5847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D04C630-74A3-E79C-17E2-2F53F3FFDB6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586B663A-B9D4-A194-5220-F3415EA146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EE154849-544D-66D9-70F9-346DD7A9DA38}"/>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6" name="Нижний колонтитул 5">
            <a:extLst>
              <a:ext uri="{FF2B5EF4-FFF2-40B4-BE49-F238E27FC236}">
                <a16:creationId xmlns:a16="http://schemas.microsoft.com/office/drawing/2014/main" xmlns="" id="{CF5AC1F1-E926-2696-97BD-9991845A8E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4D20F31-F583-E9DF-DFFC-476C5FD4433E}"/>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843340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48C737-94C6-684F-59B3-A9D6B9324D6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C63D454-8123-B31B-AC28-CF0D43E9D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75A1D7D2-4FB5-9B2A-19E1-DC36BD6598A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430BADEB-DC52-EC87-EC85-EBA5403D3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71EB84B5-B978-78E3-1E15-ACABB648C0E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ED8DD5E0-7F70-D246-09D6-91926C549AA1}"/>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8" name="Нижний колонтитул 7">
            <a:extLst>
              <a:ext uri="{FF2B5EF4-FFF2-40B4-BE49-F238E27FC236}">
                <a16:creationId xmlns:a16="http://schemas.microsoft.com/office/drawing/2014/main" xmlns="" id="{570D6996-44D0-AAE8-42DC-A3AFE666B41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100B870C-D67E-A5FF-41A4-3194321B5611}"/>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40519051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009D93-1E67-FC21-C100-C735B6B2868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8679AD20-3540-815C-3BAC-BF800A3BD378}"/>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4" name="Нижний колонтитул 3">
            <a:extLst>
              <a:ext uri="{FF2B5EF4-FFF2-40B4-BE49-F238E27FC236}">
                <a16:creationId xmlns:a16="http://schemas.microsoft.com/office/drawing/2014/main" xmlns="" id="{652F064C-6525-66BB-CC6D-06F70B5BFCC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AE8BF71-350A-9168-E2EA-2324E3307619}"/>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383525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492D82B-CAA7-93E6-4367-7A11779DE052}"/>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3" name="Нижний колонтитул 2">
            <a:extLst>
              <a:ext uri="{FF2B5EF4-FFF2-40B4-BE49-F238E27FC236}">
                <a16:creationId xmlns:a16="http://schemas.microsoft.com/office/drawing/2014/main" xmlns="" id="{CB40D62B-E72C-7632-5BAD-6191B22A6A3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4B0F958-95FC-FF4C-8952-AEA66C40BED1}"/>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168146076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A42D0F-47E9-B267-4DFC-619C0A7F957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2D500F18-9BAA-3E74-EFF3-85B64AC80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70841DA-3523-50B6-CA87-6516E6920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5BC7023-0B12-1806-F274-6611BD0CBB61}"/>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6" name="Нижний колонтитул 5">
            <a:extLst>
              <a:ext uri="{FF2B5EF4-FFF2-40B4-BE49-F238E27FC236}">
                <a16:creationId xmlns:a16="http://schemas.microsoft.com/office/drawing/2014/main" xmlns="" id="{53ADC34C-5D66-6040-FFF5-C94EE3AD681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F230311-9A72-3024-F662-B02FDF574AE0}"/>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360211756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DAE2A6-0B61-965D-83B8-4397D8134F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3158685D-C734-DD7C-A858-1A03E65FB2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2A14C21-4B77-A2E2-F672-E20B84360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2FA6DF6-371E-6E3F-4ABF-737874EB91D9}"/>
              </a:ext>
            </a:extLst>
          </p:cNvPr>
          <p:cNvSpPr>
            <a:spLocks noGrp="1"/>
          </p:cNvSpPr>
          <p:nvPr>
            <p:ph type="dt" sz="half" idx="10"/>
          </p:nvPr>
        </p:nvSpPr>
        <p:spPr/>
        <p:txBody>
          <a:bodyPr/>
          <a:lstStyle/>
          <a:p>
            <a:fld id="{4079D234-8246-46CB-B20F-69AC6B16105A}" type="datetimeFigureOut">
              <a:rPr lang="ru-RU" smtClean="0"/>
              <a:pPr/>
              <a:t>12.01.2026</a:t>
            </a:fld>
            <a:endParaRPr lang="ru-RU"/>
          </a:p>
        </p:txBody>
      </p:sp>
      <p:sp>
        <p:nvSpPr>
          <p:cNvPr id="6" name="Нижний колонтитул 5">
            <a:extLst>
              <a:ext uri="{FF2B5EF4-FFF2-40B4-BE49-F238E27FC236}">
                <a16:creationId xmlns:a16="http://schemas.microsoft.com/office/drawing/2014/main" xmlns="" id="{D479827C-A468-E626-CE0A-0E908014E3B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F42F21F-414F-F6DD-A221-4C2B40DF9E0D}"/>
              </a:ext>
            </a:extLst>
          </p:cNvPr>
          <p:cNvSpPr>
            <a:spLocks noGrp="1"/>
          </p:cNvSpPr>
          <p:nvPr>
            <p:ph type="sldNum" sz="quarter" idx="12"/>
          </p:nvPr>
        </p:nvSpPr>
        <p:spPr/>
        <p:txBody>
          <a:body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36610123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51F448-C69B-464B-C210-23E207143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21642414-AB94-D373-3110-54B276FFF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49C9C06-D1CC-F846-89EA-5306FF5AD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9D234-8246-46CB-B20F-69AC6B16105A}" type="datetimeFigureOut">
              <a:rPr lang="ru-RU" smtClean="0"/>
              <a:pPr/>
              <a:t>12.01.2026</a:t>
            </a:fld>
            <a:endParaRPr lang="ru-RU"/>
          </a:p>
        </p:txBody>
      </p:sp>
      <p:sp>
        <p:nvSpPr>
          <p:cNvPr id="5" name="Нижний колонтитул 4">
            <a:extLst>
              <a:ext uri="{FF2B5EF4-FFF2-40B4-BE49-F238E27FC236}">
                <a16:creationId xmlns:a16="http://schemas.microsoft.com/office/drawing/2014/main" xmlns="" id="{1B3D49BD-FAF8-713D-C854-55C8AD6CF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91F4F82-8504-4C3F-CF3A-F51AD816C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1686-8259-4A3B-BBAB-C5E00DFE7E42}" type="slidenum">
              <a:rPr lang="ru-RU" smtClean="0"/>
              <a:pPr/>
              <a:t>‹#›</a:t>
            </a:fld>
            <a:endParaRPr lang="ru-RU"/>
          </a:p>
        </p:txBody>
      </p:sp>
    </p:spTree>
    <p:extLst>
      <p:ext uri="{BB962C8B-B14F-4D97-AF65-F5344CB8AC3E}">
        <p14:creationId xmlns:p14="http://schemas.microsoft.com/office/powerpoint/2010/main" xmlns="" val="1886808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hyperlink" Target="https://www.napishem.ru/spravochnik/matematika/reshenie-integralov.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istockphoto.com/ru/&#1092;&#1086;&#1090;&#1086;&#1075;&#1088;&#1072;&#1092;&#1080;&#1080;/&#1075;&#1086;&#1090;&#1092;&#1088;&#1080;&#1076;-&#1074;&#1080;&#1083;&#1100;&#1075;&#1077;&#1083;&#1100;&#1084;-&#1083;&#1077;&#1081;&#1073;&#1085;&#1080;&#1094;" TargetMode="External"/><Relationship Id="rId4" Type="http://schemas.openxmlformats.org/officeDocument/2006/relationships/hyperlink" Target="https://www.pngwing.com/ru/free-png-vuvy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27386E6-0B91-6BD6-24D4-AA70EF749912}"/>
              </a:ext>
            </a:extLst>
          </p:cNvPr>
          <p:cNvSpPr txBox="1"/>
          <p:nvPr/>
        </p:nvSpPr>
        <p:spPr>
          <a:xfrm>
            <a:off x="2783786" y="1166904"/>
            <a:ext cx="6624427" cy="1384995"/>
          </a:xfrm>
          <a:prstGeom prst="rect">
            <a:avLst/>
          </a:prstGeom>
          <a:noFill/>
        </p:spPr>
        <p:txBody>
          <a:bodyPr wrap="square">
            <a:spAutoFit/>
          </a:bodyPr>
          <a:lstStyle/>
          <a:p>
            <a:pPr algn="ctr"/>
            <a:r>
              <a:rPr lang="ru-RU" sz="2800" b="1" dirty="0">
                <a:latin typeface="Century Gothic" panose="020B0502020202020204" pitchFamily="34" charset="0"/>
                <a:ea typeface="Open Sans Extrabold" panose="020B0906030804020204" pitchFamily="34" charset="0"/>
                <a:cs typeface="Open Sans Extrabold" panose="020B0906030804020204" pitchFamily="34" charset="0"/>
              </a:rPr>
              <a:t>Ерохова Оксана Петровна </a:t>
            </a:r>
            <a: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t>- </a:t>
            </a:r>
          </a:p>
          <a:p>
            <a:pPr algn="ctr"/>
            <a: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t>учитель математики, высшая квалификационная категория</a:t>
            </a:r>
          </a:p>
        </p:txBody>
      </p:sp>
      <p:sp>
        <p:nvSpPr>
          <p:cNvPr id="5" name="TextBox 4">
            <a:extLst>
              <a:ext uri="{FF2B5EF4-FFF2-40B4-BE49-F238E27FC236}">
                <a16:creationId xmlns:a16="http://schemas.microsoft.com/office/drawing/2014/main" xmlns="" id="{BA659096-DC79-6988-9DC9-CB363169D55D}"/>
              </a:ext>
            </a:extLst>
          </p:cNvPr>
          <p:cNvSpPr txBox="1"/>
          <p:nvPr/>
        </p:nvSpPr>
        <p:spPr>
          <a:xfrm>
            <a:off x="1197918" y="3127217"/>
            <a:ext cx="9751436" cy="3046988"/>
          </a:xfrm>
          <a:prstGeom prst="rect">
            <a:avLst/>
          </a:prstGeom>
          <a:noFill/>
        </p:spPr>
        <p:txBody>
          <a:bodyPr wrap="square">
            <a:spAutoFit/>
          </a:bodyPr>
          <a:lstStyle/>
          <a:p>
            <a:pPr algn="ct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М</a:t>
            </a:r>
            <a:r>
              <a:rPr lang="ru-RU" sz="2400" dirty="0" smtClean="0">
                <a:latin typeface="Century Gothic" panose="020B0502020202020204" pitchFamily="34" charset="0"/>
                <a:ea typeface="Open Sans Extrabold" panose="020B0906030804020204" pitchFamily="34" charset="0"/>
                <a:cs typeface="Open Sans Extrabold" panose="020B0906030804020204" pitchFamily="34" charset="0"/>
              </a:rPr>
              <a:t>униципальное </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казенное общеобразовательное учреждение «Лесниковский лицей имени </a:t>
            </a:r>
          </a:p>
          <a:p>
            <a:pPr algn="ct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Героя России Тюнина А.В</a:t>
            </a:r>
            <a:r>
              <a:rPr lang="ru-RU" sz="2400" dirty="0" smtClean="0">
                <a:latin typeface="Century Gothic" panose="020B0502020202020204" pitchFamily="34" charset="0"/>
                <a:ea typeface="Open Sans Extrabold" panose="020B0906030804020204" pitchFamily="34" charset="0"/>
                <a:cs typeface="Open Sans Extrabold" panose="020B0906030804020204" pitchFamily="34" charset="0"/>
              </a:rPr>
              <a:t>.» Кетовского муниципального округа Курганской области</a:t>
            </a:r>
          </a:p>
          <a:p>
            <a:pPr algn="ctr"/>
            <a:endParaRPr lang="ru-RU" sz="2400" dirty="0" smtClean="0">
              <a:latin typeface="Century Gothic" panose="020B0502020202020204" pitchFamily="34" charset="0"/>
              <a:ea typeface="Open Sans Extrabold" panose="020B0906030804020204" pitchFamily="34" charset="0"/>
              <a:cs typeface="Open Sans Extrabold" panose="020B0906030804020204" pitchFamily="34" charset="0"/>
            </a:endParaRPr>
          </a:p>
          <a:p>
            <a:pPr algn="ctr"/>
            <a:endParaRPr lang="ru-RU" sz="2400" dirty="0" smtClean="0">
              <a:latin typeface="Century Gothic" panose="020B0502020202020204" pitchFamily="34" charset="0"/>
              <a:ea typeface="Open Sans Extrabold" panose="020B0906030804020204" pitchFamily="34" charset="0"/>
              <a:cs typeface="Open Sans Extrabold" panose="020B0906030804020204" pitchFamily="34" charset="0"/>
            </a:endParaRPr>
          </a:p>
          <a:p>
            <a:pPr algn="ctr"/>
            <a:endParaRPr lang="ru-RU" sz="2400" dirty="0" smtClean="0">
              <a:latin typeface="Century Gothic" panose="020B0502020202020204" pitchFamily="34" charset="0"/>
              <a:ea typeface="Open Sans Extrabold" panose="020B0906030804020204" pitchFamily="34" charset="0"/>
              <a:cs typeface="Open Sans Extrabold" panose="020B0906030804020204" pitchFamily="34" charset="0"/>
            </a:endParaRPr>
          </a:p>
          <a:p>
            <a:pPr algn="ctr"/>
            <a:r>
              <a:rPr lang="ru-RU" sz="2400" dirty="0" smtClean="0">
                <a:latin typeface="Century Gothic" panose="020B0502020202020204" pitchFamily="34" charset="0"/>
                <a:ea typeface="Open Sans Extrabold" panose="020B0906030804020204" pitchFamily="34" charset="0"/>
                <a:cs typeface="Open Sans Extrabold" panose="020B0906030804020204" pitchFamily="34" charset="0"/>
              </a:rPr>
              <a:t>2025 год</a:t>
            </a:r>
            <a:endParaRPr lang="ru-RU" sz="2400" dirty="0">
              <a:latin typeface="Century Gothic" panose="020B0502020202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xmlns="" val="15377118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Полилиния: фигура 66">
            <a:extLst>
              <a:ext uri="{FF2B5EF4-FFF2-40B4-BE49-F238E27FC236}">
                <a16:creationId xmlns:a16="http://schemas.microsoft.com/office/drawing/2014/main" xmlns="" id="{33680B5F-C557-150D-82F2-1806C10D4592}"/>
              </a:ext>
            </a:extLst>
          </p:cNvPr>
          <p:cNvSpPr/>
          <p:nvPr/>
        </p:nvSpPr>
        <p:spPr>
          <a:xfrm>
            <a:off x="7700630" y="3541183"/>
            <a:ext cx="2842282" cy="2248592"/>
          </a:xfrm>
          <a:custGeom>
            <a:avLst/>
            <a:gdLst>
              <a:gd name="connsiteX0" fmla="*/ 0 w 2842282"/>
              <a:gd name="connsiteY0" fmla="*/ 0 h 2248592"/>
              <a:gd name="connsiteX1" fmla="*/ 219248 w 2842282"/>
              <a:gd name="connsiteY1" fmla="*/ 18580 h 2248592"/>
              <a:gd name="connsiteX2" fmla="*/ 501302 w 2842282"/>
              <a:gd name="connsiteY2" fmla="*/ 54974 h 2248592"/>
              <a:gd name="connsiteX3" fmla="*/ 828848 w 2842282"/>
              <a:gd name="connsiteY3" fmla="*/ 150509 h 2248592"/>
              <a:gd name="connsiteX4" fmla="*/ 1033565 w 2842282"/>
              <a:gd name="connsiteY4" fmla="*/ 205100 h 2248592"/>
              <a:gd name="connsiteX5" fmla="*/ 1301971 w 2842282"/>
              <a:gd name="connsiteY5" fmla="*/ 318831 h 2248592"/>
              <a:gd name="connsiteX6" fmla="*/ 1579475 w 2842282"/>
              <a:gd name="connsiteY6" fmla="*/ 482604 h 2248592"/>
              <a:gd name="connsiteX7" fmla="*/ 1765994 w 2842282"/>
              <a:gd name="connsiteY7" fmla="*/ 605434 h 2248592"/>
              <a:gd name="connsiteX8" fmla="*/ 1911571 w 2842282"/>
              <a:gd name="connsiteY8" fmla="*/ 705518 h 2248592"/>
              <a:gd name="connsiteX9" fmla="*/ 2025302 w 2842282"/>
              <a:gd name="connsiteY9" fmla="*/ 805601 h 2248592"/>
              <a:gd name="connsiteX10" fmla="*/ 2179977 w 2842282"/>
              <a:gd name="connsiteY10" fmla="*/ 951177 h 2248592"/>
              <a:gd name="connsiteX11" fmla="*/ 2339200 w 2842282"/>
              <a:gd name="connsiteY11" fmla="*/ 1133147 h 2248592"/>
              <a:gd name="connsiteX12" fmla="*/ 2471129 w 2842282"/>
              <a:gd name="connsiteY12" fmla="*/ 1310568 h 2248592"/>
              <a:gd name="connsiteX13" fmla="*/ 2607606 w 2842282"/>
              <a:gd name="connsiteY13" fmla="*/ 1528932 h 2248592"/>
              <a:gd name="connsiteX14" fmla="*/ 2739535 w 2842282"/>
              <a:gd name="connsiteY14" fmla="*/ 1806437 h 2248592"/>
              <a:gd name="connsiteX15" fmla="*/ 2821421 w 2842282"/>
              <a:gd name="connsiteY15" fmla="*/ 2093040 h 2248592"/>
              <a:gd name="connsiteX16" fmla="*/ 2842282 w 2842282"/>
              <a:gd name="connsiteY16" fmla="*/ 2181700 h 2248592"/>
              <a:gd name="connsiteX17" fmla="*/ 2842282 w 2842282"/>
              <a:gd name="connsiteY17" fmla="*/ 2248592 h 2248592"/>
              <a:gd name="connsiteX18" fmla="*/ 0 w 2842282"/>
              <a:gd name="connsiteY18" fmla="*/ 2248592 h 224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2282" h="2248592">
                <a:moveTo>
                  <a:pt x="0" y="0"/>
                </a:moveTo>
                <a:lnTo>
                  <a:pt x="219248" y="18580"/>
                </a:lnTo>
                <a:lnTo>
                  <a:pt x="501302" y="54974"/>
                </a:lnTo>
                <a:lnTo>
                  <a:pt x="828848" y="150509"/>
                </a:lnTo>
                <a:lnTo>
                  <a:pt x="1033565" y="205100"/>
                </a:lnTo>
                <a:lnTo>
                  <a:pt x="1301971" y="318831"/>
                </a:lnTo>
                <a:lnTo>
                  <a:pt x="1579475" y="482604"/>
                </a:lnTo>
                <a:lnTo>
                  <a:pt x="1765994" y="605434"/>
                </a:lnTo>
                <a:lnTo>
                  <a:pt x="1911571" y="705518"/>
                </a:lnTo>
                <a:lnTo>
                  <a:pt x="2025302" y="805601"/>
                </a:lnTo>
                <a:lnTo>
                  <a:pt x="2179977" y="951177"/>
                </a:lnTo>
                <a:lnTo>
                  <a:pt x="2339200" y="1133147"/>
                </a:lnTo>
                <a:lnTo>
                  <a:pt x="2471129" y="1310568"/>
                </a:lnTo>
                <a:lnTo>
                  <a:pt x="2607606" y="1528932"/>
                </a:lnTo>
                <a:lnTo>
                  <a:pt x="2739535" y="1806437"/>
                </a:lnTo>
                <a:lnTo>
                  <a:pt x="2821421" y="2093040"/>
                </a:lnTo>
                <a:lnTo>
                  <a:pt x="2842282" y="2181700"/>
                </a:lnTo>
                <a:lnTo>
                  <a:pt x="2842282" y="2248592"/>
                </a:lnTo>
                <a:lnTo>
                  <a:pt x="0" y="2248592"/>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 name="TextBox 1">
            <a:extLst>
              <a:ext uri="{FF2B5EF4-FFF2-40B4-BE49-F238E27FC236}">
                <a16:creationId xmlns:a16="http://schemas.microsoft.com/office/drawing/2014/main" xmlns="" id="{A143ACF8-8DF3-911C-4CA2-581DEEF6496C}"/>
              </a:ext>
            </a:extLst>
          </p:cNvPr>
          <p:cNvSpPr txBox="1"/>
          <p:nvPr/>
        </p:nvSpPr>
        <p:spPr>
          <a:xfrm>
            <a:off x="1011351" y="636638"/>
            <a:ext cx="10169299" cy="584775"/>
          </a:xfrm>
          <a:prstGeom prst="rect">
            <a:avLst/>
          </a:prstGeom>
          <a:noFill/>
        </p:spPr>
        <p:txBody>
          <a:bodyPr wrap="square" rtlCol="0">
            <a:spAutoFit/>
          </a:bodyPr>
          <a:lstStyle/>
          <a:p>
            <a:r>
              <a:rPr lang="ru-RU" sz="3200" b="1" dirty="0">
                <a:latin typeface="Century Gothic" panose="020B0502020202020204" pitchFamily="34" charset="0"/>
              </a:rPr>
              <a:t>Примеры криволинейных трапеций</a:t>
            </a:r>
          </a:p>
        </p:txBody>
      </p:sp>
      <p:cxnSp>
        <p:nvCxnSpPr>
          <p:cNvPr id="3" name="Прямая соединительная линия 2">
            <a:extLst>
              <a:ext uri="{FF2B5EF4-FFF2-40B4-BE49-F238E27FC236}">
                <a16:creationId xmlns:a16="http://schemas.microsoft.com/office/drawing/2014/main" xmlns="" id="{42E041DB-9F18-117D-384F-966DB35FFB5E}"/>
              </a:ext>
            </a:extLst>
          </p:cNvPr>
          <p:cNvCxnSpPr>
            <a:cxnSpLocks/>
          </p:cNvCxnSpPr>
          <p:nvPr/>
        </p:nvCxnSpPr>
        <p:spPr>
          <a:xfrm>
            <a:off x="940011" y="1866375"/>
            <a:ext cx="0" cy="4421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Равнобедренный треугольник 3">
            <a:extLst>
              <a:ext uri="{FF2B5EF4-FFF2-40B4-BE49-F238E27FC236}">
                <a16:creationId xmlns:a16="http://schemas.microsoft.com/office/drawing/2014/main" xmlns="" id="{C85D40F6-A0FB-A06A-5365-C0F2C64AB6DA}"/>
              </a:ext>
            </a:extLst>
          </p:cNvPr>
          <p:cNvSpPr/>
          <p:nvPr/>
        </p:nvSpPr>
        <p:spPr>
          <a:xfrm>
            <a:off x="812749" y="1682557"/>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Равнобедренный треугольник 5">
            <a:extLst>
              <a:ext uri="{FF2B5EF4-FFF2-40B4-BE49-F238E27FC236}">
                <a16:creationId xmlns:a16="http://schemas.microsoft.com/office/drawing/2014/main" xmlns="" id="{3579F604-E664-B772-6533-4880D5F99B8B}"/>
              </a:ext>
            </a:extLst>
          </p:cNvPr>
          <p:cNvSpPr/>
          <p:nvPr/>
        </p:nvSpPr>
        <p:spPr>
          <a:xfrm rot="5400000">
            <a:off x="5363862" y="5714878"/>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a:extLst>
              <a:ext uri="{FF2B5EF4-FFF2-40B4-BE49-F238E27FC236}">
                <a16:creationId xmlns:a16="http://schemas.microsoft.com/office/drawing/2014/main" xmlns="" id="{3FBC9021-58F9-DFA9-5BF5-F3E0DF3F8473}"/>
              </a:ext>
            </a:extLst>
          </p:cNvPr>
          <p:cNvCxnSpPr>
            <a:cxnSpLocks/>
          </p:cNvCxnSpPr>
          <p:nvPr/>
        </p:nvCxnSpPr>
        <p:spPr>
          <a:xfrm>
            <a:off x="4407761" y="2948100"/>
            <a:ext cx="1" cy="325224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09DDF48-F82E-582E-86C1-253E3CFD9C2E}"/>
              </a:ext>
            </a:extLst>
          </p:cNvPr>
          <p:cNvSpPr txBox="1"/>
          <p:nvPr/>
        </p:nvSpPr>
        <p:spPr>
          <a:xfrm>
            <a:off x="1472516" y="5889403"/>
            <a:ext cx="593016"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a</a:t>
            </a:r>
            <a:endParaRPr lang="ru-RU" dirty="0"/>
          </a:p>
        </p:txBody>
      </p:sp>
      <p:sp>
        <p:nvSpPr>
          <p:cNvPr id="14" name="TextBox 13">
            <a:extLst>
              <a:ext uri="{FF2B5EF4-FFF2-40B4-BE49-F238E27FC236}">
                <a16:creationId xmlns:a16="http://schemas.microsoft.com/office/drawing/2014/main" xmlns="" id="{3AE698C4-9EB6-C925-E6ED-020A32985A09}"/>
              </a:ext>
            </a:extLst>
          </p:cNvPr>
          <p:cNvSpPr txBox="1"/>
          <p:nvPr/>
        </p:nvSpPr>
        <p:spPr>
          <a:xfrm>
            <a:off x="3909035" y="5886070"/>
            <a:ext cx="558826"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AU" dirty="0"/>
              <a:t>b</a:t>
            </a:r>
            <a:endParaRPr lang="ru-RU" dirty="0"/>
          </a:p>
        </p:txBody>
      </p:sp>
      <p:sp>
        <p:nvSpPr>
          <p:cNvPr id="15" name="TextBox 14">
            <a:extLst>
              <a:ext uri="{FF2B5EF4-FFF2-40B4-BE49-F238E27FC236}">
                <a16:creationId xmlns:a16="http://schemas.microsoft.com/office/drawing/2014/main" xmlns="" id="{BB899C04-318D-8136-B567-79F438404A3D}"/>
              </a:ext>
            </a:extLst>
          </p:cNvPr>
          <p:cNvSpPr txBox="1"/>
          <p:nvPr/>
        </p:nvSpPr>
        <p:spPr>
          <a:xfrm>
            <a:off x="162217" y="1628059"/>
            <a:ext cx="907181"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endParaRPr lang="ru-RU" dirty="0"/>
          </a:p>
        </p:txBody>
      </p:sp>
      <p:sp>
        <p:nvSpPr>
          <p:cNvPr id="16" name="TextBox 15">
            <a:extLst>
              <a:ext uri="{FF2B5EF4-FFF2-40B4-BE49-F238E27FC236}">
                <a16:creationId xmlns:a16="http://schemas.microsoft.com/office/drawing/2014/main" xmlns="" id="{08E13B0E-D0D1-F4BF-F1EA-E5C868D65CD5}"/>
              </a:ext>
            </a:extLst>
          </p:cNvPr>
          <p:cNvSpPr txBox="1"/>
          <p:nvPr/>
        </p:nvSpPr>
        <p:spPr>
          <a:xfrm>
            <a:off x="4507321" y="3485779"/>
            <a:ext cx="1432597"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 = f(x) </a:t>
            </a:r>
            <a:endParaRPr lang="ru-RU" dirty="0"/>
          </a:p>
        </p:txBody>
      </p:sp>
      <p:sp>
        <p:nvSpPr>
          <p:cNvPr id="17" name="TextBox 16">
            <a:extLst>
              <a:ext uri="{FF2B5EF4-FFF2-40B4-BE49-F238E27FC236}">
                <a16:creationId xmlns:a16="http://schemas.microsoft.com/office/drawing/2014/main" xmlns="" id="{2C99E727-FCBB-5AF4-68B6-3451D73566F8}"/>
              </a:ext>
            </a:extLst>
          </p:cNvPr>
          <p:cNvSpPr txBox="1"/>
          <p:nvPr/>
        </p:nvSpPr>
        <p:spPr>
          <a:xfrm>
            <a:off x="395302" y="5915667"/>
            <a:ext cx="68580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0</a:t>
            </a:r>
            <a:endParaRPr lang="ru-RU" dirty="0"/>
          </a:p>
        </p:txBody>
      </p:sp>
      <p:cxnSp>
        <p:nvCxnSpPr>
          <p:cNvPr id="21" name="Прямая соединительная линия 20">
            <a:extLst>
              <a:ext uri="{FF2B5EF4-FFF2-40B4-BE49-F238E27FC236}">
                <a16:creationId xmlns:a16="http://schemas.microsoft.com/office/drawing/2014/main" xmlns="" id="{51C639F5-7329-F414-DE9E-51312025A5D8}"/>
              </a:ext>
            </a:extLst>
          </p:cNvPr>
          <p:cNvCxnSpPr>
            <a:cxnSpLocks/>
          </p:cNvCxnSpPr>
          <p:nvPr/>
        </p:nvCxnSpPr>
        <p:spPr>
          <a:xfrm>
            <a:off x="7075165" y="1729819"/>
            <a:ext cx="0" cy="4421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Равнобедренный треугольник 21">
            <a:extLst>
              <a:ext uri="{FF2B5EF4-FFF2-40B4-BE49-F238E27FC236}">
                <a16:creationId xmlns:a16="http://schemas.microsoft.com/office/drawing/2014/main" xmlns="" id="{88CB14F6-D6AE-4E41-C74E-0599BF604605}"/>
              </a:ext>
            </a:extLst>
          </p:cNvPr>
          <p:cNvSpPr/>
          <p:nvPr/>
        </p:nvSpPr>
        <p:spPr>
          <a:xfrm>
            <a:off x="6947903" y="1546001"/>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a:extLst>
              <a:ext uri="{FF2B5EF4-FFF2-40B4-BE49-F238E27FC236}">
                <a16:creationId xmlns:a16="http://schemas.microsoft.com/office/drawing/2014/main" xmlns="" id="{D31D8D93-73CF-EEBF-E7FD-3D92B546EB4A}"/>
              </a:ext>
            </a:extLst>
          </p:cNvPr>
          <p:cNvSpPr/>
          <p:nvPr/>
        </p:nvSpPr>
        <p:spPr>
          <a:xfrm rot="5400000">
            <a:off x="11499016" y="5578322"/>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a:extLst>
              <a:ext uri="{FF2B5EF4-FFF2-40B4-BE49-F238E27FC236}">
                <a16:creationId xmlns:a16="http://schemas.microsoft.com/office/drawing/2014/main" xmlns="" id="{D421E6DE-56FD-EB6D-F6F4-8D47BDD3EF43}"/>
              </a:ext>
            </a:extLst>
          </p:cNvPr>
          <p:cNvCxnSpPr>
            <a:cxnSpLocks/>
          </p:cNvCxnSpPr>
          <p:nvPr/>
        </p:nvCxnSpPr>
        <p:spPr>
          <a:xfrm flipH="1" flipV="1">
            <a:off x="6685525" y="5762139"/>
            <a:ext cx="477310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E8B6D857-1DAD-A60C-8ACF-1E3E16654817}"/>
              </a:ext>
            </a:extLst>
          </p:cNvPr>
          <p:cNvCxnSpPr>
            <a:cxnSpLocks/>
          </p:cNvCxnSpPr>
          <p:nvPr/>
        </p:nvCxnSpPr>
        <p:spPr>
          <a:xfrm>
            <a:off x="10542915" y="2811544"/>
            <a:ext cx="1" cy="325224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AC68B98F-313D-80FD-7F84-7B7B157A2FC8}"/>
              </a:ext>
            </a:extLst>
          </p:cNvPr>
          <p:cNvSpPr txBox="1"/>
          <p:nvPr/>
        </p:nvSpPr>
        <p:spPr>
          <a:xfrm>
            <a:off x="7607670" y="5752847"/>
            <a:ext cx="593016"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a</a:t>
            </a:r>
            <a:endParaRPr lang="ru-RU" dirty="0"/>
          </a:p>
        </p:txBody>
      </p:sp>
      <p:sp>
        <p:nvSpPr>
          <p:cNvPr id="32" name="TextBox 31">
            <a:extLst>
              <a:ext uri="{FF2B5EF4-FFF2-40B4-BE49-F238E27FC236}">
                <a16:creationId xmlns:a16="http://schemas.microsoft.com/office/drawing/2014/main" xmlns="" id="{F5BA629D-D6D3-BE54-9D86-C5872DC113E7}"/>
              </a:ext>
            </a:extLst>
          </p:cNvPr>
          <p:cNvSpPr txBox="1"/>
          <p:nvPr/>
        </p:nvSpPr>
        <p:spPr>
          <a:xfrm>
            <a:off x="10044189" y="5749514"/>
            <a:ext cx="558826"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AU" dirty="0"/>
              <a:t>b</a:t>
            </a:r>
            <a:endParaRPr lang="ru-RU" dirty="0"/>
          </a:p>
        </p:txBody>
      </p:sp>
      <p:sp>
        <p:nvSpPr>
          <p:cNvPr id="33" name="TextBox 32">
            <a:extLst>
              <a:ext uri="{FF2B5EF4-FFF2-40B4-BE49-F238E27FC236}">
                <a16:creationId xmlns:a16="http://schemas.microsoft.com/office/drawing/2014/main" xmlns="" id="{00D93BB2-B7A2-6445-17D6-36E0DC896885}"/>
              </a:ext>
            </a:extLst>
          </p:cNvPr>
          <p:cNvSpPr txBox="1"/>
          <p:nvPr/>
        </p:nvSpPr>
        <p:spPr>
          <a:xfrm>
            <a:off x="6297371" y="1491503"/>
            <a:ext cx="907181"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endParaRPr lang="ru-RU" dirty="0"/>
          </a:p>
        </p:txBody>
      </p:sp>
      <p:sp>
        <p:nvSpPr>
          <p:cNvPr id="34" name="TextBox 33">
            <a:extLst>
              <a:ext uri="{FF2B5EF4-FFF2-40B4-BE49-F238E27FC236}">
                <a16:creationId xmlns:a16="http://schemas.microsoft.com/office/drawing/2014/main" xmlns="" id="{A3F05ECC-F1D6-394B-D57F-7935BD342372}"/>
              </a:ext>
            </a:extLst>
          </p:cNvPr>
          <p:cNvSpPr txBox="1"/>
          <p:nvPr/>
        </p:nvSpPr>
        <p:spPr>
          <a:xfrm>
            <a:off x="8860955" y="3463221"/>
            <a:ext cx="1432597"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 = f(x) </a:t>
            </a:r>
            <a:endParaRPr lang="ru-RU" dirty="0"/>
          </a:p>
        </p:txBody>
      </p:sp>
      <p:sp>
        <p:nvSpPr>
          <p:cNvPr id="35" name="TextBox 34">
            <a:extLst>
              <a:ext uri="{FF2B5EF4-FFF2-40B4-BE49-F238E27FC236}">
                <a16:creationId xmlns:a16="http://schemas.microsoft.com/office/drawing/2014/main" xmlns="" id="{3308F0B1-91ED-AFA1-2FA2-EA20C2A0DD1E}"/>
              </a:ext>
            </a:extLst>
          </p:cNvPr>
          <p:cNvSpPr txBox="1"/>
          <p:nvPr/>
        </p:nvSpPr>
        <p:spPr>
          <a:xfrm>
            <a:off x="6530456" y="5779111"/>
            <a:ext cx="68580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0</a:t>
            </a:r>
            <a:endParaRPr lang="ru-RU" dirty="0"/>
          </a:p>
        </p:txBody>
      </p:sp>
      <p:sp>
        <p:nvSpPr>
          <p:cNvPr id="50" name="Полилиния: фигура 49">
            <a:extLst>
              <a:ext uri="{FF2B5EF4-FFF2-40B4-BE49-F238E27FC236}">
                <a16:creationId xmlns:a16="http://schemas.microsoft.com/office/drawing/2014/main" xmlns="" id="{29EAE2BD-C144-8B26-CE56-ABEFC347A5F5}"/>
              </a:ext>
            </a:extLst>
          </p:cNvPr>
          <p:cNvSpPr/>
          <p:nvPr/>
        </p:nvSpPr>
        <p:spPr>
          <a:xfrm>
            <a:off x="2609199" y="4064224"/>
            <a:ext cx="1798560" cy="1832888"/>
          </a:xfrm>
          <a:custGeom>
            <a:avLst/>
            <a:gdLst>
              <a:gd name="connsiteX0" fmla="*/ 1798560 w 1798560"/>
              <a:gd name="connsiteY0" fmla="*/ 0 h 1832888"/>
              <a:gd name="connsiteX1" fmla="*/ 1798560 w 1798560"/>
              <a:gd name="connsiteY1" fmla="*/ 1832888 h 1832888"/>
              <a:gd name="connsiteX2" fmla="*/ 0 w 1798560"/>
              <a:gd name="connsiteY2" fmla="*/ 1832888 h 1832888"/>
              <a:gd name="connsiteX3" fmla="*/ 0 w 1798560"/>
              <a:gd name="connsiteY3" fmla="*/ 1800617 h 1832888"/>
              <a:gd name="connsiteX4" fmla="*/ 4813 w 1798560"/>
              <a:gd name="connsiteY4" fmla="*/ 1803208 h 1832888"/>
              <a:gd name="connsiteX5" fmla="*/ 72190 w 1798560"/>
              <a:gd name="connsiteY5" fmla="*/ 1817646 h 1832888"/>
              <a:gd name="connsiteX6" fmla="*/ 216569 w 1798560"/>
              <a:gd name="connsiteY6" fmla="*/ 1803208 h 1832888"/>
              <a:gd name="connsiteX7" fmla="*/ 389823 w 1798560"/>
              <a:gd name="connsiteY7" fmla="*/ 1716581 h 1832888"/>
              <a:gd name="connsiteX8" fmla="*/ 548640 w 1798560"/>
              <a:gd name="connsiteY8" fmla="*/ 1615515 h 1832888"/>
              <a:gd name="connsiteX9" fmla="*/ 688206 w 1798560"/>
              <a:gd name="connsiteY9" fmla="*/ 1485574 h 1832888"/>
              <a:gd name="connsiteX10" fmla="*/ 851836 w 1798560"/>
              <a:gd name="connsiteY10" fmla="*/ 1317132 h 1832888"/>
              <a:gd name="connsiteX11" fmla="*/ 1068404 w 1798560"/>
              <a:gd name="connsiteY11" fmla="*/ 1062063 h 1832888"/>
              <a:gd name="connsiteX12" fmla="*/ 1390851 w 1798560"/>
              <a:gd name="connsiteY12" fmla="*/ 604863 h 1832888"/>
              <a:gd name="connsiteX13" fmla="*/ 1583356 w 1798560"/>
              <a:gd name="connsiteY13" fmla="*/ 320918 h 18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8560" h="1832888">
                <a:moveTo>
                  <a:pt x="1798560" y="0"/>
                </a:moveTo>
                <a:lnTo>
                  <a:pt x="1798560" y="1832888"/>
                </a:lnTo>
                <a:lnTo>
                  <a:pt x="0" y="1832888"/>
                </a:lnTo>
                <a:lnTo>
                  <a:pt x="0" y="1800617"/>
                </a:lnTo>
                <a:lnTo>
                  <a:pt x="4813" y="1803208"/>
                </a:lnTo>
                <a:lnTo>
                  <a:pt x="72190" y="1817646"/>
                </a:lnTo>
                <a:lnTo>
                  <a:pt x="216569" y="1803208"/>
                </a:lnTo>
                <a:lnTo>
                  <a:pt x="389823" y="1716581"/>
                </a:lnTo>
                <a:lnTo>
                  <a:pt x="548640" y="1615515"/>
                </a:lnTo>
                <a:lnTo>
                  <a:pt x="688206" y="1485574"/>
                </a:lnTo>
                <a:lnTo>
                  <a:pt x="851836" y="1317132"/>
                </a:lnTo>
                <a:lnTo>
                  <a:pt x="1068404" y="1062063"/>
                </a:lnTo>
                <a:lnTo>
                  <a:pt x="1390851" y="604863"/>
                </a:lnTo>
                <a:lnTo>
                  <a:pt x="1583356" y="32091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7" name="Полилиния: фигура 46">
            <a:extLst>
              <a:ext uri="{FF2B5EF4-FFF2-40B4-BE49-F238E27FC236}">
                <a16:creationId xmlns:a16="http://schemas.microsoft.com/office/drawing/2014/main" xmlns="" id="{DB609831-E912-7EF4-49CD-807FE17F54D2}"/>
              </a:ext>
            </a:extLst>
          </p:cNvPr>
          <p:cNvSpPr/>
          <p:nvPr/>
        </p:nvSpPr>
        <p:spPr>
          <a:xfrm>
            <a:off x="1565475" y="3733603"/>
            <a:ext cx="1109690" cy="2148122"/>
          </a:xfrm>
          <a:custGeom>
            <a:avLst/>
            <a:gdLst>
              <a:gd name="connsiteX0" fmla="*/ 0 w 1109690"/>
              <a:gd name="connsiteY0" fmla="*/ 0 h 2148122"/>
              <a:gd name="connsiteX1" fmla="*/ 143762 w 1109690"/>
              <a:gd name="connsiteY1" fmla="*/ 507160 h 2148122"/>
              <a:gd name="connsiteX2" fmla="*/ 317017 w 1109690"/>
              <a:gd name="connsiteY2" fmla="*/ 1075050 h 2148122"/>
              <a:gd name="connsiteX3" fmla="*/ 509522 w 1109690"/>
              <a:gd name="connsiteY3" fmla="*/ 1517812 h 2148122"/>
              <a:gd name="connsiteX4" fmla="*/ 697215 w 1109690"/>
              <a:gd name="connsiteY4" fmla="*/ 1864322 h 2148122"/>
              <a:gd name="connsiteX5" fmla="*/ 894533 w 1109690"/>
              <a:gd name="connsiteY5" fmla="*/ 2052014 h 2148122"/>
              <a:gd name="connsiteX6" fmla="*/ 990785 w 1109690"/>
              <a:gd name="connsiteY6" fmla="*/ 2109766 h 2148122"/>
              <a:gd name="connsiteX7" fmla="*/ 1109690 w 1109690"/>
              <a:gd name="connsiteY7" fmla="*/ 2148122 h 2148122"/>
              <a:gd name="connsiteX8" fmla="*/ 0 w 1109690"/>
              <a:gd name="connsiteY8" fmla="*/ 2148122 h 214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90" h="2148122">
                <a:moveTo>
                  <a:pt x="0" y="0"/>
                </a:moveTo>
                <a:lnTo>
                  <a:pt x="143762" y="507160"/>
                </a:lnTo>
                <a:lnTo>
                  <a:pt x="317017" y="1075050"/>
                </a:lnTo>
                <a:lnTo>
                  <a:pt x="509522" y="1517812"/>
                </a:lnTo>
                <a:lnTo>
                  <a:pt x="697215" y="1864322"/>
                </a:lnTo>
                <a:lnTo>
                  <a:pt x="894533" y="2052014"/>
                </a:lnTo>
                <a:lnTo>
                  <a:pt x="990785" y="2109766"/>
                </a:lnTo>
                <a:lnTo>
                  <a:pt x="1109690" y="2148122"/>
                </a:lnTo>
                <a:lnTo>
                  <a:pt x="0" y="2148122"/>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cxnSp>
        <p:nvCxnSpPr>
          <p:cNvPr id="27" name="Прямая соединительная линия 26">
            <a:extLst>
              <a:ext uri="{FF2B5EF4-FFF2-40B4-BE49-F238E27FC236}">
                <a16:creationId xmlns:a16="http://schemas.microsoft.com/office/drawing/2014/main" xmlns="" id="{81B10FF5-78DD-C879-7A97-8436D67E0650}"/>
              </a:ext>
            </a:extLst>
          </p:cNvPr>
          <p:cNvCxnSpPr>
            <a:cxnSpLocks/>
          </p:cNvCxnSpPr>
          <p:nvPr/>
        </p:nvCxnSpPr>
        <p:spPr>
          <a:xfrm>
            <a:off x="7700630" y="2981228"/>
            <a:ext cx="0" cy="3082563"/>
          </a:xfrm>
          <a:prstGeom prst="line">
            <a:avLst/>
          </a:prstGeom>
        </p:spPr>
        <p:style>
          <a:lnRef idx="1">
            <a:schemeClr val="accent1"/>
          </a:lnRef>
          <a:fillRef idx="0">
            <a:schemeClr val="accent1"/>
          </a:fillRef>
          <a:effectRef idx="0">
            <a:schemeClr val="accent1"/>
          </a:effectRef>
          <a:fontRef idx="minor">
            <a:schemeClr val="tx1"/>
          </a:fontRef>
        </p:style>
      </p:cxnSp>
      <p:sp>
        <p:nvSpPr>
          <p:cNvPr id="38" name="Полилиния: фигура 37">
            <a:extLst>
              <a:ext uri="{FF2B5EF4-FFF2-40B4-BE49-F238E27FC236}">
                <a16:creationId xmlns:a16="http://schemas.microsoft.com/office/drawing/2014/main" xmlns="" id="{20993D97-9799-8338-D16F-4393620C4F8B}"/>
              </a:ext>
            </a:extLst>
          </p:cNvPr>
          <p:cNvSpPr/>
          <p:nvPr/>
        </p:nvSpPr>
        <p:spPr>
          <a:xfrm>
            <a:off x="1438738" y="3296874"/>
            <a:ext cx="3436219" cy="2589196"/>
          </a:xfrm>
          <a:custGeom>
            <a:avLst/>
            <a:gdLst>
              <a:gd name="connsiteX0" fmla="*/ 0 w 3436219"/>
              <a:gd name="connsiteY0" fmla="*/ 0 h 2589196"/>
              <a:gd name="connsiteX1" fmla="*/ 1280160 w 3436219"/>
              <a:gd name="connsiteY1" fmla="*/ 2589196 h 2589196"/>
              <a:gd name="connsiteX2" fmla="*/ 3436219 w 3436219"/>
              <a:gd name="connsiteY2" fmla="*/ 0 h 2589196"/>
            </a:gdLst>
            <a:ahLst/>
            <a:cxnLst>
              <a:cxn ang="0">
                <a:pos x="connsiteX0" y="connsiteY0"/>
              </a:cxn>
              <a:cxn ang="0">
                <a:pos x="connsiteX1" y="connsiteY1"/>
              </a:cxn>
              <a:cxn ang="0">
                <a:pos x="connsiteX2" y="connsiteY2"/>
              </a:cxn>
            </a:cxnLst>
            <a:rect l="l" t="t" r="r" b="b"/>
            <a:pathLst>
              <a:path w="3436219" h="2589196">
                <a:moveTo>
                  <a:pt x="0" y="0"/>
                </a:moveTo>
                <a:cubicBezTo>
                  <a:pt x="353728" y="1294598"/>
                  <a:pt x="707457" y="2589196"/>
                  <a:pt x="1280160" y="2589196"/>
                </a:cubicBezTo>
                <a:cubicBezTo>
                  <a:pt x="1852863" y="2589196"/>
                  <a:pt x="2644541" y="1294598"/>
                  <a:pt x="3436219" y="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a16="http://schemas.microsoft.com/office/drawing/2014/main" xmlns="" id="{1C52BE7D-664B-D947-6245-E5A55D91C28A}"/>
              </a:ext>
            </a:extLst>
          </p:cNvPr>
          <p:cNvSpPr txBox="1"/>
          <p:nvPr/>
        </p:nvSpPr>
        <p:spPr>
          <a:xfrm>
            <a:off x="5146258" y="5900278"/>
            <a:ext cx="101305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a:t>
            </a:r>
            <a:endParaRPr lang="ru-RU" dirty="0"/>
          </a:p>
        </p:txBody>
      </p:sp>
      <p:sp>
        <p:nvSpPr>
          <p:cNvPr id="42" name="TextBox 41">
            <a:extLst>
              <a:ext uri="{FF2B5EF4-FFF2-40B4-BE49-F238E27FC236}">
                <a16:creationId xmlns:a16="http://schemas.microsoft.com/office/drawing/2014/main" xmlns="" id="{7C1F3883-7C44-6A0E-DD75-582D74560C91}"/>
              </a:ext>
            </a:extLst>
          </p:cNvPr>
          <p:cNvSpPr txBox="1"/>
          <p:nvPr/>
        </p:nvSpPr>
        <p:spPr>
          <a:xfrm>
            <a:off x="11303566" y="5800237"/>
            <a:ext cx="101305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a:t>
            </a:r>
            <a:endParaRPr lang="ru-RU" dirty="0"/>
          </a:p>
        </p:txBody>
      </p:sp>
      <p:cxnSp>
        <p:nvCxnSpPr>
          <p:cNvPr id="9" name="Прямая соединительная линия 8">
            <a:extLst>
              <a:ext uri="{FF2B5EF4-FFF2-40B4-BE49-F238E27FC236}">
                <a16:creationId xmlns:a16="http://schemas.microsoft.com/office/drawing/2014/main" xmlns="" id="{CCF5B00D-6D35-BC41-8F14-38A8F65EDDD4}"/>
              </a:ext>
            </a:extLst>
          </p:cNvPr>
          <p:cNvCxnSpPr>
            <a:cxnSpLocks/>
          </p:cNvCxnSpPr>
          <p:nvPr/>
        </p:nvCxnSpPr>
        <p:spPr>
          <a:xfrm>
            <a:off x="1565476" y="3117784"/>
            <a:ext cx="0" cy="308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0BBF15DF-B52D-EAC7-F5E4-A06551286196}"/>
              </a:ext>
            </a:extLst>
          </p:cNvPr>
          <p:cNvCxnSpPr>
            <a:cxnSpLocks/>
          </p:cNvCxnSpPr>
          <p:nvPr/>
        </p:nvCxnSpPr>
        <p:spPr>
          <a:xfrm flipH="1" flipV="1">
            <a:off x="550371" y="5898695"/>
            <a:ext cx="477310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Дуга 63">
            <a:extLst>
              <a:ext uri="{FF2B5EF4-FFF2-40B4-BE49-F238E27FC236}">
                <a16:creationId xmlns:a16="http://schemas.microsoft.com/office/drawing/2014/main" xmlns="" id="{9A9AA8C3-1A88-A6DD-AA80-C10C01B4E443}"/>
              </a:ext>
            </a:extLst>
          </p:cNvPr>
          <p:cNvSpPr/>
          <p:nvPr/>
        </p:nvSpPr>
        <p:spPr>
          <a:xfrm>
            <a:off x="4467861" y="3541183"/>
            <a:ext cx="6119546" cy="5426364"/>
          </a:xfrm>
          <a:prstGeom prst="arc">
            <a:avLst>
              <a:gd name="adj1" fmla="val 16200000"/>
              <a:gd name="adj2" fmla="val 21579153"/>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72" name="Рисунок 71">
            <a:extLst>
              <a:ext uri="{FF2B5EF4-FFF2-40B4-BE49-F238E27FC236}">
                <a16:creationId xmlns:a16="http://schemas.microsoft.com/office/drawing/2014/main" xmlns="" id="{1634ED41-CD03-CCA2-CC27-4E142890096F}"/>
              </a:ext>
            </a:extLst>
          </p:cNvPr>
          <p:cNvPicPr>
            <a:picLocks noChangeAspect="1"/>
          </p:cNvPicPr>
          <p:nvPr/>
        </p:nvPicPr>
        <p:blipFill rotWithShape="1">
          <a:blip r:embed="rId3"/>
          <a:srcRect t="1" b="95481"/>
          <a:stretch/>
        </p:blipFill>
        <p:spPr>
          <a:xfrm>
            <a:off x="-1409668" y="6570478"/>
            <a:ext cx="4968661" cy="367632"/>
          </a:xfrm>
          <a:prstGeom prst="rect">
            <a:avLst/>
          </a:prstGeom>
        </p:spPr>
      </p:pic>
      <p:pic>
        <p:nvPicPr>
          <p:cNvPr id="77" name="Рисунок 76">
            <a:extLst>
              <a:ext uri="{FF2B5EF4-FFF2-40B4-BE49-F238E27FC236}">
                <a16:creationId xmlns:a16="http://schemas.microsoft.com/office/drawing/2014/main" xmlns="" id="{63E68CCC-7AD2-1AFC-A2E8-910EDB719710}"/>
              </a:ext>
            </a:extLst>
          </p:cNvPr>
          <p:cNvPicPr>
            <a:picLocks noChangeAspect="1"/>
          </p:cNvPicPr>
          <p:nvPr/>
        </p:nvPicPr>
        <p:blipFill rotWithShape="1">
          <a:blip r:embed="rId4"/>
          <a:srcRect r="7270" b="95560"/>
          <a:stretch/>
        </p:blipFill>
        <p:spPr>
          <a:xfrm>
            <a:off x="8246855" y="6508815"/>
            <a:ext cx="4980047" cy="357105"/>
          </a:xfrm>
          <a:prstGeom prst="rect">
            <a:avLst/>
          </a:prstGeom>
        </p:spPr>
      </p:pic>
    </p:spTree>
    <p:extLst>
      <p:ext uri="{BB962C8B-B14F-4D97-AF65-F5344CB8AC3E}">
        <p14:creationId xmlns:p14="http://schemas.microsoft.com/office/powerpoint/2010/main" xmlns="" val="2533594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Полилиния: фигура 56">
            <a:extLst>
              <a:ext uri="{FF2B5EF4-FFF2-40B4-BE49-F238E27FC236}">
                <a16:creationId xmlns:a16="http://schemas.microsoft.com/office/drawing/2014/main" xmlns="" id="{2E0CAA55-181E-BFEC-220D-B4E736447000}"/>
              </a:ext>
            </a:extLst>
          </p:cNvPr>
          <p:cNvSpPr/>
          <p:nvPr/>
        </p:nvSpPr>
        <p:spPr>
          <a:xfrm>
            <a:off x="-1939274" y="-360309"/>
            <a:ext cx="5476616" cy="8043120"/>
          </a:xfrm>
          <a:custGeom>
            <a:avLst/>
            <a:gdLst>
              <a:gd name="connsiteX0" fmla="*/ 1967001 w 5476616"/>
              <a:gd name="connsiteY0" fmla="*/ 313925 h 8043120"/>
              <a:gd name="connsiteX1" fmla="*/ 1918875 w 5476616"/>
              <a:gd name="connsiteY1" fmla="*/ 333175 h 8043120"/>
              <a:gd name="connsiteX2" fmla="*/ 349957 w 5476616"/>
              <a:gd name="connsiteY2" fmla="*/ 1305327 h 8043120"/>
              <a:gd name="connsiteX3" fmla="*/ 975599 w 5476616"/>
              <a:gd name="connsiteY3" fmla="*/ 3384384 h 8043120"/>
              <a:gd name="connsiteX4" fmla="*/ 272955 w 5476616"/>
              <a:gd name="connsiteY4" fmla="*/ 4674169 h 8043120"/>
              <a:gd name="connsiteX5" fmla="*/ 118950 w 5476616"/>
              <a:gd name="connsiteY5" fmla="*/ 5935078 h 8043120"/>
              <a:gd name="connsiteX6" fmla="*/ 1976626 w 5476616"/>
              <a:gd name="connsiteY6" fmla="*/ 7253739 h 8043120"/>
              <a:gd name="connsiteX7" fmla="*/ 5085586 w 5476616"/>
              <a:gd name="connsiteY7" fmla="*/ 7571373 h 8043120"/>
              <a:gd name="connsiteX8" fmla="*/ 5085586 w 5476616"/>
              <a:gd name="connsiteY8" fmla="*/ 612308 h 8043120"/>
              <a:gd name="connsiteX9" fmla="*/ 1967001 w 5476616"/>
              <a:gd name="connsiteY9" fmla="*/ 313925 h 80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6616" h="8043120">
                <a:moveTo>
                  <a:pt x="1967001" y="313925"/>
                </a:moveTo>
                <a:cubicBezTo>
                  <a:pt x="1439216" y="267403"/>
                  <a:pt x="1918875" y="333175"/>
                  <a:pt x="1918875" y="333175"/>
                </a:cubicBezTo>
                <a:cubicBezTo>
                  <a:pt x="1649368" y="498409"/>
                  <a:pt x="507170" y="796792"/>
                  <a:pt x="349957" y="1305327"/>
                </a:cubicBezTo>
                <a:cubicBezTo>
                  <a:pt x="192744" y="1813862"/>
                  <a:pt x="988433" y="2822910"/>
                  <a:pt x="975599" y="3384384"/>
                </a:cubicBezTo>
                <a:cubicBezTo>
                  <a:pt x="962765" y="3945858"/>
                  <a:pt x="415730" y="4249053"/>
                  <a:pt x="272955" y="4674169"/>
                </a:cubicBezTo>
                <a:cubicBezTo>
                  <a:pt x="130180" y="5099285"/>
                  <a:pt x="-164995" y="5505150"/>
                  <a:pt x="118950" y="5935078"/>
                </a:cubicBezTo>
                <a:cubicBezTo>
                  <a:pt x="402895" y="6365006"/>
                  <a:pt x="1148853" y="6981023"/>
                  <a:pt x="1976626" y="7253739"/>
                </a:cubicBezTo>
                <a:cubicBezTo>
                  <a:pt x="2804399" y="7526455"/>
                  <a:pt x="4567426" y="8678278"/>
                  <a:pt x="5085586" y="7571373"/>
                </a:cubicBezTo>
                <a:cubicBezTo>
                  <a:pt x="5603746" y="6464468"/>
                  <a:pt x="5610163" y="1817070"/>
                  <a:pt x="5085586" y="612308"/>
                </a:cubicBezTo>
                <a:cubicBezTo>
                  <a:pt x="4561009" y="-592454"/>
                  <a:pt x="2494786" y="360447"/>
                  <a:pt x="1967001" y="313925"/>
                </a:cubicBezTo>
                <a:close/>
              </a:path>
            </a:pathLst>
          </a:custGeom>
          <a:solidFill>
            <a:schemeClr val="accent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лилиния: фигура 55">
            <a:extLst>
              <a:ext uri="{FF2B5EF4-FFF2-40B4-BE49-F238E27FC236}">
                <a16:creationId xmlns:a16="http://schemas.microsoft.com/office/drawing/2014/main" xmlns="" id="{B37CB6D0-C8AA-ACBF-C4EB-73BBA173FE1A}"/>
              </a:ext>
            </a:extLst>
          </p:cNvPr>
          <p:cNvSpPr/>
          <p:nvPr/>
        </p:nvSpPr>
        <p:spPr>
          <a:xfrm>
            <a:off x="8186930" y="-360309"/>
            <a:ext cx="5476616" cy="8043120"/>
          </a:xfrm>
          <a:custGeom>
            <a:avLst/>
            <a:gdLst>
              <a:gd name="connsiteX0" fmla="*/ 1967001 w 5476616"/>
              <a:gd name="connsiteY0" fmla="*/ 313925 h 8043120"/>
              <a:gd name="connsiteX1" fmla="*/ 1918875 w 5476616"/>
              <a:gd name="connsiteY1" fmla="*/ 333175 h 8043120"/>
              <a:gd name="connsiteX2" fmla="*/ 349957 w 5476616"/>
              <a:gd name="connsiteY2" fmla="*/ 1305327 h 8043120"/>
              <a:gd name="connsiteX3" fmla="*/ 975599 w 5476616"/>
              <a:gd name="connsiteY3" fmla="*/ 3384384 h 8043120"/>
              <a:gd name="connsiteX4" fmla="*/ 272955 w 5476616"/>
              <a:gd name="connsiteY4" fmla="*/ 4674169 h 8043120"/>
              <a:gd name="connsiteX5" fmla="*/ 118950 w 5476616"/>
              <a:gd name="connsiteY5" fmla="*/ 5935078 h 8043120"/>
              <a:gd name="connsiteX6" fmla="*/ 1976626 w 5476616"/>
              <a:gd name="connsiteY6" fmla="*/ 7253739 h 8043120"/>
              <a:gd name="connsiteX7" fmla="*/ 5085586 w 5476616"/>
              <a:gd name="connsiteY7" fmla="*/ 7571373 h 8043120"/>
              <a:gd name="connsiteX8" fmla="*/ 5085586 w 5476616"/>
              <a:gd name="connsiteY8" fmla="*/ 612308 h 8043120"/>
              <a:gd name="connsiteX9" fmla="*/ 1967001 w 5476616"/>
              <a:gd name="connsiteY9" fmla="*/ 313925 h 80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6616" h="8043120">
                <a:moveTo>
                  <a:pt x="1967001" y="313925"/>
                </a:moveTo>
                <a:cubicBezTo>
                  <a:pt x="1439216" y="267403"/>
                  <a:pt x="1918875" y="333175"/>
                  <a:pt x="1918875" y="333175"/>
                </a:cubicBezTo>
                <a:cubicBezTo>
                  <a:pt x="1649368" y="498409"/>
                  <a:pt x="507170" y="796792"/>
                  <a:pt x="349957" y="1305327"/>
                </a:cubicBezTo>
                <a:cubicBezTo>
                  <a:pt x="192744" y="1813862"/>
                  <a:pt x="988433" y="2822910"/>
                  <a:pt x="975599" y="3384384"/>
                </a:cubicBezTo>
                <a:cubicBezTo>
                  <a:pt x="962765" y="3945858"/>
                  <a:pt x="415730" y="4249053"/>
                  <a:pt x="272955" y="4674169"/>
                </a:cubicBezTo>
                <a:cubicBezTo>
                  <a:pt x="130180" y="5099285"/>
                  <a:pt x="-164995" y="5505150"/>
                  <a:pt x="118950" y="5935078"/>
                </a:cubicBezTo>
                <a:cubicBezTo>
                  <a:pt x="402895" y="6365006"/>
                  <a:pt x="1148853" y="6981023"/>
                  <a:pt x="1976626" y="7253739"/>
                </a:cubicBezTo>
                <a:cubicBezTo>
                  <a:pt x="2804399" y="7526455"/>
                  <a:pt x="4567426" y="8678278"/>
                  <a:pt x="5085586" y="7571373"/>
                </a:cubicBezTo>
                <a:cubicBezTo>
                  <a:pt x="5603746" y="6464468"/>
                  <a:pt x="5610163" y="1817070"/>
                  <a:pt x="5085586" y="612308"/>
                </a:cubicBezTo>
                <a:cubicBezTo>
                  <a:pt x="4561009" y="-592454"/>
                  <a:pt x="2494786" y="360447"/>
                  <a:pt x="1967001" y="313925"/>
                </a:cubicBezTo>
                <a:close/>
              </a:path>
            </a:pathLst>
          </a:custGeom>
          <a:solidFill>
            <a:schemeClr val="accent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3" name="Группа 82">
            <a:extLst>
              <a:ext uri="{FF2B5EF4-FFF2-40B4-BE49-F238E27FC236}">
                <a16:creationId xmlns:a16="http://schemas.microsoft.com/office/drawing/2014/main" xmlns="" id="{1F295217-8E0D-EE93-EC70-86760ADE5426}"/>
              </a:ext>
            </a:extLst>
          </p:cNvPr>
          <p:cNvGrpSpPr/>
          <p:nvPr/>
        </p:nvGrpSpPr>
        <p:grpSpPr>
          <a:xfrm>
            <a:off x="1575370" y="1678109"/>
            <a:ext cx="3493790" cy="626101"/>
            <a:chOff x="6515100" y="1016000"/>
            <a:chExt cx="4724400" cy="1409700"/>
          </a:xfrm>
        </p:grpSpPr>
        <p:sp>
          <p:nvSpPr>
            <p:cNvPr id="84" name="Прямоугольник 83">
              <a:extLst>
                <a:ext uri="{FF2B5EF4-FFF2-40B4-BE49-F238E27FC236}">
                  <a16:creationId xmlns:a16="http://schemas.microsoft.com/office/drawing/2014/main" xmlns="" id="{2C325B3F-9A17-3BF0-BBC1-B91D400B9A24}"/>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Прямоугольник 84">
              <a:extLst>
                <a:ext uri="{FF2B5EF4-FFF2-40B4-BE49-F238E27FC236}">
                  <a16:creationId xmlns:a16="http://schemas.microsoft.com/office/drawing/2014/main" xmlns="" id="{97255B68-D601-950A-9065-DDE9AAF2BFBC}"/>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TextBox 58">
            <a:extLst>
              <a:ext uri="{FF2B5EF4-FFF2-40B4-BE49-F238E27FC236}">
                <a16:creationId xmlns:a16="http://schemas.microsoft.com/office/drawing/2014/main" xmlns="" id="{97612616-F50C-7AB2-F10F-880425B0A814}"/>
              </a:ext>
            </a:extLst>
          </p:cNvPr>
          <p:cNvSpPr txBox="1"/>
          <p:nvPr/>
        </p:nvSpPr>
        <p:spPr>
          <a:xfrm>
            <a:off x="564632" y="424109"/>
            <a:ext cx="11062735" cy="523220"/>
          </a:xfrm>
          <a:prstGeom prst="rect">
            <a:avLst/>
          </a:prstGeom>
          <a:noFill/>
        </p:spPr>
        <p:txBody>
          <a:bodyPr wrap="square">
            <a:spAutoFit/>
          </a:bodyPr>
          <a:lstStyle/>
          <a:p>
            <a:pPr algn="ctr"/>
            <a:r>
              <a:rPr lang="ru-RU" sz="2800" b="1" dirty="0">
                <a:latin typeface="Century Gothic" panose="020B0502020202020204" pitchFamily="34" charset="0"/>
              </a:rPr>
              <a:t>Повторение таблицы первообразных. Сопоставить:</a:t>
            </a:r>
          </a:p>
        </p:txBody>
      </p:sp>
      <p:sp>
        <p:nvSpPr>
          <p:cNvPr id="60" name="TextBox 59">
            <a:extLst>
              <a:ext uri="{FF2B5EF4-FFF2-40B4-BE49-F238E27FC236}">
                <a16:creationId xmlns:a16="http://schemas.microsoft.com/office/drawing/2014/main" xmlns="" id="{62F97836-A316-20BF-BC5E-91D1F036007A}"/>
              </a:ext>
            </a:extLst>
          </p:cNvPr>
          <p:cNvSpPr txBox="1"/>
          <p:nvPr/>
        </p:nvSpPr>
        <p:spPr>
          <a:xfrm>
            <a:off x="7105343" y="1147167"/>
            <a:ext cx="3571215" cy="400110"/>
          </a:xfrm>
          <a:prstGeom prst="rect">
            <a:avLst/>
          </a:prstGeom>
          <a:noFill/>
        </p:spPr>
        <p:txBody>
          <a:bodyPr wrap="square">
            <a:spAutoFit/>
          </a:bodyPr>
          <a:lstStyle/>
          <a:p>
            <a:pPr algn="ctr"/>
            <a:r>
              <a:rPr lang="ru-RU" sz="2000" b="1" dirty="0">
                <a:solidFill>
                  <a:schemeClr val="accent1">
                    <a:lumMod val="75000"/>
                  </a:schemeClr>
                </a:solidFill>
                <a:latin typeface="Century Gothic" panose="020B0502020202020204" pitchFamily="34" charset="0"/>
              </a:rPr>
              <a:t>Первообразная</a:t>
            </a:r>
          </a:p>
        </p:txBody>
      </p:sp>
      <p:sp>
        <p:nvSpPr>
          <p:cNvPr id="61" name="TextBox 60">
            <a:extLst>
              <a:ext uri="{FF2B5EF4-FFF2-40B4-BE49-F238E27FC236}">
                <a16:creationId xmlns:a16="http://schemas.microsoft.com/office/drawing/2014/main" xmlns="" id="{02D5CC7C-1FE4-EE98-62E7-F1BC7C45AF01}"/>
              </a:ext>
            </a:extLst>
          </p:cNvPr>
          <p:cNvSpPr txBox="1"/>
          <p:nvPr/>
        </p:nvSpPr>
        <p:spPr>
          <a:xfrm>
            <a:off x="1575365" y="1147167"/>
            <a:ext cx="3511294" cy="400110"/>
          </a:xfrm>
          <a:prstGeom prst="rect">
            <a:avLst/>
          </a:prstGeom>
          <a:noFill/>
        </p:spPr>
        <p:txBody>
          <a:bodyPr wrap="square">
            <a:spAutoFit/>
          </a:bodyPr>
          <a:lstStyle/>
          <a:p>
            <a:pPr algn="ctr"/>
            <a:r>
              <a:rPr lang="ru-RU" sz="2000" b="1" dirty="0">
                <a:solidFill>
                  <a:schemeClr val="accent1">
                    <a:lumMod val="75000"/>
                  </a:schemeClr>
                </a:solidFill>
                <a:latin typeface="Century Gothic" panose="020B0502020202020204" pitchFamily="34" charset="0"/>
              </a:rPr>
              <a:t>Функция</a:t>
            </a:r>
          </a:p>
        </p:txBody>
      </p:sp>
      <p:grpSp>
        <p:nvGrpSpPr>
          <p:cNvPr id="86" name="Группа 85">
            <a:extLst>
              <a:ext uri="{FF2B5EF4-FFF2-40B4-BE49-F238E27FC236}">
                <a16:creationId xmlns:a16="http://schemas.microsoft.com/office/drawing/2014/main" xmlns="" id="{CC89C998-02FE-BE35-7948-1ED15684D54A}"/>
              </a:ext>
            </a:extLst>
          </p:cNvPr>
          <p:cNvGrpSpPr/>
          <p:nvPr/>
        </p:nvGrpSpPr>
        <p:grpSpPr>
          <a:xfrm>
            <a:off x="1575369" y="2546789"/>
            <a:ext cx="3511294" cy="626101"/>
            <a:chOff x="6515100" y="1016000"/>
            <a:chExt cx="4724400" cy="1409700"/>
          </a:xfrm>
        </p:grpSpPr>
        <p:sp>
          <p:nvSpPr>
            <p:cNvPr id="87" name="Прямоугольник 86">
              <a:extLst>
                <a:ext uri="{FF2B5EF4-FFF2-40B4-BE49-F238E27FC236}">
                  <a16:creationId xmlns:a16="http://schemas.microsoft.com/office/drawing/2014/main" xmlns="" id="{24CA8ED4-05DE-BD8B-D6C5-B2EEC08552E4}"/>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8" name="Прямоугольник 87">
              <a:extLst>
                <a:ext uri="{FF2B5EF4-FFF2-40B4-BE49-F238E27FC236}">
                  <a16:creationId xmlns:a16="http://schemas.microsoft.com/office/drawing/2014/main" xmlns="" id="{04F157F0-F6C6-B55F-7F20-DF6E281BBFDB}"/>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9" name="Группа 88">
            <a:extLst>
              <a:ext uri="{FF2B5EF4-FFF2-40B4-BE49-F238E27FC236}">
                <a16:creationId xmlns:a16="http://schemas.microsoft.com/office/drawing/2014/main" xmlns="" id="{53054424-9B4B-69F1-4627-4FE4F133DFBB}"/>
              </a:ext>
            </a:extLst>
          </p:cNvPr>
          <p:cNvGrpSpPr/>
          <p:nvPr/>
        </p:nvGrpSpPr>
        <p:grpSpPr>
          <a:xfrm>
            <a:off x="1575368" y="3415469"/>
            <a:ext cx="3557498" cy="626101"/>
            <a:chOff x="6515100" y="1016000"/>
            <a:chExt cx="4724400" cy="1409700"/>
          </a:xfrm>
        </p:grpSpPr>
        <p:sp>
          <p:nvSpPr>
            <p:cNvPr id="90" name="Прямоугольник 89">
              <a:extLst>
                <a:ext uri="{FF2B5EF4-FFF2-40B4-BE49-F238E27FC236}">
                  <a16:creationId xmlns:a16="http://schemas.microsoft.com/office/drawing/2014/main" xmlns="" id="{F758DB2C-83C7-682D-4FDA-67C8444A56BC}"/>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1" name="Прямоугольник 90">
              <a:extLst>
                <a:ext uri="{FF2B5EF4-FFF2-40B4-BE49-F238E27FC236}">
                  <a16:creationId xmlns:a16="http://schemas.microsoft.com/office/drawing/2014/main" xmlns="" id="{ABA54240-06C8-9D89-B4AB-7F4118EAAAB2}"/>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2" name="Группа 91">
            <a:extLst>
              <a:ext uri="{FF2B5EF4-FFF2-40B4-BE49-F238E27FC236}">
                <a16:creationId xmlns:a16="http://schemas.microsoft.com/office/drawing/2014/main" xmlns="" id="{D8CB4C2C-C6C1-0FD5-69B3-A82308D5C8D8}"/>
              </a:ext>
            </a:extLst>
          </p:cNvPr>
          <p:cNvGrpSpPr/>
          <p:nvPr/>
        </p:nvGrpSpPr>
        <p:grpSpPr>
          <a:xfrm>
            <a:off x="1575367" y="4284149"/>
            <a:ext cx="3557498" cy="626101"/>
            <a:chOff x="6515100" y="1016000"/>
            <a:chExt cx="4724400" cy="1409700"/>
          </a:xfrm>
        </p:grpSpPr>
        <p:sp>
          <p:nvSpPr>
            <p:cNvPr id="93" name="Прямоугольник 92">
              <a:extLst>
                <a:ext uri="{FF2B5EF4-FFF2-40B4-BE49-F238E27FC236}">
                  <a16:creationId xmlns:a16="http://schemas.microsoft.com/office/drawing/2014/main" xmlns="" id="{577BB22D-C688-172F-61F1-E78B39F13A64}"/>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4" name="Прямоугольник 93">
              <a:extLst>
                <a:ext uri="{FF2B5EF4-FFF2-40B4-BE49-F238E27FC236}">
                  <a16:creationId xmlns:a16="http://schemas.microsoft.com/office/drawing/2014/main" xmlns="" id="{12BCA088-C8A3-F0CB-0C7C-98359E4B3CDA}"/>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5" name="Группа 94">
            <a:extLst>
              <a:ext uri="{FF2B5EF4-FFF2-40B4-BE49-F238E27FC236}">
                <a16:creationId xmlns:a16="http://schemas.microsoft.com/office/drawing/2014/main" xmlns="" id="{B04E90CD-98C6-6E75-EF22-316B4357A353}"/>
              </a:ext>
            </a:extLst>
          </p:cNvPr>
          <p:cNvGrpSpPr/>
          <p:nvPr/>
        </p:nvGrpSpPr>
        <p:grpSpPr>
          <a:xfrm>
            <a:off x="1575366" y="5152829"/>
            <a:ext cx="3557498" cy="626101"/>
            <a:chOff x="6515100" y="1016000"/>
            <a:chExt cx="4724400" cy="1409700"/>
          </a:xfrm>
        </p:grpSpPr>
        <p:sp>
          <p:nvSpPr>
            <p:cNvPr id="96" name="Прямоугольник 95">
              <a:extLst>
                <a:ext uri="{FF2B5EF4-FFF2-40B4-BE49-F238E27FC236}">
                  <a16:creationId xmlns:a16="http://schemas.microsoft.com/office/drawing/2014/main" xmlns="" id="{3011B37C-900A-6CA9-2D69-94C6A063F10E}"/>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7" name="Прямоугольник 96">
              <a:extLst>
                <a:ext uri="{FF2B5EF4-FFF2-40B4-BE49-F238E27FC236}">
                  <a16:creationId xmlns:a16="http://schemas.microsoft.com/office/drawing/2014/main" xmlns="" id="{3F88E227-3F8A-5CC8-3B68-7479DC319094}"/>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8" name="Группа 97">
            <a:extLst>
              <a:ext uri="{FF2B5EF4-FFF2-40B4-BE49-F238E27FC236}">
                <a16:creationId xmlns:a16="http://schemas.microsoft.com/office/drawing/2014/main" xmlns="" id="{67D29145-0525-094D-EC6F-43C74CB5DAB1}"/>
              </a:ext>
            </a:extLst>
          </p:cNvPr>
          <p:cNvGrpSpPr/>
          <p:nvPr/>
        </p:nvGrpSpPr>
        <p:grpSpPr>
          <a:xfrm>
            <a:off x="1575365" y="6021509"/>
            <a:ext cx="3553720" cy="626101"/>
            <a:chOff x="6515100" y="1016000"/>
            <a:chExt cx="4724400" cy="1409700"/>
          </a:xfrm>
        </p:grpSpPr>
        <p:sp>
          <p:nvSpPr>
            <p:cNvPr id="99" name="Прямоугольник 98">
              <a:extLst>
                <a:ext uri="{FF2B5EF4-FFF2-40B4-BE49-F238E27FC236}">
                  <a16:creationId xmlns:a16="http://schemas.microsoft.com/office/drawing/2014/main" xmlns="" id="{4C101045-9934-8FF6-DCD3-13C989067047}"/>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0" name="Прямоугольник 99">
              <a:extLst>
                <a:ext uri="{FF2B5EF4-FFF2-40B4-BE49-F238E27FC236}">
                  <a16:creationId xmlns:a16="http://schemas.microsoft.com/office/drawing/2014/main" xmlns="" id="{7F664949-1068-C907-3C22-9CD347694078}"/>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20" name="TextBox 119">
                <a:extLst>
                  <a:ext uri="{FF2B5EF4-FFF2-40B4-BE49-F238E27FC236}">
                    <a16:creationId xmlns:a16="http://schemas.microsoft.com/office/drawing/2014/main" id="{0C2BDEE7-2DC2-2288-D183-132EE03F0BCF}"/>
                  </a:ext>
                </a:extLst>
              </p:cNvPr>
              <p:cNvSpPr txBox="1"/>
              <p:nvPr/>
            </p:nvSpPr>
            <p:spPr>
              <a:xfrm>
                <a:off x="1857127" y="1764591"/>
                <a:ext cx="3212034" cy="400110"/>
              </a:xfrm>
              <a:prstGeom prst="rect">
                <a:avLst/>
              </a:prstGeom>
              <a:noFill/>
            </p:spPr>
            <p:txBody>
              <a:bodyPr wrap="square">
                <a:spAutoFit/>
              </a:bodyPr>
              <a:lstStyle/>
              <a:p>
                <a:pPr algn="ctr"/>
                <a14:m>
                  <m:oMath xmlns:m="http://schemas.openxmlformats.org/officeDocument/2006/math">
                    <m:r>
                      <a:rPr lang="en-US" sz="2000" b="0" i="1" smtClean="0">
                        <a:latin typeface="Cambria Math" panose="02040503050406030204" pitchFamily="18" charset="0"/>
                      </a:rPr>
                      <m:t>𝑘</m:t>
                    </m:r>
                  </m:oMath>
                </a14:m>
                <a:r>
                  <a:rPr lang="ru-RU" sz="2000" dirty="0"/>
                  <a:t/>
                </a:r>
                <a:r>
                  <a:rPr lang="ru-RU" sz="2000" dirty="0">
                    <a:latin typeface="Century Gothic" panose="020B0502020202020204" pitchFamily="34" charset="0"/>
                  </a:rPr>
                  <a:t>(</a:t>
                </a:r>
                <a:r>
                  <a:rPr lang="ru-RU" dirty="0">
                    <a:latin typeface="Century Gothic" panose="020B0502020202020204" pitchFamily="34" charset="0"/>
                  </a:rPr>
                  <a:t>постоянная</a:t>
                </a:r>
                <a:r>
                  <a:rPr lang="ru-RU" sz="2000" dirty="0">
                    <a:latin typeface="Century Gothic" panose="020B0502020202020204" pitchFamily="34" charset="0"/>
                  </a:rPr>
                  <a:t>)</a:t>
                </a:r>
              </a:p>
            </p:txBody>
          </p:sp>
        </mc:Choice>
        <mc:Fallback>
          <p:sp>
            <p:nvSpPr>
              <p:cNvPr id="120" name="TextBox 119">
                <a:extLst>
                  <a:ext uri="{FF2B5EF4-FFF2-40B4-BE49-F238E27FC236}">
                    <a16:creationId xmlns:a16="http://schemas.microsoft.com/office/drawing/2014/main" xmlns="" xmlns:a14="http://schemas.microsoft.com/office/drawing/2010/main" id="{0C2BDEE7-2DC2-2288-D183-132EE03F0BCF}"/>
                  </a:ext>
                </a:extLst>
              </p:cNvPr>
              <p:cNvSpPr txBox="1">
                <a:spLocks noRot="1" noChangeAspect="1" noMove="1" noResize="1" noEditPoints="1" noAdjustHandles="1" noChangeArrowheads="1" noChangeShapeType="1" noTextEdit="1"/>
              </p:cNvSpPr>
              <p:nvPr/>
            </p:nvSpPr>
            <p:spPr>
              <a:xfrm>
                <a:off x="1857127" y="1764591"/>
                <a:ext cx="3212034" cy="400110"/>
              </a:xfrm>
              <a:prstGeom prst="rect">
                <a:avLst/>
              </a:prstGeom>
              <a:blipFill>
                <a:blip r:embed="rId3"/>
                <a:stretch>
                  <a:fillRect t="-10606" b="-2272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1" name="TextBox 120">
                <a:extLst>
                  <a:ext uri="{FF2B5EF4-FFF2-40B4-BE49-F238E27FC236}">
                    <a16:creationId xmlns:a16="http://schemas.microsoft.com/office/drawing/2014/main" id="{A2D87F70-794B-2B03-FA29-7A0B1C312ADD}"/>
                  </a:ext>
                </a:extLst>
              </p:cNvPr>
              <p:cNvSpPr txBox="1"/>
              <p:nvPr/>
            </p:nvSpPr>
            <p:spPr>
              <a:xfrm>
                <a:off x="1857127" y="2683686"/>
                <a:ext cx="3229532"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ru-RU" sz="2000" i="1" smtClean="0">
                              <a:latin typeface="Cambria Math" panose="02040503050406030204" pitchFamily="18" charset="0"/>
                            </a:rPr>
                          </m:ctrlPr>
                        </m:sSupPr>
                        <m:e>
                          <m:r>
                            <a:rPr lang="en-US" sz="2000" b="0" i="1" smtClean="0">
                              <a:latin typeface="Cambria Math" panose="02040503050406030204" pitchFamily="18" charset="0"/>
                            </a:rPr>
                            <m:t>𝑥</m:t>
                          </m:r>
                        </m:e>
                        <m:sup>
                          <m:r>
                            <a:rPr lang="ru-RU" sz="2000" i="1" smtClean="0">
                              <a:latin typeface="Cambria Math" panose="02040503050406030204" pitchFamily="18" charset="0"/>
                              <a:ea typeface="Cambria Math" panose="02040503050406030204" pitchFamily="18" charset="0"/>
                            </a:rPr>
                            <m:t>𝛼</m:t>
                          </m:r>
                        </m:sup>
                      </m:s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≠−1</m:t>
                      </m:r>
                    </m:oMath>
                  </m:oMathPara>
                </a14:m>
                <a:endParaRPr lang="ru-RU" sz="2400" dirty="0">
                  <a:latin typeface="Montserrat" panose="00000500000000000000" pitchFamily="2" charset="-52"/>
                </a:endParaRPr>
              </a:p>
            </p:txBody>
          </p:sp>
        </mc:Choice>
        <mc:Fallback>
          <p:sp>
            <p:nvSpPr>
              <p:cNvPr id="121" name="TextBox 120">
                <a:extLst>
                  <a:ext uri="{FF2B5EF4-FFF2-40B4-BE49-F238E27FC236}">
                    <a16:creationId xmlns:a16="http://schemas.microsoft.com/office/drawing/2014/main" xmlns="" xmlns:a14="http://schemas.microsoft.com/office/drawing/2010/main" id="{A2D87F70-794B-2B03-FA29-7A0B1C312ADD}"/>
                  </a:ext>
                </a:extLst>
              </p:cNvPr>
              <p:cNvSpPr txBox="1">
                <a:spLocks noRot="1" noChangeAspect="1" noMove="1" noResize="1" noEditPoints="1" noAdjustHandles="1" noChangeArrowheads="1" noChangeShapeType="1" noTextEdit="1"/>
              </p:cNvSpPr>
              <p:nvPr/>
            </p:nvSpPr>
            <p:spPr>
              <a:xfrm>
                <a:off x="1857127" y="2683686"/>
                <a:ext cx="3229532" cy="400110"/>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2" name="TextBox 121">
                <a:extLst>
                  <a:ext uri="{FF2B5EF4-FFF2-40B4-BE49-F238E27FC236}">
                    <a16:creationId xmlns:a16="http://schemas.microsoft.com/office/drawing/2014/main" id="{D24CC411-D4A0-199E-A75D-21B763695CF3}"/>
                  </a:ext>
                </a:extLst>
              </p:cNvPr>
              <p:cNvSpPr txBox="1"/>
              <p:nvPr/>
            </p:nvSpPr>
            <p:spPr>
              <a:xfrm>
                <a:off x="1857127" y="3405140"/>
                <a:ext cx="3271958" cy="634789"/>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m:t>
                          </m:r>
                        </m:num>
                        <m:den>
                          <m:r>
                            <a:rPr lang="en-US" b="0" i="1" smtClean="0">
                              <a:latin typeface="Cambria Math" panose="02040503050406030204" pitchFamily="18" charset="0"/>
                            </a:rPr>
                            <m:t>𝑥</m:t>
                          </m:r>
                        </m:den>
                      </m:f>
                    </m:oMath>
                  </m:oMathPara>
                </a14:m>
                <a:endParaRPr lang="ru-RU" dirty="0"/>
              </a:p>
            </p:txBody>
          </p:sp>
        </mc:Choice>
        <mc:Fallback>
          <p:sp>
            <p:nvSpPr>
              <p:cNvPr id="122" name="TextBox 121">
                <a:extLst>
                  <a:ext uri="{FF2B5EF4-FFF2-40B4-BE49-F238E27FC236}">
                    <a16:creationId xmlns:a16="http://schemas.microsoft.com/office/drawing/2014/main" xmlns="" xmlns:a14="http://schemas.microsoft.com/office/drawing/2010/main" id="{D24CC411-D4A0-199E-A75D-21B763695CF3}"/>
                  </a:ext>
                </a:extLst>
              </p:cNvPr>
              <p:cNvSpPr txBox="1">
                <a:spLocks noRot="1" noChangeAspect="1" noMove="1" noResize="1" noEditPoints="1" noAdjustHandles="1" noChangeArrowheads="1" noChangeShapeType="1" noTextEdit="1"/>
              </p:cNvSpPr>
              <p:nvPr/>
            </p:nvSpPr>
            <p:spPr>
              <a:xfrm>
                <a:off x="1857127" y="3405140"/>
                <a:ext cx="3271958" cy="634789"/>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3" name="TextBox 122">
                <a:extLst>
                  <a:ext uri="{FF2B5EF4-FFF2-40B4-BE49-F238E27FC236}">
                    <a16:creationId xmlns:a16="http://schemas.microsoft.com/office/drawing/2014/main" id="{74683FD0-012F-502E-FC72-D39C16DD388D}"/>
                  </a:ext>
                </a:extLst>
              </p:cNvPr>
              <p:cNvSpPr txBox="1"/>
              <p:nvPr/>
            </p:nvSpPr>
            <p:spPr>
              <a:xfrm>
                <a:off x="1857127" y="4245644"/>
                <a:ext cx="3271958" cy="66460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1</m:t>
                          </m:r>
                        </m:num>
                        <m:den>
                          <m:rad>
                            <m:radPr>
                              <m:degHide m:val="on"/>
                              <m:ctrlPr>
                                <a:rPr lang="ru-RU" i="1" smtClean="0">
                                  <a:latin typeface="Cambria Math" panose="02040503050406030204" pitchFamily="18" charset="0"/>
                                </a:rPr>
                              </m:ctrlPr>
                            </m:radPr>
                            <m:deg/>
                            <m:e>
                              <m:r>
                                <a:rPr lang="en-US" b="0" i="1" smtClean="0">
                                  <a:latin typeface="Cambria Math" panose="02040503050406030204" pitchFamily="18" charset="0"/>
                                </a:rPr>
                                <m:t>𝑥</m:t>
                              </m:r>
                            </m:e>
                          </m:rad>
                        </m:den>
                      </m:f>
                    </m:oMath>
                  </m:oMathPara>
                </a14:m>
                <a:endParaRPr lang="ru-RU" dirty="0"/>
              </a:p>
            </p:txBody>
          </p:sp>
        </mc:Choice>
        <mc:Fallback>
          <p:sp>
            <p:nvSpPr>
              <p:cNvPr id="123" name="TextBox 122">
                <a:extLst>
                  <a:ext uri="{FF2B5EF4-FFF2-40B4-BE49-F238E27FC236}">
                    <a16:creationId xmlns:a16="http://schemas.microsoft.com/office/drawing/2014/main" xmlns="" xmlns:a14="http://schemas.microsoft.com/office/drawing/2010/main" id="{74683FD0-012F-502E-FC72-D39C16DD388D}"/>
                  </a:ext>
                </a:extLst>
              </p:cNvPr>
              <p:cNvSpPr txBox="1">
                <a:spLocks noRot="1" noChangeAspect="1" noMove="1" noResize="1" noEditPoints="1" noAdjustHandles="1" noChangeArrowheads="1" noChangeShapeType="1" noTextEdit="1"/>
              </p:cNvSpPr>
              <p:nvPr/>
            </p:nvSpPr>
            <p:spPr>
              <a:xfrm>
                <a:off x="1857127" y="4245644"/>
                <a:ext cx="3271958" cy="664606"/>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4" name="TextBox 123">
                <a:extLst>
                  <a:ext uri="{FF2B5EF4-FFF2-40B4-BE49-F238E27FC236}">
                    <a16:creationId xmlns:a16="http://schemas.microsoft.com/office/drawing/2014/main" id="{CD527F4B-EDAA-D8EA-50E9-71480E146D79}"/>
                  </a:ext>
                </a:extLst>
              </p:cNvPr>
              <p:cNvSpPr txBox="1"/>
              <p:nvPr/>
            </p:nvSpPr>
            <p:spPr>
              <a:xfrm>
                <a:off x="1857127" y="5258852"/>
                <a:ext cx="3271958" cy="40011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sin</m:t>
                          </m:r>
                        </m:fName>
                        <m:e>
                          <m:r>
                            <a:rPr lang="en-US" sz="2000" b="0" i="1" smtClean="0">
                              <a:latin typeface="Cambria Math" panose="02040503050406030204" pitchFamily="18" charset="0"/>
                            </a:rPr>
                            <m:t>𝑥</m:t>
                          </m:r>
                        </m:e>
                      </m:func>
                    </m:oMath>
                  </m:oMathPara>
                </a14:m>
                <a:endParaRPr lang="ru-RU" sz="2000" dirty="0"/>
              </a:p>
            </p:txBody>
          </p:sp>
        </mc:Choice>
        <mc:Fallback>
          <p:sp>
            <p:nvSpPr>
              <p:cNvPr id="124" name="TextBox 123">
                <a:extLst>
                  <a:ext uri="{FF2B5EF4-FFF2-40B4-BE49-F238E27FC236}">
                    <a16:creationId xmlns:a16="http://schemas.microsoft.com/office/drawing/2014/main" xmlns="" xmlns:a14="http://schemas.microsoft.com/office/drawing/2010/main" id="{CD527F4B-EDAA-D8EA-50E9-71480E146D79}"/>
                  </a:ext>
                </a:extLst>
              </p:cNvPr>
              <p:cNvSpPr txBox="1">
                <a:spLocks noRot="1" noChangeAspect="1" noMove="1" noResize="1" noEditPoints="1" noAdjustHandles="1" noChangeArrowheads="1" noChangeShapeType="1" noTextEdit="1"/>
              </p:cNvSpPr>
              <p:nvPr/>
            </p:nvSpPr>
            <p:spPr>
              <a:xfrm>
                <a:off x="1857127" y="5258852"/>
                <a:ext cx="3271958" cy="400110"/>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5" name="TextBox 124">
                <a:extLst>
                  <a:ext uri="{FF2B5EF4-FFF2-40B4-BE49-F238E27FC236}">
                    <a16:creationId xmlns:a16="http://schemas.microsoft.com/office/drawing/2014/main" id="{0FD4BD67-6770-92F8-7C6C-904E24966EEB}"/>
                  </a:ext>
                </a:extLst>
              </p:cNvPr>
              <p:cNvSpPr txBox="1"/>
              <p:nvPr/>
            </p:nvSpPr>
            <p:spPr>
              <a:xfrm>
                <a:off x="1857127" y="6019868"/>
                <a:ext cx="3271958" cy="6127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r>
                                <a:rPr lang="en-US" b="0" i="1" baseline="30000" smtClean="0">
                                  <a:latin typeface="Cambria Math" panose="02040503050406030204" pitchFamily="18" charset="0"/>
                                </a:rPr>
                                <m:t>2</m:t>
                              </m:r>
                            </m:fName>
                            <m:e>
                              <m:r>
                                <a:rPr lang="en-US" b="0" i="1" smtClean="0">
                                  <a:latin typeface="Cambria Math" panose="02040503050406030204" pitchFamily="18" charset="0"/>
                                </a:rPr>
                                <m:t>𝑥</m:t>
                              </m:r>
                            </m:e>
                          </m:func>
                        </m:den>
                      </m:f>
                    </m:oMath>
                  </m:oMathPara>
                </a14:m>
                <a:endParaRPr lang="ru-RU" dirty="0"/>
              </a:p>
            </p:txBody>
          </p:sp>
        </mc:Choice>
        <mc:Fallback>
          <p:sp>
            <p:nvSpPr>
              <p:cNvPr id="125" name="TextBox 124">
                <a:extLst>
                  <a:ext uri="{FF2B5EF4-FFF2-40B4-BE49-F238E27FC236}">
                    <a16:creationId xmlns:a16="http://schemas.microsoft.com/office/drawing/2014/main" xmlns="" xmlns:a14="http://schemas.microsoft.com/office/drawing/2010/main" id="{0FD4BD67-6770-92F8-7C6C-904E24966EEB}"/>
                  </a:ext>
                </a:extLst>
              </p:cNvPr>
              <p:cNvSpPr txBox="1">
                <a:spLocks noRot="1" noChangeAspect="1" noMove="1" noResize="1" noEditPoints="1" noAdjustHandles="1" noChangeArrowheads="1" noChangeShapeType="1" noTextEdit="1"/>
              </p:cNvSpPr>
              <p:nvPr/>
            </p:nvSpPr>
            <p:spPr>
              <a:xfrm>
                <a:off x="1857127" y="6019868"/>
                <a:ext cx="3271958" cy="612732"/>
              </a:xfrm>
              <a:prstGeom prst="rect">
                <a:avLst/>
              </a:prstGeom>
              <a:blipFill>
                <a:blip r:embed="rId8"/>
                <a:stretch>
                  <a:fillRect/>
                </a:stretch>
              </a:blipFill>
            </p:spPr>
            <p:txBody>
              <a:bodyPr/>
              <a:lstStyle/>
              <a:p>
                <a:r>
                  <a:rPr lang="ru-RU">
                    <a:noFill/>
                  </a:rPr>
                  <a:t> </a:t>
                </a:r>
              </a:p>
            </p:txBody>
          </p:sp>
        </mc:Fallback>
      </mc:AlternateContent>
      <p:grpSp>
        <p:nvGrpSpPr>
          <p:cNvPr id="137" name="Группа 136">
            <a:extLst>
              <a:ext uri="{FF2B5EF4-FFF2-40B4-BE49-F238E27FC236}">
                <a16:creationId xmlns:a16="http://schemas.microsoft.com/office/drawing/2014/main" xmlns="" id="{281C900A-BB59-E9F4-C3EE-F94C167EF770}"/>
              </a:ext>
            </a:extLst>
          </p:cNvPr>
          <p:cNvGrpSpPr/>
          <p:nvPr/>
        </p:nvGrpSpPr>
        <p:grpSpPr>
          <a:xfrm>
            <a:off x="7122837" y="1692897"/>
            <a:ext cx="3493790" cy="626101"/>
            <a:chOff x="7122837" y="1692897"/>
            <a:chExt cx="3493790" cy="626101"/>
          </a:xfrm>
        </p:grpSpPr>
        <p:grpSp>
          <p:nvGrpSpPr>
            <p:cNvPr id="134" name="Группа 133">
              <a:extLst>
                <a:ext uri="{FF2B5EF4-FFF2-40B4-BE49-F238E27FC236}">
                  <a16:creationId xmlns:a16="http://schemas.microsoft.com/office/drawing/2014/main" xmlns="" id="{BB6F13B1-88FC-40EE-9644-FC95D3D716A0}"/>
                </a:ext>
              </a:extLst>
            </p:cNvPr>
            <p:cNvGrpSpPr/>
            <p:nvPr/>
          </p:nvGrpSpPr>
          <p:grpSpPr>
            <a:xfrm>
              <a:off x="7122837" y="1692897"/>
              <a:ext cx="3493790" cy="626101"/>
              <a:chOff x="6515100" y="1016000"/>
              <a:chExt cx="4724400" cy="1409700"/>
            </a:xfrm>
          </p:grpSpPr>
          <p:sp>
            <p:nvSpPr>
              <p:cNvPr id="135" name="Прямоугольник 134">
                <a:extLst>
                  <a:ext uri="{FF2B5EF4-FFF2-40B4-BE49-F238E27FC236}">
                    <a16:creationId xmlns:a16="http://schemas.microsoft.com/office/drawing/2014/main" xmlns="" id="{0E7EF875-D026-9997-3A5C-FAED98CAFAE3}"/>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6" name="Прямоугольник 135">
                <a:extLst>
                  <a:ext uri="{FF2B5EF4-FFF2-40B4-BE49-F238E27FC236}">
                    <a16:creationId xmlns:a16="http://schemas.microsoft.com/office/drawing/2014/main" xmlns="" id="{6BCD6F73-BC84-CA57-C081-77DD69E4543A}"/>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26" name="TextBox 125">
                  <a:extLst>
                    <a:ext uri="{FF2B5EF4-FFF2-40B4-BE49-F238E27FC236}">
                      <a16:creationId xmlns:a16="http://schemas.microsoft.com/office/drawing/2014/main" id="{24DC0EF6-A00E-B784-C3BB-8CB5C15E5C41}"/>
                    </a:ext>
                  </a:extLst>
                </p:cNvPr>
                <p:cNvSpPr txBox="1"/>
                <p:nvPr/>
              </p:nvSpPr>
              <p:spPr>
                <a:xfrm>
                  <a:off x="7448887" y="1811690"/>
                  <a:ext cx="316773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ln</m:t>
                            </m:r>
                          </m:fName>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𝑥</m:t>
                                </m:r>
                              </m:e>
                            </m:d>
                          </m:e>
                        </m:func>
                      </m:oMath>
                    </m:oMathPara>
                  </a14:m>
                  <a:endParaRPr lang="ru-RU" sz="2000" dirty="0"/>
                </a:p>
              </p:txBody>
            </p:sp>
          </mc:Choice>
          <mc:Fallback>
            <p:sp>
              <p:nvSpPr>
                <p:cNvPr id="126" name="TextBox 125">
                  <a:extLst>
                    <a:ext uri="{FF2B5EF4-FFF2-40B4-BE49-F238E27FC236}">
                      <a16:creationId xmlns:a16="http://schemas.microsoft.com/office/drawing/2014/main" xmlns="" xmlns:a14="http://schemas.microsoft.com/office/drawing/2010/main" id="{24DC0EF6-A00E-B784-C3BB-8CB5C15E5C41}"/>
                    </a:ext>
                  </a:extLst>
                </p:cNvPr>
                <p:cNvSpPr txBox="1">
                  <a:spLocks noRot="1" noChangeAspect="1" noMove="1" noResize="1" noEditPoints="1" noAdjustHandles="1" noChangeArrowheads="1" noChangeShapeType="1" noTextEdit="1"/>
                </p:cNvSpPr>
                <p:nvPr/>
              </p:nvSpPr>
              <p:spPr>
                <a:xfrm>
                  <a:off x="7448887" y="1811690"/>
                  <a:ext cx="3167739" cy="400110"/>
                </a:xfrm>
                <a:prstGeom prst="rect">
                  <a:avLst/>
                </a:prstGeom>
                <a:blipFill>
                  <a:blip r:embed="rId9"/>
                  <a:stretch>
                    <a:fillRect/>
                  </a:stretch>
                </a:blipFill>
              </p:spPr>
              <p:txBody>
                <a:bodyPr/>
                <a:lstStyle/>
                <a:p>
                  <a:r>
                    <a:rPr lang="ru-RU">
                      <a:noFill/>
                    </a:rPr>
                    <a:t> </a:t>
                  </a:r>
                </a:p>
              </p:txBody>
            </p:sp>
          </mc:Fallback>
        </mc:AlternateContent>
      </p:grpSp>
      <p:grpSp>
        <p:nvGrpSpPr>
          <p:cNvPr id="138" name="Группа 137">
            <a:extLst>
              <a:ext uri="{FF2B5EF4-FFF2-40B4-BE49-F238E27FC236}">
                <a16:creationId xmlns:a16="http://schemas.microsoft.com/office/drawing/2014/main" xmlns="" id="{1CA4855A-5359-5266-708E-013C9FC96191}"/>
              </a:ext>
            </a:extLst>
          </p:cNvPr>
          <p:cNvGrpSpPr/>
          <p:nvPr/>
        </p:nvGrpSpPr>
        <p:grpSpPr>
          <a:xfrm>
            <a:off x="7122842" y="2546789"/>
            <a:ext cx="3553716" cy="626101"/>
            <a:chOff x="7122842" y="2546789"/>
            <a:chExt cx="3553716" cy="626101"/>
          </a:xfrm>
        </p:grpSpPr>
        <p:grpSp>
          <p:nvGrpSpPr>
            <p:cNvPr id="104" name="Группа 103">
              <a:extLst>
                <a:ext uri="{FF2B5EF4-FFF2-40B4-BE49-F238E27FC236}">
                  <a16:creationId xmlns:a16="http://schemas.microsoft.com/office/drawing/2014/main" xmlns="" id="{31E603A5-7AB5-93D2-30FE-2A04A32DA099}"/>
                </a:ext>
              </a:extLst>
            </p:cNvPr>
            <p:cNvGrpSpPr/>
            <p:nvPr/>
          </p:nvGrpSpPr>
          <p:grpSpPr>
            <a:xfrm>
              <a:off x="7122842" y="2546789"/>
              <a:ext cx="3531082" cy="626101"/>
              <a:chOff x="6515100" y="1016000"/>
              <a:chExt cx="4724400" cy="1409700"/>
            </a:xfrm>
          </p:grpSpPr>
          <p:sp>
            <p:nvSpPr>
              <p:cNvPr id="105" name="Прямоугольник 104">
                <a:extLst>
                  <a:ext uri="{FF2B5EF4-FFF2-40B4-BE49-F238E27FC236}">
                    <a16:creationId xmlns:a16="http://schemas.microsoft.com/office/drawing/2014/main" xmlns="" id="{DBA5CED0-622E-02EF-42CD-2D07C8295936}"/>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6" name="Прямоугольник 105">
                <a:extLst>
                  <a:ext uri="{FF2B5EF4-FFF2-40B4-BE49-F238E27FC236}">
                    <a16:creationId xmlns:a16="http://schemas.microsoft.com/office/drawing/2014/main" xmlns="" id="{B757E3AB-9916-3368-F2BF-1EEE85913A0E}"/>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27" name="TextBox 126">
                  <a:extLst>
                    <a:ext uri="{FF2B5EF4-FFF2-40B4-BE49-F238E27FC236}">
                      <a16:creationId xmlns:a16="http://schemas.microsoft.com/office/drawing/2014/main" id="{AABC1CEB-D29E-2BC7-3585-572D64EA5928}"/>
                    </a:ext>
                  </a:extLst>
                </p:cNvPr>
                <p:cNvSpPr txBox="1"/>
                <p:nvPr/>
              </p:nvSpPr>
              <p:spPr>
                <a:xfrm>
                  <a:off x="7431386" y="2680370"/>
                  <a:ext cx="3245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𝑥</m:t>
                            </m:r>
                          </m:e>
                        </m:func>
                      </m:oMath>
                    </m:oMathPara>
                  </a14:m>
                  <a:endParaRPr lang="ru-RU" dirty="0"/>
                </a:p>
              </p:txBody>
            </p:sp>
          </mc:Choice>
          <mc:Fallback>
            <p:sp>
              <p:nvSpPr>
                <p:cNvPr id="127" name="TextBox 126">
                  <a:extLst>
                    <a:ext uri="{FF2B5EF4-FFF2-40B4-BE49-F238E27FC236}">
                      <a16:creationId xmlns:a16="http://schemas.microsoft.com/office/drawing/2014/main" xmlns="" xmlns:a14="http://schemas.microsoft.com/office/drawing/2010/main" id="{AABC1CEB-D29E-2BC7-3585-572D64EA5928}"/>
                    </a:ext>
                  </a:extLst>
                </p:cNvPr>
                <p:cNvSpPr txBox="1">
                  <a:spLocks noRot="1" noChangeAspect="1" noMove="1" noResize="1" noEditPoints="1" noAdjustHandles="1" noChangeArrowheads="1" noChangeShapeType="1" noTextEdit="1"/>
                </p:cNvSpPr>
                <p:nvPr/>
              </p:nvSpPr>
              <p:spPr>
                <a:xfrm>
                  <a:off x="7431386" y="2680370"/>
                  <a:ext cx="3245172" cy="400110"/>
                </a:xfrm>
                <a:prstGeom prst="rect">
                  <a:avLst/>
                </a:prstGeom>
                <a:blipFill>
                  <a:blip r:embed="rId10"/>
                  <a:stretch>
                    <a:fillRect/>
                  </a:stretch>
                </a:blipFill>
              </p:spPr>
              <p:txBody>
                <a:bodyPr/>
                <a:lstStyle/>
                <a:p>
                  <a:r>
                    <a:rPr lang="ru-RU">
                      <a:noFill/>
                    </a:rPr>
                    <a:t> </a:t>
                  </a:r>
                </a:p>
              </p:txBody>
            </p:sp>
          </mc:Fallback>
        </mc:AlternateContent>
      </p:grpSp>
      <p:grpSp>
        <p:nvGrpSpPr>
          <p:cNvPr id="139" name="Группа 138">
            <a:extLst>
              <a:ext uri="{FF2B5EF4-FFF2-40B4-BE49-F238E27FC236}">
                <a16:creationId xmlns:a16="http://schemas.microsoft.com/office/drawing/2014/main" xmlns="" id="{CF875002-78E9-50B4-B8E4-EDAE015ACA9C}"/>
              </a:ext>
            </a:extLst>
          </p:cNvPr>
          <p:cNvGrpSpPr/>
          <p:nvPr/>
        </p:nvGrpSpPr>
        <p:grpSpPr>
          <a:xfrm>
            <a:off x="7122841" y="3415469"/>
            <a:ext cx="3553711" cy="653390"/>
            <a:chOff x="7122841" y="3415469"/>
            <a:chExt cx="3553711" cy="653390"/>
          </a:xfrm>
        </p:grpSpPr>
        <p:grpSp>
          <p:nvGrpSpPr>
            <p:cNvPr id="107" name="Группа 106">
              <a:extLst>
                <a:ext uri="{FF2B5EF4-FFF2-40B4-BE49-F238E27FC236}">
                  <a16:creationId xmlns:a16="http://schemas.microsoft.com/office/drawing/2014/main" xmlns="" id="{9F902365-7A83-6B44-BFBB-EAF41739C5E6}"/>
                </a:ext>
              </a:extLst>
            </p:cNvPr>
            <p:cNvGrpSpPr/>
            <p:nvPr/>
          </p:nvGrpSpPr>
          <p:grpSpPr>
            <a:xfrm>
              <a:off x="7122841" y="3415469"/>
              <a:ext cx="3531082" cy="626101"/>
              <a:chOff x="6515100" y="1016000"/>
              <a:chExt cx="4724400" cy="1409700"/>
            </a:xfrm>
          </p:grpSpPr>
          <p:sp>
            <p:nvSpPr>
              <p:cNvPr id="108" name="Прямоугольник 107">
                <a:extLst>
                  <a:ext uri="{FF2B5EF4-FFF2-40B4-BE49-F238E27FC236}">
                    <a16:creationId xmlns:a16="http://schemas.microsoft.com/office/drawing/2014/main" xmlns="" id="{0DD29288-8647-19AE-A0F3-C6C5B28DA108}"/>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9" name="Прямоугольник 108">
                <a:extLst>
                  <a:ext uri="{FF2B5EF4-FFF2-40B4-BE49-F238E27FC236}">
                    <a16:creationId xmlns:a16="http://schemas.microsoft.com/office/drawing/2014/main" xmlns="" id="{0C5D8A3B-4FE1-F2DF-171F-710FAFEC5FE6}"/>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28" name="TextBox 127">
                  <a:extLst>
                    <a:ext uri="{FF2B5EF4-FFF2-40B4-BE49-F238E27FC236}">
                      <a16:creationId xmlns:a16="http://schemas.microsoft.com/office/drawing/2014/main" id="{E6F6A44C-62FD-CD9A-C8BD-394736AE4551}"/>
                    </a:ext>
                  </a:extLst>
                </p:cNvPr>
                <p:cNvSpPr txBox="1"/>
                <p:nvPr/>
              </p:nvSpPr>
              <p:spPr>
                <a:xfrm>
                  <a:off x="7404594" y="3416693"/>
                  <a:ext cx="3271958" cy="6521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p>
                              <m:sSupPr>
                                <m:ctrlPr>
                                  <a:rPr lang="ru-RU" i="1" smtClean="0">
                                    <a:latin typeface="Cambria Math" panose="02040503050406030204" pitchFamily="18" charset="0"/>
                                  </a:rPr>
                                </m:ctrlPr>
                              </m:sSupPr>
                              <m:e>
                                <m:r>
                                  <a:rPr lang="en-US" b="0" i="1" smtClean="0">
                                    <a:latin typeface="Cambria Math" panose="02040503050406030204" pitchFamily="18" charset="0"/>
                                  </a:rPr>
                                  <m:t>𝑥</m:t>
                                </m:r>
                              </m:e>
                              <m:sup>
                                <m:r>
                                  <a:rPr lang="ru-RU"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sup>
                            </m:sSup>
                          </m:num>
                          <m:den>
                            <m:r>
                              <a:rPr lang="ru-RU"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den>
                        </m:f>
                      </m:oMath>
                    </m:oMathPara>
                  </a14:m>
                  <a:endParaRPr lang="ru-RU" sz="2000" dirty="0"/>
                </a:p>
              </p:txBody>
            </p:sp>
          </mc:Choice>
          <mc:Fallback>
            <p:sp>
              <p:nvSpPr>
                <p:cNvPr id="128" name="TextBox 127">
                  <a:extLst>
                    <a:ext uri="{FF2B5EF4-FFF2-40B4-BE49-F238E27FC236}">
                      <a16:creationId xmlns:a16="http://schemas.microsoft.com/office/drawing/2014/main" xmlns="" xmlns:a14="http://schemas.microsoft.com/office/drawing/2010/main" id="{E6F6A44C-62FD-CD9A-C8BD-394736AE4551}"/>
                    </a:ext>
                  </a:extLst>
                </p:cNvPr>
                <p:cNvSpPr txBox="1">
                  <a:spLocks noRot="1" noChangeAspect="1" noMove="1" noResize="1" noEditPoints="1" noAdjustHandles="1" noChangeArrowheads="1" noChangeShapeType="1" noTextEdit="1"/>
                </p:cNvSpPr>
                <p:nvPr/>
              </p:nvSpPr>
              <p:spPr>
                <a:xfrm>
                  <a:off x="7404594" y="3416693"/>
                  <a:ext cx="3271958" cy="652166"/>
                </a:xfrm>
                <a:prstGeom prst="rect">
                  <a:avLst/>
                </a:prstGeom>
                <a:blipFill>
                  <a:blip r:embed="rId11"/>
                  <a:stretch>
                    <a:fillRect/>
                  </a:stretch>
                </a:blipFill>
              </p:spPr>
              <p:txBody>
                <a:bodyPr/>
                <a:lstStyle/>
                <a:p>
                  <a:r>
                    <a:rPr lang="ru-RU">
                      <a:noFill/>
                    </a:rPr>
                    <a:t> </a:t>
                  </a:r>
                </a:p>
              </p:txBody>
            </p:sp>
          </mc:Fallback>
        </mc:AlternateContent>
      </p:grpSp>
      <p:grpSp>
        <p:nvGrpSpPr>
          <p:cNvPr id="140" name="Группа 139">
            <a:extLst>
              <a:ext uri="{FF2B5EF4-FFF2-40B4-BE49-F238E27FC236}">
                <a16:creationId xmlns:a16="http://schemas.microsoft.com/office/drawing/2014/main" xmlns="" id="{A44AA454-8AA2-5503-5A1A-01A299A0AF86}"/>
              </a:ext>
            </a:extLst>
          </p:cNvPr>
          <p:cNvGrpSpPr/>
          <p:nvPr/>
        </p:nvGrpSpPr>
        <p:grpSpPr>
          <a:xfrm>
            <a:off x="7122839" y="4284149"/>
            <a:ext cx="3580503" cy="626101"/>
            <a:chOff x="7122839" y="4284149"/>
            <a:chExt cx="3580503" cy="626101"/>
          </a:xfrm>
        </p:grpSpPr>
        <p:grpSp>
          <p:nvGrpSpPr>
            <p:cNvPr id="110" name="Группа 109">
              <a:extLst>
                <a:ext uri="{FF2B5EF4-FFF2-40B4-BE49-F238E27FC236}">
                  <a16:creationId xmlns:a16="http://schemas.microsoft.com/office/drawing/2014/main" xmlns="" id="{095B2D22-AD68-3977-E644-308FF10B9774}"/>
                </a:ext>
              </a:extLst>
            </p:cNvPr>
            <p:cNvGrpSpPr/>
            <p:nvPr/>
          </p:nvGrpSpPr>
          <p:grpSpPr>
            <a:xfrm>
              <a:off x="7122839" y="4284149"/>
              <a:ext cx="3557498" cy="626101"/>
              <a:chOff x="6515100" y="1016000"/>
              <a:chExt cx="4724400" cy="1409700"/>
            </a:xfrm>
          </p:grpSpPr>
          <p:sp>
            <p:nvSpPr>
              <p:cNvPr id="111" name="Прямоугольник 110">
                <a:extLst>
                  <a:ext uri="{FF2B5EF4-FFF2-40B4-BE49-F238E27FC236}">
                    <a16:creationId xmlns:a16="http://schemas.microsoft.com/office/drawing/2014/main" xmlns="" id="{8E2DE381-2A79-0D84-0E35-568F07DE1709}"/>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2" name="Прямоугольник 111">
                <a:extLst>
                  <a:ext uri="{FF2B5EF4-FFF2-40B4-BE49-F238E27FC236}">
                    <a16:creationId xmlns:a16="http://schemas.microsoft.com/office/drawing/2014/main" xmlns="" id="{825D4BBA-A881-D6CD-E1D2-21DFDFF025F1}"/>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29" name="TextBox 128">
                  <a:extLst>
                    <a:ext uri="{FF2B5EF4-FFF2-40B4-BE49-F238E27FC236}">
                      <a16:creationId xmlns:a16="http://schemas.microsoft.com/office/drawing/2014/main" id="{7E128151-84BC-A3A2-6BB7-6B80C93A40A7}"/>
                    </a:ext>
                  </a:extLst>
                </p:cNvPr>
                <p:cNvSpPr txBox="1"/>
                <p:nvPr/>
              </p:nvSpPr>
              <p:spPr>
                <a:xfrm>
                  <a:off x="7431385" y="4403356"/>
                  <a:ext cx="32719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r>
                              <m:rPr>
                                <m:sty m:val="p"/>
                              </m:rPr>
                              <a:rPr lang="en-US" sz="2000" i="0" smtClean="0">
                                <a:latin typeface="Cambria Math" panose="02040503050406030204" pitchFamily="18" charset="0"/>
                              </a:rPr>
                              <m:t>t</m:t>
                            </m:r>
                            <m:r>
                              <a:rPr lang="en-AU" sz="2000" b="0" i="1" smtClean="0">
                                <a:latin typeface="Cambria Math" panose="02040503050406030204" pitchFamily="18" charset="0"/>
                              </a:rPr>
                              <m:t>𝑔</m:t>
                            </m:r>
                          </m:fName>
                          <m:e>
                            <m:r>
                              <a:rPr lang="en-AU" sz="2000" b="0" i="1" smtClean="0">
                                <a:latin typeface="Cambria Math" panose="02040503050406030204" pitchFamily="18" charset="0"/>
                              </a:rPr>
                              <m:t>𝑥</m:t>
                            </m:r>
                          </m:e>
                        </m:func>
                      </m:oMath>
                    </m:oMathPara>
                  </a14:m>
                  <a:endParaRPr lang="ru-RU" sz="2000" dirty="0"/>
                </a:p>
              </p:txBody>
            </p:sp>
          </mc:Choice>
          <mc:Fallback>
            <p:sp>
              <p:nvSpPr>
                <p:cNvPr id="129" name="TextBox 128">
                  <a:extLst>
                    <a:ext uri="{FF2B5EF4-FFF2-40B4-BE49-F238E27FC236}">
                      <a16:creationId xmlns:a16="http://schemas.microsoft.com/office/drawing/2014/main" xmlns="" xmlns:a14="http://schemas.microsoft.com/office/drawing/2010/main" id="{7E128151-84BC-A3A2-6BB7-6B80C93A40A7}"/>
                    </a:ext>
                  </a:extLst>
                </p:cNvPr>
                <p:cNvSpPr txBox="1">
                  <a:spLocks noRot="1" noChangeAspect="1" noMove="1" noResize="1" noEditPoints="1" noAdjustHandles="1" noChangeArrowheads="1" noChangeShapeType="1" noTextEdit="1"/>
                </p:cNvSpPr>
                <p:nvPr/>
              </p:nvSpPr>
              <p:spPr>
                <a:xfrm>
                  <a:off x="7431385" y="4403356"/>
                  <a:ext cx="3271957" cy="400110"/>
                </a:xfrm>
                <a:prstGeom prst="rect">
                  <a:avLst/>
                </a:prstGeom>
                <a:blipFill>
                  <a:blip r:embed="rId12"/>
                  <a:stretch>
                    <a:fillRect b="-7576"/>
                  </a:stretch>
                </a:blipFill>
              </p:spPr>
              <p:txBody>
                <a:bodyPr/>
                <a:lstStyle/>
                <a:p>
                  <a:r>
                    <a:rPr lang="ru-RU">
                      <a:noFill/>
                    </a:rPr>
                    <a:t> </a:t>
                  </a:r>
                </a:p>
              </p:txBody>
            </p:sp>
          </mc:Fallback>
        </mc:AlternateContent>
      </p:grpSp>
      <p:grpSp>
        <p:nvGrpSpPr>
          <p:cNvPr id="141" name="Группа 140">
            <a:extLst>
              <a:ext uri="{FF2B5EF4-FFF2-40B4-BE49-F238E27FC236}">
                <a16:creationId xmlns:a16="http://schemas.microsoft.com/office/drawing/2014/main" xmlns="" id="{AE1F85E5-E2C8-53C0-BF11-6CCA8D4AAA56}"/>
              </a:ext>
            </a:extLst>
          </p:cNvPr>
          <p:cNvGrpSpPr/>
          <p:nvPr/>
        </p:nvGrpSpPr>
        <p:grpSpPr>
          <a:xfrm>
            <a:off x="7122839" y="5152829"/>
            <a:ext cx="3580502" cy="626101"/>
            <a:chOff x="7122839" y="5152829"/>
            <a:chExt cx="3580502" cy="626101"/>
          </a:xfrm>
        </p:grpSpPr>
        <p:grpSp>
          <p:nvGrpSpPr>
            <p:cNvPr id="113" name="Группа 112">
              <a:extLst>
                <a:ext uri="{FF2B5EF4-FFF2-40B4-BE49-F238E27FC236}">
                  <a16:creationId xmlns:a16="http://schemas.microsoft.com/office/drawing/2014/main" xmlns="" id="{42CC6B57-8BFF-CF6B-CE6E-75AA82F916DE}"/>
                </a:ext>
              </a:extLst>
            </p:cNvPr>
            <p:cNvGrpSpPr/>
            <p:nvPr/>
          </p:nvGrpSpPr>
          <p:grpSpPr>
            <a:xfrm>
              <a:off x="7122839" y="5152829"/>
              <a:ext cx="3557498" cy="626101"/>
              <a:chOff x="6515100" y="1016000"/>
              <a:chExt cx="4724400" cy="1409700"/>
            </a:xfrm>
          </p:grpSpPr>
          <p:sp>
            <p:nvSpPr>
              <p:cNvPr id="114" name="Прямоугольник 113">
                <a:extLst>
                  <a:ext uri="{FF2B5EF4-FFF2-40B4-BE49-F238E27FC236}">
                    <a16:creationId xmlns:a16="http://schemas.microsoft.com/office/drawing/2014/main" xmlns="" id="{9371E048-5778-FAEF-208E-F09A3F202662}"/>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5" name="Прямоугольник 114">
                <a:extLst>
                  <a:ext uri="{FF2B5EF4-FFF2-40B4-BE49-F238E27FC236}">
                    <a16:creationId xmlns:a16="http://schemas.microsoft.com/office/drawing/2014/main" xmlns="" id="{DF0572A9-16C3-BE43-5DB3-F27AA39246C6}"/>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30" name="TextBox 129">
                  <a:extLst>
                    <a:ext uri="{FF2B5EF4-FFF2-40B4-BE49-F238E27FC236}">
                      <a16:creationId xmlns:a16="http://schemas.microsoft.com/office/drawing/2014/main" id="{AC464971-C8C5-359B-E8DE-C4D3E201FA90}"/>
                    </a:ext>
                  </a:extLst>
                </p:cNvPr>
                <p:cNvSpPr txBox="1"/>
                <p:nvPr/>
              </p:nvSpPr>
              <p:spPr>
                <a:xfrm>
                  <a:off x="7404594" y="5297578"/>
                  <a:ext cx="3298747" cy="4035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0" i="1" smtClean="0">
                            <a:latin typeface="Cambria Math" panose="02040503050406030204" pitchFamily="18" charset="0"/>
                          </a:rPr>
                          <m:t>2</m:t>
                        </m:r>
                        <m:rad>
                          <m:radPr>
                            <m:degHide m:val="on"/>
                            <m:ctrlPr>
                              <a:rPr lang="ru-RU" sz="2000" b="0" i="1" smtClean="0">
                                <a:latin typeface="Cambria Math" panose="02040503050406030204" pitchFamily="18" charset="0"/>
                              </a:rPr>
                            </m:ctrlPr>
                          </m:radPr>
                          <m:deg/>
                          <m:e>
                            <m:r>
                              <a:rPr lang="en-US" sz="2000" b="0" i="1" smtClean="0">
                                <a:latin typeface="Cambria Math" panose="02040503050406030204" pitchFamily="18" charset="0"/>
                              </a:rPr>
                              <m:t>𝑥</m:t>
                            </m:r>
                          </m:e>
                        </m:rad>
                      </m:oMath>
                    </m:oMathPara>
                  </a14:m>
                  <a:endParaRPr lang="ru-RU" dirty="0"/>
                </a:p>
              </p:txBody>
            </p:sp>
          </mc:Choice>
          <mc:Fallback>
            <p:sp>
              <p:nvSpPr>
                <p:cNvPr id="130" name="TextBox 129">
                  <a:extLst>
                    <a:ext uri="{FF2B5EF4-FFF2-40B4-BE49-F238E27FC236}">
                      <a16:creationId xmlns:a16="http://schemas.microsoft.com/office/drawing/2014/main" xmlns="" xmlns:a14="http://schemas.microsoft.com/office/drawing/2010/main" id="{AC464971-C8C5-359B-E8DE-C4D3E201FA90}"/>
                    </a:ext>
                  </a:extLst>
                </p:cNvPr>
                <p:cNvSpPr txBox="1">
                  <a:spLocks noRot="1" noChangeAspect="1" noMove="1" noResize="1" noEditPoints="1" noAdjustHandles="1" noChangeArrowheads="1" noChangeShapeType="1" noTextEdit="1"/>
                </p:cNvSpPr>
                <p:nvPr/>
              </p:nvSpPr>
              <p:spPr>
                <a:xfrm>
                  <a:off x="7404594" y="5297578"/>
                  <a:ext cx="3298747" cy="403572"/>
                </a:xfrm>
                <a:prstGeom prst="rect">
                  <a:avLst/>
                </a:prstGeom>
                <a:blipFill>
                  <a:blip r:embed="rId13"/>
                  <a:stretch>
                    <a:fillRect/>
                  </a:stretch>
                </a:blipFill>
              </p:spPr>
              <p:txBody>
                <a:bodyPr/>
                <a:lstStyle/>
                <a:p>
                  <a:r>
                    <a:rPr lang="ru-RU">
                      <a:noFill/>
                    </a:rPr>
                    <a:t> </a:t>
                  </a:r>
                </a:p>
              </p:txBody>
            </p:sp>
          </mc:Fallback>
        </mc:AlternateContent>
      </p:grpSp>
      <p:grpSp>
        <p:nvGrpSpPr>
          <p:cNvPr id="142" name="Группа 141">
            <a:extLst>
              <a:ext uri="{FF2B5EF4-FFF2-40B4-BE49-F238E27FC236}">
                <a16:creationId xmlns:a16="http://schemas.microsoft.com/office/drawing/2014/main" xmlns="" id="{70BF67A7-AE3F-EEEA-59CE-DA8B671E37DE}"/>
              </a:ext>
            </a:extLst>
          </p:cNvPr>
          <p:cNvGrpSpPr/>
          <p:nvPr/>
        </p:nvGrpSpPr>
        <p:grpSpPr>
          <a:xfrm>
            <a:off x="7122837" y="6021509"/>
            <a:ext cx="3553721" cy="626101"/>
            <a:chOff x="7122837" y="6021509"/>
            <a:chExt cx="3553721" cy="626101"/>
          </a:xfrm>
        </p:grpSpPr>
        <p:grpSp>
          <p:nvGrpSpPr>
            <p:cNvPr id="116" name="Группа 115">
              <a:extLst>
                <a:ext uri="{FF2B5EF4-FFF2-40B4-BE49-F238E27FC236}">
                  <a16:creationId xmlns:a16="http://schemas.microsoft.com/office/drawing/2014/main" xmlns="" id="{28CD9A99-2864-B8D9-31A7-5D50501761EB}"/>
                </a:ext>
              </a:extLst>
            </p:cNvPr>
            <p:cNvGrpSpPr/>
            <p:nvPr/>
          </p:nvGrpSpPr>
          <p:grpSpPr>
            <a:xfrm>
              <a:off x="7122837" y="6021509"/>
              <a:ext cx="3553721" cy="626101"/>
              <a:chOff x="6515100" y="1016000"/>
              <a:chExt cx="4724400" cy="1409700"/>
            </a:xfrm>
          </p:grpSpPr>
          <p:sp>
            <p:nvSpPr>
              <p:cNvPr id="117" name="Прямоугольник 116">
                <a:extLst>
                  <a:ext uri="{FF2B5EF4-FFF2-40B4-BE49-F238E27FC236}">
                    <a16:creationId xmlns:a16="http://schemas.microsoft.com/office/drawing/2014/main" xmlns="" id="{3C8D6068-4AA5-7E1D-0445-5B3CB81441D1}"/>
                  </a:ext>
                </a:extLst>
              </p:cNvPr>
              <p:cNvSpPr/>
              <p:nvPr/>
            </p:nvSpPr>
            <p:spPr>
              <a:xfrm>
                <a:off x="6515100" y="1016000"/>
                <a:ext cx="4724400" cy="1409700"/>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8" name="Прямоугольник 117">
                <a:extLst>
                  <a:ext uri="{FF2B5EF4-FFF2-40B4-BE49-F238E27FC236}">
                    <a16:creationId xmlns:a16="http://schemas.microsoft.com/office/drawing/2014/main" xmlns="" id="{FE943382-5EDB-53ED-B501-B21EE6E90A05}"/>
                  </a:ext>
                </a:extLst>
              </p:cNvPr>
              <p:cNvSpPr/>
              <p:nvPr/>
            </p:nvSpPr>
            <p:spPr>
              <a:xfrm>
                <a:off x="6515100" y="1016000"/>
                <a:ext cx="381000" cy="1409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31" name="TextBox 130">
                  <a:extLst>
                    <a:ext uri="{FF2B5EF4-FFF2-40B4-BE49-F238E27FC236}">
                      <a16:creationId xmlns:a16="http://schemas.microsoft.com/office/drawing/2014/main" id="{D87A9FEA-BB74-8321-60D7-F550FC896416}"/>
                    </a:ext>
                  </a:extLst>
                </p:cNvPr>
                <p:cNvSpPr txBox="1"/>
                <p:nvPr/>
              </p:nvSpPr>
              <p:spPr>
                <a:xfrm>
                  <a:off x="7404594" y="6170349"/>
                  <a:ext cx="327195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𝑘𝑥</m:t>
                        </m:r>
                      </m:oMath>
                    </m:oMathPara>
                  </a14:m>
                  <a:endParaRPr lang="ru-RU" dirty="0"/>
                </a:p>
              </p:txBody>
            </p:sp>
          </mc:Choice>
          <mc:Fallback>
            <p:sp>
              <p:nvSpPr>
                <p:cNvPr id="131" name="TextBox 130">
                  <a:extLst>
                    <a:ext uri="{FF2B5EF4-FFF2-40B4-BE49-F238E27FC236}">
                      <a16:creationId xmlns:a16="http://schemas.microsoft.com/office/drawing/2014/main" xmlns="" xmlns:a14="http://schemas.microsoft.com/office/drawing/2010/main" id="{D87A9FEA-BB74-8321-60D7-F550FC896416}"/>
                    </a:ext>
                  </a:extLst>
                </p:cNvPr>
                <p:cNvSpPr txBox="1">
                  <a:spLocks noRot="1" noChangeAspect="1" noMove="1" noResize="1" noEditPoints="1" noAdjustHandles="1" noChangeArrowheads="1" noChangeShapeType="1" noTextEdit="1"/>
                </p:cNvSpPr>
                <p:nvPr/>
              </p:nvSpPr>
              <p:spPr>
                <a:xfrm>
                  <a:off x="7404594" y="6170349"/>
                  <a:ext cx="3271958" cy="400110"/>
                </a:xfrm>
                <a:prstGeom prst="rect">
                  <a:avLst/>
                </a:prstGeom>
                <a:blipFill>
                  <a:blip r:embed="rId14"/>
                  <a:stretch>
                    <a:fillRect/>
                  </a:stretch>
                </a:blipFill>
              </p:spPr>
              <p:txBody>
                <a:bodyPr/>
                <a:lstStyle/>
                <a:p>
                  <a:r>
                    <a:rPr lang="ru-RU">
                      <a:noFill/>
                    </a:rPr>
                    <a:t> </a:t>
                  </a:r>
                </a:p>
              </p:txBody>
            </p:sp>
          </mc:Fallback>
        </mc:AlternateContent>
      </p:grpSp>
    </p:spTree>
    <p:extLst>
      <p:ext uri="{BB962C8B-B14F-4D97-AF65-F5344CB8AC3E}">
        <p14:creationId xmlns:p14="http://schemas.microsoft.com/office/powerpoint/2010/main" xmlns="" val="753713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37"/>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2.08333E-6 1.85185E-6 L -0.0013 0.37754 " pathEditMode="relative" rAng="0" ptsTypes="AA">
                                      <p:cBhvr>
                                        <p:cTn id="8" dur="2000" fill="hold"/>
                                        <p:tgtEl>
                                          <p:spTgt spid="138"/>
                                        </p:tgtEl>
                                        <p:attrNameLst>
                                          <p:attrName>ppt_x</p:attrName>
                                          <p:attrName>ppt_y</p:attrName>
                                        </p:attrNameLst>
                                      </p:cBhvr>
                                      <p:rCtr x="-65" y="18866"/>
                                    </p:animMotion>
                                  </p:childTnLst>
                                </p:cTn>
                              </p:par>
                              <p:par>
                                <p:cTn id="9" presetID="64" presetClass="path" presetSubtype="0" accel="50000" decel="50000" fill="hold" nodeType="withEffect">
                                  <p:stCondLst>
                                    <p:cond delay="0"/>
                                  </p:stCondLst>
                                  <p:childTnLst>
                                    <p:animMotion origin="layout" path="M 2.08333E-6 -1.85185E-6 L 4.16667E-6 -0.1287 " pathEditMode="relative" rAng="0" ptsTypes="AA">
                                      <p:cBhvr>
                                        <p:cTn id="10" dur="2000" fill="hold"/>
                                        <p:tgtEl>
                                          <p:spTgt spid="139"/>
                                        </p:tgtEl>
                                        <p:attrNameLst>
                                          <p:attrName>ppt_x</p:attrName>
                                          <p:attrName>ppt_y</p:attrName>
                                        </p:attrNameLst>
                                      </p:cBhvr>
                                      <p:rCtr x="-65" y="-6366"/>
                                    </p:animMotion>
                                  </p:childTnLst>
                                </p:cTn>
                              </p:par>
                              <p:par>
                                <p:cTn id="11" presetID="42" presetClass="path" presetSubtype="0" accel="50000" decel="50000" fill="hold" nodeType="withEffect">
                                  <p:stCondLst>
                                    <p:cond delay="0"/>
                                  </p:stCondLst>
                                  <p:childTnLst>
                                    <p:animMotion origin="layout" path="M 0 0 L 0 0.25 E" pathEditMode="relative" ptsTypes="">
                                      <p:cBhvr>
                                        <p:cTn id="12" dur="2000" fill="hold"/>
                                        <p:tgtEl>
                                          <p:spTgt spid="140"/>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4.16667E-7 -7.40741E-7 L -1.25E-6 -0.12662 " pathEditMode="relative" rAng="0" ptsTypes="AA">
                                      <p:cBhvr>
                                        <p:cTn id="14" dur="2000" fill="hold"/>
                                        <p:tgtEl>
                                          <p:spTgt spid="141"/>
                                        </p:tgtEl>
                                        <p:attrNameLst>
                                          <p:attrName>ppt_x</p:attrName>
                                          <p:attrName>ppt_y</p:attrName>
                                        </p:attrNameLst>
                                      </p:cBhvr>
                                      <p:rCtr x="52" y="-6597"/>
                                    </p:animMotion>
                                  </p:childTnLst>
                                </p:cTn>
                              </p:par>
                              <p:par>
                                <p:cTn id="15" presetID="64" presetClass="path" presetSubtype="0" accel="50000" decel="50000" fill="hold" nodeType="withEffect">
                                  <p:stCondLst>
                                    <p:cond delay="0"/>
                                  </p:stCondLst>
                                  <p:childTnLst>
                                    <p:animMotion origin="layout" path="M 2.08333E-6 -1.11111E-6 L -0.00247 -0.63125 " pathEditMode="relative" rAng="0" ptsTypes="AA">
                                      <p:cBhvr>
                                        <p:cTn id="16" dur="2000" fill="hold"/>
                                        <p:tgtEl>
                                          <p:spTgt spid="142"/>
                                        </p:tgtEl>
                                        <p:attrNameLst>
                                          <p:attrName>ppt_x</p:attrName>
                                          <p:attrName>ppt_y</p:attrName>
                                        </p:attrNameLst>
                                      </p:cBhvr>
                                      <p:rCtr x="-65" y="-3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2AC8BBC-103C-5CF9-2893-F767D783C063}"/>
              </a:ext>
            </a:extLst>
          </p:cNvPr>
          <p:cNvPicPr>
            <a:picLocks noChangeAspect="1"/>
          </p:cNvPicPr>
          <p:nvPr/>
        </p:nvPicPr>
        <p:blipFill rotWithShape="1">
          <a:blip r:embed="rId3"/>
          <a:srcRect t="90143"/>
          <a:stretch/>
        </p:blipFill>
        <p:spPr>
          <a:xfrm>
            <a:off x="-1901567" y="0"/>
            <a:ext cx="5476616" cy="824810"/>
          </a:xfrm>
          <a:prstGeom prst="rect">
            <a:avLst/>
          </a:prstGeom>
        </p:spPr>
      </p:pic>
      <p:pic>
        <p:nvPicPr>
          <p:cNvPr id="7" name="Рисунок 6">
            <a:extLst>
              <a:ext uri="{FF2B5EF4-FFF2-40B4-BE49-F238E27FC236}">
                <a16:creationId xmlns:a16="http://schemas.microsoft.com/office/drawing/2014/main" xmlns="" id="{5E23DBD2-AEA3-C8ED-6D51-2461478AFB49}"/>
              </a:ext>
            </a:extLst>
          </p:cNvPr>
          <p:cNvPicPr>
            <a:picLocks noChangeAspect="1"/>
          </p:cNvPicPr>
          <p:nvPr/>
        </p:nvPicPr>
        <p:blipFill rotWithShape="1">
          <a:blip r:embed="rId3"/>
          <a:srcRect l="1" t="89745" r="-1177" b="-695"/>
          <a:stretch/>
        </p:blipFill>
        <p:spPr>
          <a:xfrm>
            <a:off x="8204429" y="0"/>
            <a:ext cx="5476616" cy="880711"/>
          </a:xfrm>
          <a:prstGeom prst="rect">
            <a:avLst/>
          </a:prstGeom>
        </p:spPr>
      </p:pic>
      <p:sp>
        <p:nvSpPr>
          <p:cNvPr id="9" name="TextBox 8">
            <a:extLst>
              <a:ext uri="{FF2B5EF4-FFF2-40B4-BE49-F238E27FC236}">
                <a16:creationId xmlns:a16="http://schemas.microsoft.com/office/drawing/2014/main" xmlns="" id="{83CD2BA4-12E2-105D-DBBC-F136FDCC934A}"/>
              </a:ext>
            </a:extLst>
          </p:cNvPr>
          <p:cNvSpPr txBox="1"/>
          <p:nvPr/>
        </p:nvSpPr>
        <p:spPr>
          <a:xfrm>
            <a:off x="4321277" y="824810"/>
            <a:ext cx="3549445" cy="584775"/>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pPr algn="ctr"/>
            <a:r>
              <a:rPr lang="ru-RU" dirty="0">
                <a:latin typeface="Century Gothic" panose="020B0502020202020204" pitchFamily="34" charset="0"/>
              </a:rPr>
              <a:t>ТЕОРЕМА</a:t>
            </a:r>
          </a:p>
        </p:txBody>
      </p:sp>
      <p:sp>
        <p:nvSpPr>
          <p:cNvPr id="10" name="TextBox 9">
            <a:extLst>
              <a:ext uri="{FF2B5EF4-FFF2-40B4-BE49-F238E27FC236}">
                <a16:creationId xmlns:a16="http://schemas.microsoft.com/office/drawing/2014/main" xmlns="" id="{6E14C8BD-D131-42E6-D0D1-983E0AC08EA3}"/>
              </a:ext>
            </a:extLst>
          </p:cNvPr>
          <p:cNvSpPr txBox="1"/>
          <p:nvPr/>
        </p:nvSpPr>
        <p:spPr>
          <a:xfrm>
            <a:off x="598912" y="1835722"/>
            <a:ext cx="10994174" cy="1200329"/>
          </a:xfrm>
          <a:prstGeom prst="rect">
            <a:avLst/>
          </a:prstGeom>
          <a:noFill/>
        </p:spPr>
        <p:txBody>
          <a:bodyPr wrap="square" rtlCol="0">
            <a:spAutoFit/>
          </a:bodyPr>
          <a:lstStyle/>
          <a:p>
            <a:pPr algn="ctr"/>
            <a:r>
              <a:rPr lang="ru-RU" sz="2400" dirty="0">
                <a:effectLst/>
                <a:latin typeface="Century Gothic" panose="020B0502020202020204" pitchFamily="34" charset="0"/>
                <a:ea typeface="Times New Roman" panose="02020603050405020304" pitchFamily="18" charset="0"/>
              </a:rPr>
              <a:t>Площадь криволинейной трапеции, ограниченной графиком функции </a:t>
            </a:r>
            <a:r>
              <a:rPr lang="en-US" sz="2400" dirty="0">
                <a:latin typeface="Century Gothic" panose="020B0502020202020204" pitchFamily="34" charset="0"/>
                <a:ea typeface="Times New Roman" panose="02020603050405020304" pitchFamily="18" charset="0"/>
              </a:rPr>
              <a:t>y = f(x) </a:t>
            </a:r>
            <a:r>
              <a:rPr lang="ru-RU" sz="2400" dirty="0">
                <a:effectLst/>
                <a:latin typeface="Century Gothic" panose="020B0502020202020204" pitchFamily="34" charset="0"/>
                <a:ea typeface="Times New Roman" panose="02020603050405020304" pitchFamily="18" charset="0"/>
              </a:rPr>
              <a:t>и прямыми</a:t>
            </a:r>
            <a:r>
              <a:rPr lang="en-US" sz="2400" dirty="0">
                <a:latin typeface="Century Gothic" panose="020B0502020202020204" pitchFamily="34" charset="0"/>
                <a:ea typeface="Times New Roman" panose="02020603050405020304" pitchFamily="18" charset="0"/>
              </a:rPr>
              <a:t> y = 0, x = a </a:t>
            </a:r>
            <a:r>
              <a:rPr lang="ru-RU" sz="2400" dirty="0">
                <a:latin typeface="Century Gothic" panose="020B0502020202020204" pitchFamily="34" charset="0"/>
                <a:ea typeface="Times New Roman" panose="02020603050405020304" pitchFamily="18" charset="0"/>
              </a:rPr>
              <a:t>и </a:t>
            </a:r>
            <a:r>
              <a:rPr lang="en-US" sz="2400" dirty="0">
                <a:latin typeface="Century Gothic" panose="020B0502020202020204" pitchFamily="34" charset="0"/>
                <a:ea typeface="Times New Roman" panose="02020603050405020304" pitchFamily="18" charset="0"/>
              </a:rPr>
              <a:t>x = b</a:t>
            </a:r>
            <a:r>
              <a:rPr lang="ru-RU" sz="2400" dirty="0">
                <a:latin typeface="Century Gothic" panose="020B0502020202020204" pitchFamily="34" charset="0"/>
                <a:ea typeface="Times New Roman" panose="02020603050405020304" pitchFamily="18" charset="0"/>
              </a:rPr>
              <a:t> (</a:t>
            </a:r>
            <a:r>
              <a:rPr lang="en-US" sz="2400" dirty="0">
                <a:latin typeface="Century Gothic" panose="020B0502020202020204" pitchFamily="34" charset="0"/>
                <a:ea typeface="Times New Roman" panose="02020603050405020304" pitchFamily="18" charset="0"/>
              </a:rPr>
              <a:t>a&lt;b)</a:t>
            </a:r>
            <a:r>
              <a:rPr lang="ru-RU" sz="2400" dirty="0">
                <a:effectLst/>
                <a:latin typeface="Century Gothic" panose="020B0502020202020204" pitchFamily="34" charset="0"/>
                <a:ea typeface="Times New Roman" panose="02020603050405020304" pitchFamily="18" charset="0"/>
              </a:rPr>
              <a:t>, можно вычислить по формуле</a:t>
            </a:r>
          </a:p>
        </p:txBody>
      </p:sp>
      <p:sp>
        <p:nvSpPr>
          <p:cNvPr id="12" name="TextBox 11">
            <a:extLst>
              <a:ext uri="{FF2B5EF4-FFF2-40B4-BE49-F238E27FC236}">
                <a16:creationId xmlns:a16="http://schemas.microsoft.com/office/drawing/2014/main" xmlns="" id="{FD17CD25-E11B-EF78-DDCB-965716D290BD}"/>
              </a:ext>
            </a:extLst>
          </p:cNvPr>
          <p:cNvSpPr txBox="1"/>
          <p:nvPr/>
        </p:nvSpPr>
        <p:spPr>
          <a:xfrm>
            <a:off x="2202425" y="3469323"/>
            <a:ext cx="7787148" cy="523220"/>
          </a:xfrm>
          <a:prstGeom prst="rect">
            <a:avLst/>
          </a:prstGeom>
          <a:noFill/>
        </p:spPr>
        <p:txBody>
          <a:bodyPr wrap="square">
            <a:spAutoFit/>
          </a:bodyPr>
          <a:lstStyle/>
          <a:p>
            <a:pPr algn="ctr"/>
            <a:r>
              <a:rPr lang="en-US" sz="2800" b="1" dirty="0">
                <a:latin typeface="Century Gothic" panose="020B0502020202020204" pitchFamily="34" charset="0"/>
              </a:rPr>
              <a:t>S = F(b) – F(a)</a:t>
            </a:r>
            <a:endParaRPr lang="ru-RU" sz="2800" b="1" dirty="0">
              <a:latin typeface="Century Gothic" panose="020B0502020202020204" pitchFamily="34" charset="0"/>
            </a:endParaRPr>
          </a:p>
        </p:txBody>
      </p:sp>
      <p:sp>
        <p:nvSpPr>
          <p:cNvPr id="14" name="TextBox 13">
            <a:extLst>
              <a:ext uri="{FF2B5EF4-FFF2-40B4-BE49-F238E27FC236}">
                <a16:creationId xmlns:a16="http://schemas.microsoft.com/office/drawing/2014/main" xmlns="" id="{56619CE5-A66D-8DD0-1E36-6AA66D280344}"/>
              </a:ext>
            </a:extLst>
          </p:cNvPr>
          <p:cNvSpPr txBox="1"/>
          <p:nvPr/>
        </p:nvSpPr>
        <p:spPr>
          <a:xfrm>
            <a:off x="1406012" y="4425815"/>
            <a:ext cx="9379974" cy="461665"/>
          </a:xfrm>
          <a:prstGeom prst="rect">
            <a:avLst/>
          </a:prstGeom>
          <a:noFill/>
        </p:spPr>
        <p:txBody>
          <a:bodyPr wrap="square">
            <a:spAutoFit/>
          </a:bodyPr>
          <a:lstStyle/>
          <a:p>
            <a:r>
              <a:rPr lang="ru-RU" sz="2400" dirty="0">
                <a:effectLst/>
                <a:latin typeface="Century Gothic" panose="020B0502020202020204" pitchFamily="34" charset="0"/>
                <a:ea typeface="Times New Roman" panose="02020603050405020304" pitchFamily="18" charset="0"/>
              </a:rPr>
              <a:t>где </a:t>
            </a:r>
            <a:r>
              <a:rPr lang="en-US" sz="2400" dirty="0">
                <a:latin typeface="Century Gothic" panose="020B0502020202020204" pitchFamily="34" charset="0"/>
              </a:rPr>
              <a:t>F </a:t>
            </a:r>
            <a:r>
              <a:rPr lang="ru-RU" sz="2400" dirty="0">
                <a:latin typeface="Century Gothic" panose="020B0502020202020204" pitchFamily="34" charset="0"/>
              </a:rPr>
              <a:t> - </a:t>
            </a:r>
            <a:r>
              <a:rPr lang="ru-RU" sz="2400" dirty="0">
                <a:effectLst/>
                <a:latin typeface="Century Gothic" panose="020B0502020202020204" pitchFamily="34" charset="0"/>
                <a:ea typeface="Times New Roman" panose="02020603050405020304" pitchFamily="18" charset="0"/>
              </a:rPr>
              <a:t>любая первообразная функции </a:t>
            </a:r>
            <a:r>
              <a:rPr lang="en-US" sz="2400" dirty="0">
                <a:latin typeface="Century Gothic" panose="020B0502020202020204" pitchFamily="34" charset="0"/>
                <a:ea typeface="Times New Roman" panose="02020603050405020304" pitchFamily="18" charset="0"/>
              </a:rPr>
              <a:t>f</a:t>
            </a:r>
            <a:r>
              <a:rPr lang="ru-RU" sz="2400" dirty="0">
                <a:effectLst/>
                <a:latin typeface="Century Gothic" panose="020B0502020202020204" pitchFamily="34" charset="0"/>
                <a:ea typeface="Times New Roman" panose="02020603050405020304" pitchFamily="18" charset="0"/>
              </a:rPr>
              <a:t> на отрезке </a:t>
            </a:r>
            <a:r>
              <a:rPr lang="en-US" sz="2400" dirty="0">
                <a:effectLst/>
                <a:latin typeface="Century Gothic" panose="020B0502020202020204" pitchFamily="34" charset="0"/>
                <a:ea typeface="Times New Roman" panose="02020603050405020304" pitchFamily="18" charset="0"/>
              </a:rPr>
              <a:t>[</a:t>
            </a:r>
            <a:r>
              <a:rPr lang="en-AU" sz="2400" dirty="0">
                <a:effectLst/>
                <a:latin typeface="Century Gothic" panose="020B0502020202020204" pitchFamily="34" charset="0"/>
                <a:ea typeface="Times New Roman" panose="02020603050405020304" pitchFamily="18" charset="0"/>
              </a:rPr>
              <a:t>a</a:t>
            </a:r>
            <a:r>
              <a:rPr lang="ru-RU" sz="2400" dirty="0">
                <a:effectLst/>
                <a:latin typeface="Century Gothic" panose="020B0502020202020204" pitchFamily="34" charset="0"/>
                <a:ea typeface="Times New Roman" panose="02020603050405020304" pitchFamily="18" charset="0"/>
              </a:rPr>
              <a:t>;</a:t>
            </a:r>
            <a:r>
              <a:rPr lang="en-AU" sz="2400" dirty="0">
                <a:effectLst/>
                <a:latin typeface="Century Gothic" panose="020B0502020202020204" pitchFamily="34" charset="0"/>
                <a:ea typeface="Times New Roman" panose="02020603050405020304" pitchFamily="18" charset="0"/>
              </a:rPr>
              <a:t>b</a:t>
            </a:r>
            <a:r>
              <a:rPr lang="en-US" sz="2400" dirty="0">
                <a:effectLst/>
                <a:latin typeface="Century Gothic" panose="020B0502020202020204" pitchFamily="34" charset="0"/>
                <a:ea typeface="Times New Roman" panose="02020603050405020304" pitchFamily="18" charset="0"/>
              </a:rPr>
              <a:t>]</a:t>
            </a:r>
            <a:r>
              <a:rPr lang="ru-RU" sz="2400" dirty="0">
                <a:effectLst/>
                <a:latin typeface="Century Gothic" panose="020B0502020202020204" pitchFamily="34" charset="0"/>
                <a:ea typeface="Times New Roman" panose="02020603050405020304" pitchFamily="18" charset="0"/>
              </a:rPr>
              <a:t>. </a:t>
            </a:r>
            <a:endParaRPr lang="ru-RU" sz="2400" dirty="0">
              <a:latin typeface="Century Gothic" panose="020B0502020202020204" pitchFamily="34" charset="0"/>
            </a:endParaRPr>
          </a:p>
        </p:txBody>
      </p:sp>
      <p:pic>
        <p:nvPicPr>
          <p:cNvPr id="6" name="Рисунок 5">
            <a:extLst>
              <a:ext uri="{FF2B5EF4-FFF2-40B4-BE49-F238E27FC236}">
                <a16:creationId xmlns:a16="http://schemas.microsoft.com/office/drawing/2014/main" xmlns="" id="{AB56A296-8C2E-3267-0B95-8C8B4980AC87}"/>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xmlns="">
                  <a14:imgLayer r:embed="rId5">
                    <a14:imgEffect>
                      <a14:saturation sat="33000"/>
                    </a14:imgEffect>
                  </a14:imgLayer>
                </a14:imgProps>
              </a:ext>
              <a:ext uri="{28A0092B-C50C-407E-A947-70E740481C1C}">
                <a14:useLocalDpi xmlns:a14="http://schemas.microsoft.com/office/drawing/2010/main" xmlns="" val="0"/>
              </a:ext>
            </a:extLst>
          </a:blip>
          <a:srcRect b="81220"/>
          <a:stretch/>
        </p:blipFill>
        <p:spPr>
          <a:xfrm>
            <a:off x="0" y="5649661"/>
            <a:ext cx="12192000" cy="1431005"/>
          </a:xfrm>
          <a:prstGeom prst="rect">
            <a:avLst/>
          </a:prstGeom>
        </p:spPr>
      </p:pic>
    </p:spTree>
    <p:extLst>
      <p:ext uri="{BB962C8B-B14F-4D97-AF65-F5344CB8AC3E}">
        <p14:creationId xmlns:p14="http://schemas.microsoft.com/office/powerpoint/2010/main" xmlns="" val="594582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1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Полилиния: фигура 72">
            <a:extLst>
              <a:ext uri="{FF2B5EF4-FFF2-40B4-BE49-F238E27FC236}">
                <a16:creationId xmlns:a16="http://schemas.microsoft.com/office/drawing/2014/main" xmlns="" id="{E5B4F31E-E057-994F-41FC-2101335EDD18}"/>
              </a:ext>
            </a:extLst>
          </p:cNvPr>
          <p:cNvSpPr/>
          <p:nvPr/>
        </p:nvSpPr>
        <p:spPr>
          <a:xfrm>
            <a:off x="7249179" y="3335832"/>
            <a:ext cx="2571959" cy="2573233"/>
          </a:xfrm>
          <a:custGeom>
            <a:avLst/>
            <a:gdLst>
              <a:gd name="connsiteX0" fmla="*/ 1218867 w 2571959"/>
              <a:gd name="connsiteY0" fmla="*/ 160932 h 2573233"/>
              <a:gd name="connsiteX1" fmla="*/ 1417649 w 2571959"/>
              <a:gd name="connsiteY1" fmla="*/ 174185 h 2573233"/>
              <a:gd name="connsiteX2" fmla="*/ 1669441 w 2571959"/>
              <a:gd name="connsiteY2" fmla="*/ 293454 h 2573233"/>
              <a:gd name="connsiteX3" fmla="*/ 1806380 w 2571959"/>
              <a:gd name="connsiteY3" fmla="*/ 443645 h 2573233"/>
              <a:gd name="connsiteX4" fmla="*/ 1991910 w 2571959"/>
              <a:gd name="connsiteY4" fmla="*/ 677767 h 2573233"/>
              <a:gd name="connsiteX5" fmla="*/ 2062589 w 2571959"/>
              <a:gd name="connsiteY5" fmla="*/ 819124 h 2573233"/>
              <a:gd name="connsiteX6" fmla="*/ 2155354 w 2571959"/>
              <a:gd name="connsiteY6" fmla="*/ 1035576 h 2573233"/>
              <a:gd name="connsiteX7" fmla="*/ 2234867 w 2571959"/>
              <a:gd name="connsiteY7" fmla="*/ 1221106 h 2573233"/>
              <a:gd name="connsiteX8" fmla="*/ 2283458 w 2571959"/>
              <a:gd name="connsiteY8" fmla="*/ 1349211 h 2573233"/>
              <a:gd name="connsiteX9" fmla="*/ 2371806 w 2571959"/>
              <a:gd name="connsiteY9" fmla="*/ 1627506 h 2573233"/>
              <a:gd name="connsiteX10" fmla="*/ 2442484 w 2571959"/>
              <a:gd name="connsiteY10" fmla="*/ 1905802 h 2573233"/>
              <a:gd name="connsiteX11" fmla="*/ 2513163 w 2571959"/>
              <a:gd name="connsiteY11" fmla="*/ 2232689 h 2573233"/>
              <a:gd name="connsiteX12" fmla="*/ 2548502 w 2571959"/>
              <a:gd name="connsiteY12" fmla="*/ 2440306 h 2573233"/>
              <a:gd name="connsiteX13" fmla="*/ 2571959 w 2571959"/>
              <a:gd name="connsiteY13" fmla="*/ 2573233 h 2573233"/>
              <a:gd name="connsiteX14" fmla="*/ 23003 w 2571959"/>
              <a:gd name="connsiteY14" fmla="*/ 2573233 h 2573233"/>
              <a:gd name="connsiteX15" fmla="*/ 74763 w 2571959"/>
              <a:gd name="connsiteY15" fmla="*/ 2223854 h 2573233"/>
              <a:gd name="connsiteX16" fmla="*/ 145441 w 2571959"/>
              <a:gd name="connsiteY16" fmla="*/ 1857211 h 2573233"/>
              <a:gd name="connsiteX17" fmla="*/ 260293 w 2571959"/>
              <a:gd name="connsiteY17" fmla="*/ 1477315 h 2573233"/>
              <a:gd name="connsiteX18" fmla="*/ 401649 w 2571959"/>
              <a:gd name="connsiteY18" fmla="*/ 1088585 h 2573233"/>
              <a:gd name="connsiteX19" fmla="*/ 543006 w 2571959"/>
              <a:gd name="connsiteY19" fmla="*/ 774950 h 2573233"/>
              <a:gd name="connsiteX20" fmla="*/ 732954 w 2571959"/>
              <a:gd name="connsiteY20" fmla="*/ 470150 h 2573233"/>
              <a:gd name="connsiteX21" fmla="*/ 967076 w 2571959"/>
              <a:gd name="connsiteY21" fmla="*/ 271367 h 2573233"/>
              <a:gd name="connsiteX22" fmla="*/ 0 w 2571959"/>
              <a:gd name="connsiteY22" fmla="*/ 0 h 2573233"/>
              <a:gd name="connsiteX23" fmla="*/ 85108 w 2571959"/>
              <a:gd name="connsiteY23" fmla="*/ 0 h 2573233"/>
              <a:gd name="connsiteX24" fmla="*/ 0 w 2571959"/>
              <a:gd name="connsiteY24" fmla="*/ 4466 h 257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959" h="2573233">
                <a:moveTo>
                  <a:pt x="1218867" y="160932"/>
                </a:moveTo>
                <a:lnTo>
                  <a:pt x="1417649" y="174185"/>
                </a:lnTo>
                <a:lnTo>
                  <a:pt x="1669441" y="293454"/>
                </a:lnTo>
                <a:lnTo>
                  <a:pt x="1806380" y="443645"/>
                </a:lnTo>
                <a:lnTo>
                  <a:pt x="1991910" y="677767"/>
                </a:lnTo>
                <a:lnTo>
                  <a:pt x="2062589" y="819124"/>
                </a:lnTo>
                <a:lnTo>
                  <a:pt x="2155354" y="1035576"/>
                </a:lnTo>
                <a:lnTo>
                  <a:pt x="2234867" y="1221106"/>
                </a:lnTo>
                <a:lnTo>
                  <a:pt x="2283458" y="1349211"/>
                </a:lnTo>
                <a:lnTo>
                  <a:pt x="2371806" y="1627506"/>
                </a:lnTo>
                <a:lnTo>
                  <a:pt x="2442484" y="1905802"/>
                </a:lnTo>
                <a:lnTo>
                  <a:pt x="2513163" y="2232689"/>
                </a:lnTo>
                <a:lnTo>
                  <a:pt x="2548502" y="2440306"/>
                </a:lnTo>
                <a:lnTo>
                  <a:pt x="2571959" y="2573233"/>
                </a:lnTo>
                <a:lnTo>
                  <a:pt x="23003" y="2573233"/>
                </a:lnTo>
                <a:lnTo>
                  <a:pt x="74763" y="2223854"/>
                </a:lnTo>
                <a:lnTo>
                  <a:pt x="145441" y="1857211"/>
                </a:lnTo>
                <a:lnTo>
                  <a:pt x="260293" y="1477315"/>
                </a:lnTo>
                <a:lnTo>
                  <a:pt x="401649" y="1088585"/>
                </a:lnTo>
                <a:lnTo>
                  <a:pt x="543006" y="774950"/>
                </a:lnTo>
                <a:lnTo>
                  <a:pt x="732954" y="470150"/>
                </a:lnTo>
                <a:lnTo>
                  <a:pt x="967076" y="271367"/>
                </a:lnTo>
                <a:close/>
                <a:moveTo>
                  <a:pt x="0" y="0"/>
                </a:moveTo>
                <a:lnTo>
                  <a:pt x="85108" y="0"/>
                </a:lnTo>
                <a:lnTo>
                  <a:pt x="0" y="446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70" name="Рисунок 69">
            <a:extLst>
              <a:ext uri="{FF2B5EF4-FFF2-40B4-BE49-F238E27FC236}">
                <a16:creationId xmlns:a16="http://schemas.microsoft.com/office/drawing/2014/main" xmlns="" id="{3F1BE72B-293F-96B3-BEA0-B6D8434F75B4}"/>
              </a:ext>
            </a:extLst>
          </p:cNvPr>
          <p:cNvPicPr>
            <a:picLocks noChangeAspect="1"/>
          </p:cNvPicPr>
          <p:nvPr/>
        </p:nvPicPr>
        <p:blipFill rotWithShape="1">
          <a:blip r:embed="rId3"/>
          <a:srcRect b="64882"/>
          <a:stretch/>
        </p:blipFill>
        <p:spPr>
          <a:xfrm>
            <a:off x="7121916" y="3474860"/>
            <a:ext cx="2838794" cy="2880523"/>
          </a:xfrm>
          <a:prstGeom prst="rect">
            <a:avLst/>
          </a:prstGeom>
        </p:spPr>
      </p:pic>
      <p:pic>
        <p:nvPicPr>
          <p:cNvPr id="3" name="Рисунок 2">
            <a:extLst>
              <a:ext uri="{FF2B5EF4-FFF2-40B4-BE49-F238E27FC236}">
                <a16:creationId xmlns:a16="http://schemas.microsoft.com/office/drawing/2014/main" xmlns="" id="{680307CD-3838-6A6B-1C5B-0127BA4B1C0B}"/>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xmlns="">
                  <a14:imgLayer r:embed="rId5">
                    <a14:imgEffect>
                      <a14:saturation sat="33000"/>
                    </a14:imgEffect>
                  </a14:imgLayer>
                </a14:imgProps>
              </a:ext>
              <a:ext uri="{28A0092B-C50C-407E-A947-70E740481C1C}">
                <a14:useLocalDpi xmlns:a14="http://schemas.microsoft.com/office/drawing/2010/main" xmlns="" val="0"/>
              </a:ext>
            </a:extLst>
          </a:blip>
          <a:srcRect t="19559" b="60128"/>
          <a:stretch/>
        </p:blipFill>
        <p:spPr>
          <a:xfrm>
            <a:off x="0" y="-84841"/>
            <a:ext cx="12192000" cy="1547881"/>
          </a:xfrm>
          <a:prstGeom prst="rect">
            <a:avLst/>
          </a:prstGeom>
        </p:spPr>
      </p:pic>
      <p:cxnSp>
        <p:nvCxnSpPr>
          <p:cNvPr id="4" name="Прямая соединительная линия 3">
            <a:extLst>
              <a:ext uri="{FF2B5EF4-FFF2-40B4-BE49-F238E27FC236}">
                <a16:creationId xmlns:a16="http://schemas.microsoft.com/office/drawing/2014/main" xmlns="" id="{74BB8D4F-7025-5E7D-315F-7F61B64D2AEE}"/>
              </a:ext>
            </a:extLst>
          </p:cNvPr>
          <p:cNvCxnSpPr>
            <a:cxnSpLocks/>
          </p:cNvCxnSpPr>
          <p:nvPr/>
        </p:nvCxnSpPr>
        <p:spPr>
          <a:xfrm>
            <a:off x="7249179" y="2777567"/>
            <a:ext cx="0" cy="3509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Равнобедренный треугольник 4">
            <a:extLst>
              <a:ext uri="{FF2B5EF4-FFF2-40B4-BE49-F238E27FC236}">
                <a16:creationId xmlns:a16="http://schemas.microsoft.com/office/drawing/2014/main" xmlns="" id="{C57ED67A-6384-8BB1-377E-B9A431D4BB55}"/>
              </a:ext>
            </a:extLst>
          </p:cNvPr>
          <p:cNvSpPr/>
          <p:nvPr/>
        </p:nvSpPr>
        <p:spPr>
          <a:xfrm>
            <a:off x="7121917" y="2593749"/>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бедренный треугольник 6">
            <a:extLst>
              <a:ext uri="{FF2B5EF4-FFF2-40B4-BE49-F238E27FC236}">
                <a16:creationId xmlns:a16="http://schemas.microsoft.com/office/drawing/2014/main" xmlns="" id="{E6800950-3F73-FE1E-7253-5F1FC1200556}"/>
              </a:ext>
            </a:extLst>
          </p:cNvPr>
          <p:cNvSpPr/>
          <p:nvPr/>
        </p:nvSpPr>
        <p:spPr>
          <a:xfrm rot="5400000">
            <a:off x="11004837" y="5769873"/>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a:extLst>
              <a:ext uri="{FF2B5EF4-FFF2-40B4-BE49-F238E27FC236}">
                <a16:creationId xmlns:a16="http://schemas.microsoft.com/office/drawing/2014/main" xmlns="" id="{04A7EBA0-5AEB-233D-EF9A-C36F2C7B03CF}"/>
              </a:ext>
            </a:extLst>
          </p:cNvPr>
          <p:cNvCxnSpPr>
            <a:cxnSpLocks/>
          </p:cNvCxnSpPr>
          <p:nvPr/>
        </p:nvCxnSpPr>
        <p:spPr>
          <a:xfrm flipH="1" flipV="1">
            <a:off x="6859539" y="5898539"/>
            <a:ext cx="4272561" cy="55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xmlns="" id="{604904D5-0BC7-686D-F909-18FC1AF0EA3C}"/>
              </a:ext>
            </a:extLst>
          </p:cNvPr>
          <p:cNvCxnSpPr>
            <a:cxnSpLocks/>
          </p:cNvCxnSpPr>
          <p:nvPr/>
        </p:nvCxnSpPr>
        <p:spPr>
          <a:xfrm>
            <a:off x="7249179" y="3202280"/>
            <a:ext cx="0" cy="3082563"/>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A1BF5EDC-F722-2237-4DF3-18D0084A7510}"/>
              </a:ext>
            </a:extLst>
          </p:cNvPr>
          <p:cNvCxnSpPr>
            <a:cxnSpLocks/>
          </p:cNvCxnSpPr>
          <p:nvPr/>
        </p:nvCxnSpPr>
        <p:spPr>
          <a:xfrm flipH="1">
            <a:off x="9826695" y="3202280"/>
            <a:ext cx="6570" cy="312651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xmlns="" id="{A81771AC-5F49-81C6-6091-0FA9C49AC95C}"/>
              </a:ext>
            </a:extLst>
          </p:cNvPr>
          <p:cNvSpPr txBox="1"/>
          <p:nvPr/>
        </p:nvSpPr>
        <p:spPr>
          <a:xfrm>
            <a:off x="7868170" y="5965909"/>
            <a:ext cx="1013058" cy="369332"/>
          </a:xfrm>
          <a:prstGeom prst="rect">
            <a:avLst/>
          </a:prstGeom>
          <a:noFill/>
        </p:spPr>
        <p:txBody>
          <a:bodyPr wrap="square">
            <a:spAutoFit/>
          </a:bodyPr>
          <a:lstStyle/>
          <a:p>
            <a:pPr algn="ctr"/>
            <a:r>
              <a:rPr lang="en-US" dirty="0">
                <a:latin typeface="Century Gothic" panose="020B0502020202020204" pitchFamily="34" charset="0"/>
              </a:rPr>
              <a:t>y = 0</a:t>
            </a:r>
            <a:endParaRPr lang="ru-RU" dirty="0">
              <a:latin typeface="Century Gothic" panose="020B0502020202020204" pitchFamily="34" charset="0"/>
            </a:endParaRPr>
          </a:p>
        </p:txBody>
      </p:sp>
      <p:sp>
        <p:nvSpPr>
          <p:cNvPr id="15" name="TextBox 14">
            <a:extLst>
              <a:ext uri="{FF2B5EF4-FFF2-40B4-BE49-F238E27FC236}">
                <a16:creationId xmlns:a16="http://schemas.microsoft.com/office/drawing/2014/main" xmlns="" id="{11B9D2B0-36AE-8940-F9B5-E81E336D8EA5}"/>
              </a:ext>
            </a:extLst>
          </p:cNvPr>
          <p:cNvSpPr txBox="1"/>
          <p:nvPr/>
        </p:nvSpPr>
        <p:spPr>
          <a:xfrm>
            <a:off x="9826695" y="5965909"/>
            <a:ext cx="558826" cy="369332"/>
          </a:xfrm>
          <a:prstGeom prst="rect">
            <a:avLst/>
          </a:prstGeom>
          <a:noFill/>
        </p:spPr>
        <p:txBody>
          <a:bodyPr wrap="square">
            <a:spAutoFit/>
          </a:bodyPr>
          <a:lstStyle>
            <a:defPPr>
              <a:defRPr lang="ru-RU"/>
            </a:defPPr>
            <a:lvl1pPr algn="ctr">
              <a:defRPr>
                <a:effectLst/>
                <a:latin typeface="Montserrat" panose="00000500000000000000" pitchFamily="2" charset="-52"/>
                <a:ea typeface="Times New Roman" panose="02020603050405020304" pitchFamily="18" charset="0"/>
              </a:defRPr>
            </a:lvl1pPr>
          </a:lstStyle>
          <a:p>
            <a:r>
              <a:rPr lang="en-AU" dirty="0">
                <a:latin typeface="Century Gothic" panose="020B0502020202020204" pitchFamily="34" charset="0"/>
              </a:rPr>
              <a:t>4</a:t>
            </a:r>
            <a:endParaRPr lang="ru-RU" dirty="0">
              <a:latin typeface="Century Gothic" panose="020B0502020202020204" pitchFamily="34" charset="0"/>
            </a:endParaRPr>
          </a:p>
        </p:txBody>
      </p:sp>
      <p:sp>
        <p:nvSpPr>
          <p:cNvPr id="16" name="TextBox 15">
            <a:extLst>
              <a:ext uri="{FF2B5EF4-FFF2-40B4-BE49-F238E27FC236}">
                <a16:creationId xmlns:a16="http://schemas.microsoft.com/office/drawing/2014/main" xmlns="" id="{581CCC01-952A-0BE0-FA5A-5E4E3CD50609}"/>
              </a:ext>
            </a:extLst>
          </p:cNvPr>
          <p:cNvSpPr txBox="1"/>
          <p:nvPr/>
        </p:nvSpPr>
        <p:spPr>
          <a:xfrm>
            <a:off x="10787233" y="5955273"/>
            <a:ext cx="1013058" cy="400110"/>
          </a:xfrm>
          <a:prstGeom prst="rect">
            <a:avLst/>
          </a:prstGeom>
          <a:noFill/>
        </p:spPr>
        <p:txBody>
          <a:bodyPr wrap="square">
            <a:spAutoFit/>
          </a:bodyPr>
          <a:lstStyle/>
          <a:p>
            <a:pPr algn="ctr"/>
            <a:r>
              <a:rPr lang="en-US" sz="2000" dirty="0">
                <a:effectLst/>
                <a:latin typeface="Century Gothic" panose="020B0502020202020204" pitchFamily="34" charset="0"/>
                <a:ea typeface="Times New Roman" panose="02020603050405020304" pitchFamily="18" charset="0"/>
              </a:rPr>
              <a:t>x</a:t>
            </a:r>
            <a:endParaRPr lang="ru-RU" sz="2000" dirty="0">
              <a:latin typeface="Century Gothic" panose="020B0502020202020204" pitchFamily="34" charset="0"/>
            </a:endParaRPr>
          </a:p>
        </p:txBody>
      </p:sp>
      <p:sp>
        <p:nvSpPr>
          <p:cNvPr id="17" name="TextBox 16">
            <a:extLst>
              <a:ext uri="{FF2B5EF4-FFF2-40B4-BE49-F238E27FC236}">
                <a16:creationId xmlns:a16="http://schemas.microsoft.com/office/drawing/2014/main" xmlns="" id="{FA39292A-0171-2788-6C83-497EEE80218B}"/>
              </a:ext>
            </a:extLst>
          </p:cNvPr>
          <p:cNvSpPr txBox="1"/>
          <p:nvPr/>
        </p:nvSpPr>
        <p:spPr>
          <a:xfrm>
            <a:off x="6405948" y="2631296"/>
            <a:ext cx="907181"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y</a:t>
            </a:r>
            <a:endParaRPr lang="ru-RU" dirty="0">
              <a:latin typeface="Century Gothic" panose="020B0502020202020204" pitchFamily="34" charset="0"/>
            </a:endParaRPr>
          </a:p>
        </p:txBody>
      </p:sp>
      <p:sp>
        <p:nvSpPr>
          <p:cNvPr id="18" name="TextBox 17">
            <a:extLst>
              <a:ext uri="{FF2B5EF4-FFF2-40B4-BE49-F238E27FC236}">
                <a16:creationId xmlns:a16="http://schemas.microsoft.com/office/drawing/2014/main" xmlns="" id="{94D65465-75A0-B73D-57AF-19F651EB77F3}"/>
              </a:ext>
            </a:extLst>
          </p:cNvPr>
          <p:cNvSpPr txBox="1"/>
          <p:nvPr/>
        </p:nvSpPr>
        <p:spPr>
          <a:xfrm>
            <a:off x="8266653" y="3069620"/>
            <a:ext cx="1432597"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y </a:t>
            </a:r>
            <a:r>
              <a:rPr lang="en-US" dirty="0">
                <a:latin typeface="Century Gothic" panose="020B0502020202020204" pitchFamily="34" charset="0"/>
                <a:ea typeface="Times New Roman" panose="02020603050405020304" pitchFamily="18" charset="0"/>
              </a:rPr>
              <a:t>=4x-x</a:t>
            </a:r>
            <a:r>
              <a:rPr lang="en-US" baseline="30000" dirty="0">
                <a:latin typeface="Century Gothic" panose="020B0502020202020204" pitchFamily="34" charset="0"/>
                <a:ea typeface="Times New Roman" panose="02020603050405020304" pitchFamily="18" charset="0"/>
              </a:rPr>
              <a:t>2</a:t>
            </a:r>
            <a:r>
              <a:rPr lang="en-US" dirty="0">
                <a:latin typeface="Century Gothic" panose="020B0502020202020204" pitchFamily="34" charset="0"/>
                <a:ea typeface="Times New Roman" panose="02020603050405020304" pitchFamily="18" charset="0"/>
              </a:rPr>
              <a:t> </a:t>
            </a:r>
            <a:endParaRPr lang="ru-RU" dirty="0">
              <a:latin typeface="Century Gothic" panose="020B0502020202020204" pitchFamily="34" charset="0"/>
            </a:endParaRPr>
          </a:p>
        </p:txBody>
      </p:sp>
      <p:sp>
        <p:nvSpPr>
          <p:cNvPr id="19" name="TextBox 18">
            <a:extLst>
              <a:ext uri="{FF2B5EF4-FFF2-40B4-BE49-F238E27FC236}">
                <a16:creationId xmlns:a16="http://schemas.microsoft.com/office/drawing/2014/main" xmlns="" id="{4E0C239E-ECD2-C8D8-913B-91B78AD62435}"/>
              </a:ext>
            </a:extLst>
          </p:cNvPr>
          <p:cNvSpPr txBox="1"/>
          <p:nvPr/>
        </p:nvSpPr>
        <p:spPr>
          <a:xfrm>
            <a:off x="6704470" y="5915511"/>
            <a:ext cx="685800"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0</a:t>
            </a:r>
            <a:endParaRPr lang="ru-RU" dirty="0">
              <a:latin typeface="Century Gothic" panose="020B0502020202020204" pitchFamily="34" charset="0"/>
            </a:endParaRPr>
          </a:p>
        </p:txBody>
      </p:sp>
      <p:sp>
        <p:nvSpPr>
          <p:cNvPr id="22" name="TextBox 21">
            <a:extLst>
              <a:ext uri="{FF2B5EF4-FFF2-40B4-BE49-F238E27FC236}">
                <a16:creationId xmlns:a16="http://schemas.microsoft.com/office/drawing/2014/main" xmlns="" id="{DEB7FDFA-6855-56A4-4129-F9A6934C72F0}"/>
              </a:ext>
            </a:extLst>
          </p:cNvPr>
          <p:cNvSpPr txBox="1"/>
          <p:nvPr/>
        </p:nvSpPr>
        <p:spPr>
          <a:xfrm>
            <a:off x="537040" y="430174"/>
            <a:ext cx="3917481" cy="707886"/>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r>
              <a:rPr lang="ru-RU" sz="4000" dirty="0">
                <a:solidFill>
                  <a:srgbClr val="002060"/>
                </a:solidFill>
                <a:latin typeface="Century Gothic" panose="020B0502020202020204" pitchFamily="34" charset="0"/>
              </a:rPr>
              <a:t>ПРИМЕР</a:t>
            </a:r>
            <a:endParaRPr lang="ru-RU" dirty="0">
              <a:solidFill>
                <a:srgbClr val="002060"/>
              </a:solidFill>
              <a:latin typeface="Century Gothic" panose="020B0502020202020204" pitchFamily="34" charset="0"/>
            </a:endParaRPr>
          </a:p>
        </p:txBody>
      </p:sp>
      <p:sp>
        <p:nvSpPr>
          <p:cNvPr id="23" name="TextBox 22">
            <a:extLst>
              <a:ext uri="{FF2B5EF4-FFF2-40B4-BE49-F238E27FC236}">
                <a16:creationId xmlns:a16="http://schemas.microsoft.com/office/drawing/2014/main" xmlns="" id="{6864C29B-D972-BF22-7096-C1871B2DAD83}"/>
              </a:ext>
            </a:extLst>
          </p:cNvPr>
          <p:cNvSpPr txBox="1"/>
          <p:nvPr/>
        </p:nvSpPr>
        <p:spPr>
          <a:xfrm>
            <a:off x="537040" y="1672325"/>
            <a:ext cx="10887861" cy="707886"/>
          </a:xfrm>
          <a:prstGeom prst="rect">
            <a:avLst/>
          </a:prstGeom>
          <a:noFill/>
        </p:spPr>
        <p:txBody>
          <a:bodyPr wrap="square">
            <a:spAutoFit/>
          </a:bodyPr>
          <a:lstStyle>
            <a:defPPr>
              <a:defRPr lang="ru-RU"/>
            </a:defPPr>
            <a:lvl1pPr>
              <a:defRPr sz="2400">
                <a:effectLst/>
                <a:latin typeface="Montserrat" panose="00000500000000000000" pitchFamily="2" charset="-52"/>
                <a:ea typeface="Times New Roman" panose="02020603050405020304" pitchFamily="18" charset="0"/>
              </a:defRPr>
            </a:lvl1pPr>
          </a:lstStyle>
          <a:p>
            <a:r>
              <a:rPr lang="ru-RU" sz="2000" dirty="0">
                <a:latin typeface="Century Gothic" panose="020B0502020202020204" pitchFamily="34" charset="0"/>
              </a:rPr>
              <a:t>Найдите площадь фигуры, ограниченной графиком функции </a:t>
            </a:r>
            <a:endParaRPr lang="en-US" sz="2000" dirty="0">
              <a:latin typeface="Century Gothic" panose="020B0502020202020204" pitchFamily="34" charset="0"/>
            </a:endParaRPr>
          </a:p>
          <a:p>
            <a:r>
              <a:rPr lang="en-US" sz="2000" dirty="0">
                <a:latin typeface="Century Gothic" panose="020B0502020202020204" pitchFamily="34" charset="0"/>
              </a:rPr>
              <a:t>f(x) = 4x - x</a:t>
            </a:r>
            <a:r>
              <a:rPr lang="en-US" sz="2000" baseline="30000" dirty="0">
                <a:latin typeface="Century Gothic" panose="020B0502020202020204" pitchFamily="34" charset="0"/>
              </a:rPr>
              <a:t>2</a:t>
            </a:r>
            <a:r>
              <a:rPr lang="en-US" sz="2000" dirty="0">
                <a:latin typeface="Century Gothic" panose="020B0502020202020204" pitchFamily="34" charset="0"/>
              </a:rPr>
              <a:t> </a:t>
            </a:r>
            <a:r>
              <a:rPr lang="ru-RU" sz="2000" dirty="0">
                <a:latin typeface="Century Gothic" panose="020B0502020202020204" pitchFamily="34" charset="0"/>
              </a:rPr>
              <a:t>и прямой</a:t>
            </a:r>
            <a:r>
              <a:rPr lang="en-US" sz="2000" dirty="0">
                <a:latin typeface="Century Gothic" panose="020B0502020202020204" pitchFamily="34" charset="0"/>
              </a:rPr>
              <a:t> y = 0</a:t>
            </a:r>
            <a:r>
              <a:rPr lang="ru-RU" sz="2000" dirty="0">
                <a:latin typeface="Century Gothic" panose="020B0502020202020204" pitchFamily="34" charset="0"/>
              </a:rPr>
              <a:t>.</a:t>
            </a:r>
          </a:p>
        </p:txBody>
      </p:sp>
      <p:sp>
        <p:nvSpPr>
          <p:cNvPr id="24" name="TextBox 23">
            <a:extLst>
              <a:ext uri="{FF2B5EF4-FFF2-40B4-BE49-F238E27FC236}">
                <a16:creationId xmlns:a16="http://schemas.microsoft.com/office/drawing/2014/main" xmlns="" id="{4C15FD1C-A508-1958-A174-69A272B9FD23}"/>
              </a:ext>
            </a:extLst>
          </p:cNvPr>
          <p:cNvSpPr txBox="1"/>
          <p:nvPr/>
        </p:nvSpPr>
        <p:spPr>
          <a:xfrm>
            <a:off x="537039" y="2661320"/>
            <a:ext cx="3012405" cy="523220"/>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r>
              <a:rPr lang="ru-RU" sz="2800" dirty="0">
                <a:solidFill>
                  <a:srgbClr val="002060"/>
                </a:solidFill>
                <a:latin typeface="Century Gothic" panose="020B0502020202020204" pitchFamily="34" charset="0"/>
              </a:rPr>
              <a:t>РЕШЕНИЕ</a:t>
            </a:r>
          </a:p>
        </p:txBody>
      </p:sp>
      <p:sp>
        <p:nvSpPr>
          <p:cNvPr id="25" name="TextBox 24">
            <a:extLst>
              <a:ext uri="{FF2B5EF4-FFF2-40B4-BE49-F238E27FC236}">
                <a16:creationId xmlns:a16="http://schemas.microsoft.com/office/drawing/2014/main" xmlns="" id="{A5F5D3C0-8B20-A19F-82F9-FA17F940ED2F}"/>
              </a:ext>
            </a:extLst>
          </p:cNvPr>
          <p:cNvSpPr txBox="1"/>
          <p:nvPr/>
        </p:nvSpPr>
        <p:spPr>
          <a:xfrm rot="16200000">
            <a:off x="6406855" y="4518007"/>
            <a:ext cx="1060794" cy="369331"/>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x = 0</a:t>
            </a:r>
            <a:endParaRPr lang="ru-RU" dirty="0">
              <a:latin typeface="Century Gothic" panose="020B0502020202020204" pitchFamily="34" charset="0"/>
            </a:endParaRPr>
          </a:p>
        </p:txBody>
      </p:sp>
      <p:sp>
        <p:nvSpPr>
          <p:cNvPr id="26" name="TextBox 25">
            <a:extLst>
              <a:ext uri="{FF2B5EF4-FFF2-40B4-BE49-F238E27FC236}">
                <a16:creationId xmlns:a16="http://schemas.microsoft.com/office/drawing/2014/main" xmlns="" id="{E85BCA8E-B6E3-887E-3A00-FE8CDEAC0573}"/>
              </a:ext>
            </a:extLst>
          </p:cNvPr>
          <p:cNvSpPr txBox="1"/>
          <p:nvPr/>
        </p:nvSpPr>
        <p:spPr>
          <a:xfrm rot="16200000">
            <a:off x="9444025" y="4554303"/>
            <a:ext cx="1147812" cy="369332"/>
          </a:xfrm>
          <a:prstGeom prst="rect">
            <a:avLst/>
          </a:prstGeom>
          <a:noFill/>
        </p:spPr>
        <p:txBody>
          <a:bodyPr wrap="square">
            <a:spAutoFit/>
          </a:bodyPr>
          <a:lstStyle>
            <a:defPPr>
              <a:defRPr lang="ru-RU"/>
            </a:defPPr>
            <a:lvl1pPr algn="ctr">
              <a:defRPr>
                <a:effectLst/>
                <a:latin typeface="Montserrat" panose="00000500000000000000" pitchFamily="2" charset="-52"/>
                <a:ea typeface="Times New Roman" panose="02020603050405020304" pitchFamily="18" charset="0"/>
              </a:defRPr>
            </a:lvl1pPr>
          </a:lstStyle>
          <a:p>
            <a:r>
              <a:rPr lang="en-US" dirty="0">
                <a:latin typeface="Century Gothic" panose="020B0502020202020204" pitchFamily="34" charset="0"/>
              </a:rPr>
              <a:t>x = 4</a:t>
            </a:r>
            <a:endParaRPr lang="ru-RU" dirty="0">
              <a:latin typeface="Century Gothic" panose="020B0502020202020204" pitchFamily="34" charset="0"/>
            </a:endParaRPr>
          </a:p>
        </p:txBody>
      </p:sp>
      <p:sp>
        <p:nvSpPr>
          <p:cNvPr id="74" name="TextBox 73">
            <a:extLst>
              <a:ext uri="{FF2B5EF4-FFF2-40B4-BE49-F238E27FC236}">
                <a16:creationId xmlns:a16="http://schemas.microsoft.com/office/drawing/2014/main" xmlns="" id="{8AD004F3-D14A-AC96-4B0A-D2FA98C3BBEC}"/>
              </a:ext>
            </a:extLst>
          </p:cNvPr>
          <p:cNvSpPr txBox="1"/>
          <p:nvPr/>
        </p:nvSpPr>
        <p:spPr>
          <a:xfrm>
            <a:off x="449609" y="3347938"/>
            <a:ext cx="5396779" cy="707886"/>
          </a:xfrm>
          <a:prstGeom prst="rect">
            <a:avLst/>
          </a:prstGeom>
          <a:noFill/>
        </p:spPr>
        <p:txBody>
          <a:bodyPr wrap="square">
            <a:spAutoFit/>
          </a:bodyPr>
          <a:lstStyle>
            <a:defPPr>
              <a:defRPr lang="ru-RU"/>
            </a:defPPr>
            <a:lvl1pPr>
              <a:defRPr sz="2400">
                <a:effectLst/>
                <a:latin typeface="Montserrat" panose="00000500000000000000" pitchFamily="2" charset="-52"/>
                <a:ea typeface="Times New Roman" panose="02020603050405020304" pitchFamily="18" charset="0"/>
              </a:defRPr>
            </a:lvl1pPr>
          </a:lstStyle>
          <a:p>
            <a:r>
              <a:rPr lang="ru-RU" sz="2000" dirty="0">
                <a:latin typeface="Century Gothic" panose="020B0502020202020204" pitchFamily="34" charset="0"/>
              </a:rPr>
              <a:t>Одной из первообразных функции </a:t>
            </a:r>
            <a:r>
              <a:rPr lang="en-US" sz="2000" dirty="0">
                <a:latin typeface="Century Gothic" panose="020B0502020202020204" pitchFamily="34" charset="0"/>
              </a:rPr>
              <a:t>f</a:t>
            </a:r>
            <a:r>
              <a:rPr lang="ru-RU" sz="2000" dirty="0">
                <a:latin typeface="Century Gothic" panose="020B0502020202020204" pitchFamily="34" charset="0"/>
              </a:rPr>
              <a:t> на промежутке </a:t>
            </a:r>
            <a:r>
              <a:rPr lang="en-US" sz="2000" dirty="0">
                <a:effectLst/>
                <a:latin typeface="Century Gothic" panose="020B0502020202020204" pitchFamily="34" charset="0"/>
              </a:rPr>
              <a:t>[</a:t>
            </a:r>
            <a:r>
              <a:rPr lang="ru-RU" sz="2000" dirty="0">
                <a:effectLst/>
                <a:latin typeface="Century Gothic" panose="020B0502020202020204" pitchFamily="34" charset="0"/>
              </a:rPr>
              <a:t>0</a:t>
            </a:r>
            <a:r>
              <a:rPr lang="ru-RU" sz="2000" dirty="0">
                <a:latin typeface="Century Gothic" panose="020B0502020202020204" pitchFamily="34" charset="0"/>
              </a:rPr>
              <a:t>;</a:t>
            </a:r>
            <a:r>
              <a:rPr lang="ru-RU" sz="2000" dirty="0">
                <a:effectLst/>
                <a:latin typeface="Century Gothic" panose="020B0502020202020204" pitchFamily="34" charset="0"/>
              </a:rPr>
              <a:t>4</a:t>
            </a:r>
            <a:r>
              <a:rPr lang="en-US" sz="2000" dirty="0">
                <a:effectLst/>
                <a:latin typeface="Century Gothic" panose="020B0502020202020204" pitchFamily="34" charset="0"/>
              </a:rPr>
              <a:t>]</a:t>
            </a:r>
            <a:r>
              <a:rPr lang="ru-RU" sz="2000" dirty="0">
                <a:latin typeface="Century Gothic" panose="020B0502020202020204" pitchFamily="34" charset="0"/>
              </a:rPr>
              <a:t> является функция </a:t>
            </a:r>
          </a:p>
        </p:txBody>
      </p:sp>
      <p:sp>
        <p:nvSpPr>
          <p:cNvPr id="76" name="TextBox 75">
            <a:extLst>
              <a:ext uri="{FF2B5EF4-FFF2-40B4-BE49-F238E27FC236}">
                <a16:creationId xmlns:a16="http://schemas.microsoft.com/office/drawing/2014/main" xmlns="" id="{89BF6F30-D52D-D66C-D285-F2281EF2D324}"/>
              </a:ext>
            </a:extLst>
          </p:cNvPr>
          <p:cNvSpPr txBox="1"/>
          <p:nvPr/>
        </p:nvSpPr>
        <p:spPr>
          <a:xfrm>
            <a:off x="537039" y="4685758"/>
            <a:ext cx="2647115" cy="400110"/>
          </a:xfrm>
          <a:prstGeom prst="rect">
            <a:avLst/>
          </a:prstGeom>
          <a:noFill/>
        </p:spPr>
        <p:txBody>
          <a:bodyPr wrap="square">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r>
              <a:rPr lang="ru-RU" dirty="0">
                <a:latin typeface="Century Gothic" panose="020B0502020202020204" pitchFamily="34" charset="0"/>
              </a:rPr>
              <a:t>Тогда</a:t>
            </a:r>
          </a:p>
        </p:txBody>
      </p:sp>
      <mc:AlternateContent xmlns:mc="http://schemas.openxmlformats.org/markup-compatibility/2006">
        <mc:Choice xmlns:a14="http://schemas.microsoft.com/office/drawing/2010/main" xmlns="" Requires="a14">
          <p:sp>
            <p:nvSpPr>
              <p:cNvPr id="78" name="TextBox 77">
                <a:extLst>
                  <a:ext uri="{FF2B5EF4-FFF2-40B4-BE49-F238E27FC236}">
                    <a16:creationId xmlns:a16="http://schemas.microsoft.com/office/drawing/2014/main" id="{82959F42-5BF5-06B2-BB1B-A51243B01714}"/>
                  </a:ext>
                </a:extLst>
              </p:cNvPr>
              <p:cNvSpPr txBox="1"/>
              <p:nvPr/>
            </p:nvSpPr>
            <p:spPr>
              <a:xfrm>
                <a:off x="556993" y="5023551"/>
                <a:ext cx="5208022" cy="709938"/>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2000" b="0" i="1" dirty="0" smtClean="0">
                          <a:latin typeface="Cambria Math" panose="02040503050406030204" pitchFamily="18" charset="0"/>
                        </a:rPr>
                        <m:t>𝑆</m:t>
                      </m:r>
                      <m:r>
                        <a:rPr lang="en-US" sz="2000" i="1" dirty="0" smtClean="0">
                          <a:latin typeface="Cambria Math" panose="02040503050406030204" pitchFamily="18" charset="0"/>
                        </a:rPr>
                        <m:t> =</m:t>
                      </m:r>
                      <m:r>
                        <a:rPr lang="en-US" sz="2000" b="0" i="1" dirty="0" smtClean="0">
                          <a:latin typeface="Cambria Math" panose="02040503050406030204" pitchFamily="18" charset="0"/>
                        </a:rPr>
                        <m:t>𝐹</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4</m:t>
                          </m:r>
                        </m:e>
                      </m:d>
                      <m:r>
                        <a:rPr lang="en-US" sz="2000" b="0" i="1" dirty="0" smtClean="0">
                          <a:latin typeface="Cambria Math" panose="02040503050406030204" pitchFamily="18" charset="0"/>
                        </a:rPr>
                        <m:t>−</m:t>
                      </m:r>
                      <m:r>
                        <a:rPr lang="en-US" sz="2000" b="0" i="1" dirty="0" smtClean="0">
                          <a:latin typeface="Cambria Math" panose="02040503050406030204" pitchFamily="18" charset="0"/>
                        </a:rPr>
                        <m:t>𝐹</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0</m:t>
                          </m:r>
                        </m:e>
                      </m:d>
                      <m:r>
                        <a:rPr lang="en-US" sz="2000" b="0" i="1" dirty="0" smtClean="0">
                          <a:latin typeface="Cambria Math" panose="02040503050406030204" pitchFamily="18" charset="0"/>
                        </a:rPr>
                        <m:t>=2</m:t>
                      </m:r>
                      <m:r>
                        <a:rPr lang="en-US" sz="2000" b="0" i="1" dirty="0" smtClean="0">
                          <a:latin typeface="Cambria Math" panose="02040503050406030204" pitchFamily="18" charset="0"/>
                          <a:ea typeface="Cambria Math" panose="02040503050406030204" pitchFamily="18" charset="0"/>
                        </a:rPr>
                        <m:t>∙</m:t>
                      </m:r>
                      <m:sSup>
                        <m:sSupPr>
                          <m:ctrlPr>
                            <a:rPr lang="en-US" sz="2000" b="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4</m:t>
                          </m:r>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sSup>
                            <m:sSupPr>
                              <m:ctrlPr>
                                <a:rPr lang="en-US" sz="2000" b="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4</m:t>
                              </m:r>
                            </m:e>
                            <m:sup>
                              <m:r>
                                <a:rPr lang="en-US" sz="2000" b="0" i="1" dirty="0" smtClean="0">
                                  <a:latin typeface="Cambria Math" panose="02040503050406030204" pitchFamily="18" charset="0"/>
                                  <a:ea typeface="Cambria Math" panose="02040503050406030204" pitchFamily="18" charset="0"/>
                                </a:rPr>
                                <m:t>3</m:t>
                              </m:r>
                            </m:sup>
                          </m:sSup>
                        </m:num>
                        <m:den>
                          <m:r>
                            <a:rPr lang="en-US" sz="2000" b="0" i="1" dirty="0" smtClean="0">
                              <a:latin typeface="Cambria Math" panose="02040503050406030204" pitchFamily="18" charset="0"/>
                              <a:ea typeface="Cambria Math" panose="02040503050406030204" pitchFamily="18" charset="0"/>
                            </a:rPr>
                            <m:t>3</m:t>
                          </m:r>
                        </m:den>
                      </m:f>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32</m:t>
                          </m:r>
                        </m:num>
                        <m:den>
                          <m:r>
                            <a:rPr lang="en-US" sz="2000" b="0" i="1" dirty="0" smtClean="0">
                              <a:latin typeface="Cambria Math" panose="02040503050406030204" pitchFamily="18" charset="0"/>
                              <a:ea typeface="Cambria Math" panose="02040503050406030204" pitchFamily="18" charset="0"/>
                            </a:rPr>
                            <m:t>3</m:t>
                          </m:r>
                        </m:den>
                      </m:f>
                    </m:oMath>
                  </m:oMathPara>
                </a14:m>
                <a:endParaRPr lang="ru-RU" sz="2000" dirty="0"/>
              </a:p>
            </p:txBody>
          </p:sp>
        </mc:Choice>
        <mc:Fallback>
          <p:sp>
            <p:nvSpPr>
              <p:cNvPr id="78" name="TextBox 77">
                <a:extLst>
                  <a:ext uri="{FF2B5EF4-FFF2-40B4-BE49-F238E27FC236}">
                    <a16:creationId xmlns:a16="http://schemas.microsoft.com/office/drawing/2014/main" xmlns="" xmlns:a14="http://schemas.microsoft.com/office/drawing/2010/main" id="{82959F42-5BF5-06B2-BB1B-A51243B01714}"/>
                  </a:ext>
                </a:extLst>
              </p:cNvPr>
              <p:cNvSpPr txBox="1">
                <a:spLocks noRot="1" noChangeAspect="1" noMove="1" noResize="1" noEditPoints="1" noAdjustHandles="1" noChangeArrowheads="1" noChangeShapeType="1" noTextEdit="1"/>
              </p:cNvSpPr>
              <p:nvPr/>
            </p:nvSpPr>
            <p:spPr>
              <a:xfrm>
                <a:off x="556993" y="5023551"/>
                <a:ext cx="5208022" cy="70993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80" name="TextBox 79">
                <a:extLst>
                  <a:ext uri="{FF2B5EF4-FFF2-40B4-BE49-F238E27FC236}">
                    <a16:creationId xmlns:a16="http://schemas.microsoft.com/office/drawing/2014/main" id="{8D27AB46-4244-50AD-BCDB-03C4F4353AF4}"/>
                  </a:ext>
                </a:extLst>
              </p:cNvPr>
              <p:cNvSpPr txBox="1"/>
              <p:nvPr/>
            </p:nvSpPr>
            <p:spPr>
              <a:xfrm>
                <a:off x="443441" y="4043562"/>
                <a:ext cx="5396779" cy="7099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𝐹</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e>
                      </m:d>
                      <m:r>
                        <a:rPr lang="en-US" sz="2000" i="1" dirty="0" smtClean="0">
                          <a:latin typeface="Cambria Math" panose="02040503050406030204" pitchFamily="18" charset="0"/>
                        </a:rPr>
                        <m:t>=</m:t>
                      </m:r>
                      <m:r>
                        <a:rPr lang="en-US" sz="2000" b="0" i="1" dirty="0" smtClean="0">
                          <a:latin typeface="Cambria Math" panose="02040503050406030204" pitchFamily="18" charset="0"/>
                        </a:rPr>
                        <m:t>2</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𝑥</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𝑥</m:t>
                              </m:r>
                            </m:e>
                            <m:sup>
                              <m:r>
                                <a:rPr lang="en-US" sz="2000" b="0" i="1" dirty="0" smtClean="0">
                                  <a:latin typeface="Cambria Math" panose="02040503050406030204" pitchFamily="18" charset="0"/>
                                </a:rPr>
                                <m:t>3</m:t>
                              </m:r>
                            </m:sup>
                          </m:sSup>
                        </m:num>
                        <m:den>
                          <m:r>
                            <a:rPr lang="en-US" sz="2000" b="0" i="1" dirty="0" smtClean="0">
                              <a:latin typeface="Cambria Math" panose="02040503050406030204" pitchFamily="18" charset="0"/>
                            </a:rPr>
                            <m:t>3</m:t>
                          </m:r>
                        </m:den>
                      </m:f>
                    </m:oMath>
                  </m:oMathPara>
                </a14:m>
                <a:endParaRPr lang="ru-RU" sz="2000" dirty="0"/>
              </a:p>
            </p:txBody>
          </p:sp>
        </mc:Choice>
        <mc:Fallback>
          <p:sp>
            <p:nvSpPr>
              <p:cNvPr id="80" name="TextBox 79">
                <a:extLst>
                  <a:ext uri="{FF2B5EF4-FFF2-40B4-BE49-F238E27FC236}">
                    <a16:creationId xmlns:a16="http://schemas.microsoft.com/office/drawing/2014/main" xmlns="" xmlns:a14="http://schemas.microsoft.com/office/drawing/2010/main" id="{8D27AB46-4244-50AD-BCDB-03C4F4353AF4}"/>
                  </a:ext>
                </a:extLst>
              </p:cNvPr>
              <p:cNvSpPr txBox="1">
                <a:spLocks noRot="1" noChangeAspect="1" noMove="1" noResize="1" noEditPoints="1" noAdjustHandles="1" noChangeArrowheads="1" noChangeShapeType="1" noTextEdit="1"/>
              </p:cNvSpPr>
              <p:nvPr/>
            </p:nvSpPr>
            <p:spPr>
              <a:xfrm>
                <a:off x="443441" y="4043562"/>
                <a:ext cx="5396779" cy="709938"/>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11BA282A-7FEA-70C5-BE88-2563CABE2E05}"/>
                  </a:ext>
                </a:extLst>
              </p:cNvPr>
              <p:cNvSpPr txBox="1"/>
              <p:nvPr/>
            </p:nvSpPr>
            <p:spPr>
              <a:xfrm>
                <a:off x="562996" y="5882865"/>
                <a:ext cx="2647115" cy="616515"/>
              </a:xfrm>
              <a:prstGeom prst="rect">
                <a:avLst/>
              </a:prstGeom>
              <a:noFill/>
            </p:spPr>
            <p:txBody>
              <a:bodyPr wrap="square">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r>
                  <a:rPr lang="ru-RU" dirty="0">
                    <a:latin typeface="Century Gothic" panose="020B0502020202020204" pitchFamily="34" charset="0"/>
                  </a:rPr>
                  <a:t>Ответ: </a:t>
                </a:r>
                <a14:m>
                  <m:oMath xmlns:m="http://schemas.openxmlformats.org/officeDocument/2006/math">
                    <m:f>
                      <m:fPr>
                        <m:ctrlPr>
                          <a:rPr lang="en-US" sz="2400" i="1" dirty="0">
                            <a:latin typeface="Cambria Math" panose="02040503050406030204" pitchFamily="18" charset="0"/>
                            <a:ea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32</m:t>
                        </m:r>
                      </m:num>
                      <m:den>
                        <m:r>
                          <a:rPr lang="en-US" sz="2400" i="1" dirty="0">
                            <a:latin typeface="Cambria Math" panose="02040503050406030204" pitchFamily="18" charset="0"/>
                            <a:ea typeface="Cambria Math" panose="02040503050406030204" pitchFamily="18" charset="0"/>
                          </a:rPr>
                          <m:t>3</m:t>
                        </m:r>
                      </m:den>
                    </m:f>
                  </m:oMath>
                </a14:m>
                <a:r>
                  <a:rPr lang="ru-RU" dirty="0">
                    <a:latin typeface="Century Gothic" panose="020B0502020202020204" pitchFamily="34" charset="0"/>
                  </a:rPr>
                  <a:t> кв.ед.</a:t>
                </a:r>
              </a:p>
            </p:txBody>
          </p:sp>
        </mc:Choice>
        <mc:Fallback>
          <p:sp>
            <p:nvSpPr>
              <p:cNvPr id="2" name="TextBox 1">
                <a:extLst>
                  <a:ext uri="{FF2B5EF4-FFF2-40B4-BE49-F238E27FC236}">
                    <a16:creationId xmlns:a16="http://schemas.microsoft.com/office/drawing/2014/main" xmlns="" xmlns:a14="http://schemas.microsoft.com/office/drawing/2010/main" id="{11BA282A-7FEA-70C5-BE88-2563CABE2E05}"/>
                  </a:ext>
                </a:extLst>
              </p:cNvPr>
              <p:cNvSpPr txBox="1">
                <a:spLocks noRot="1" noChangeAspect="1" noMove="1" noResize="1" noEditPoints="1" noAdjustHandles="1" noChangeArrowheads="1" noChangeShapeType="1" noTextEdit="1"/>
              </p:cNvSpPr>
              <p:nvPr/>
            </p:nvSpPr>
            <p:spPr>
              <a:xfrm>
                <a:off x="562996" y="5882865"/>
                <a:ext cx="2647115" cy="616515"/>
              </a:xfrm>
              <a:prstGeom prst="rect">
                <a:avLst/>
              </a:prstGeom>
              <a:blipFill>
                <a:blip r:embed="rId8"/>
                <a:stretch>
                  <a:fillRect l="-2299" b="-990"/>
                </a:stretch>
              </a:blipFill>
            </p:spPr>
            <p:txBody>
              <a:bodyPr/>
              <a:lstStyle/>
              <a:p>
                <a:r>
                  <a:rPr lang="ru-RU">
                    <a:noFill/>
                  </a:rPr>
                  <a:t> </a:t>
                </a:r>
              </a:p>
            </p:txBody>
          </p:sp>
        </mc:Fallback>
      </mc:AlternateContent>
    </p:spTree>
    <p:extLst>
      <p:ext uri="{BB962C8B-B14F-4D97-AF65-F5344CB8AC3E}">
        <p14:creationId xmlns:p14="http://schemas.microsoft.com/office/powerpoint/2010/main" xmlns="" val="3579430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additive="base">
                                        <p:cTn id="71" dur="500" fill="hold"/>
                                        <p:tgtEl>
                                          <p:spTgt spid="74"/>
                                        </p:tgtEl>
                                        <p:attrNameLst>
                                          <p:attrName>ppt_x</p:attrName>
                                        </p:attrNameLst>
                                      </p:cBhvr>
                                      <p:tavLst>
                                        <p:tav tm="0">
                                          <p:val>
                                            <p:strVal val="0-#ppt_w/2"/>
                                          </p:val>
                                        </p:tav>
                                        <p:tav tm="100000">
                                          <p:val>
                                            <p:strVal val="#ppt_x"/>
                                          </p:val>
                                        </p:tav>
                                      </p:tavLst>
                                    </p:anim>
                                    <p:anim calcmode="lin" valueType="num">
                                      <p:cBhvr additive="base">
                                        <p:cTn id="72"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fill="hold"/>
                                        <p:tgtEl>
                                          <p:spTgt spid="76"/>
                                        </p:tgtEl>
                                        <p:attrNameLst>
                                          <p:attrName>ppt_x</p:attrName>
                                        </p:attrNameLst>
                                      </p:cBhvr>
                                      <p:tavLst>
                                        <p:tav tm="0">
                                          <p:val>
                                            <p:strVal val="0-#ppt_w/2"/>
                                          </p:val>
                                        </p:tav>
                                        <p:tav tm="100000">
                                          <p:val>
                                            <p:strVal val="#ppt_x"/>
                                          </p:val>
                                        </p:tav>
                                      </p:tavLst>
                                    </p:anim>
                                    <p:anim calcmode="lin" valueType="num">
                                      <p:cBhvr additive="base">
                                        <p:cTn id="84"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78">
                                            <p:txEl>
                                              <p:pRg st="0" end="0"/>
                                            </p:txEl>
                                          </p:spTgt>
                                        </p:tgtEl>
                                        <p:attrNameLst>
                                          <p:attrName>style.visibility</p:attrName>
                                        </p:attrNameLst>
                                      </p:cBhvr>
                                      <p:to>
                                        <p:strVal val="visible"/>
                                      </p:to>
                                    </p:set>
                                    <p:anim calcmode="lin" valueType="num">
                                      <p:cBhvr additive="base">
                                        <p:cTn id="89" dur="500" fill="hold"/>
                                        <p:tgtEl>
                                          <p:spTgt spid="78">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0-#ppt_w/2"/>
                                          </p:val>
                                        </p:tav>
                                        <p:tav tm="100000">
                                          <p:val>
                                            <p:strVal val="#ppt_x"/>
                                          </p:val>
                                        </p:tav>
                                      </p:tavLst>
                                    </p:anim>
                                    <p:anim calcmode="lin" valueType="num">
                                      <p:cBhvr additive="base">
                                        <p:cTn id="9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5" grpId="0" animBg="1"/>
      <p:bldP spid="7" grpId="0" animBg="1"/>
      <p:bldP spid="14" grpId="0"/>
      <p:bldP spid="15" grpId="0"/>
      <p:bldP spid="16" grpId="0"/>
      <p:bldP spid="17" grpId="0"/>
      <p:bldP spid="18" grpId="0"/>
      <p:bldP spid="19" grpId="0"/>
      <p:bldP spid="24" grpId="0"/>
      <p:bldP spid="25" grpId="0"/>
      <p:bldP spid="26" grpId="0"/>
      <p:bldP spid="74" grpId="0"/>
      <p:bldP spid="76" grpId="0"/>
      <p:bldP spid="8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xmlns="" id="{0B2CA4D4-0654-6637-37A5-239E6C5415ED}"/>
              </a:ext>
            </a:extLst>
          </p:cNvPr>
          <p:cNvSpPr/>
          <p:nvPr/>
        </p:nvSpPr>
        <p:spPr>
          <a:xfrm>
            <a:off x="3943852" y="3327371"/>
            <a:ext cx="1028135" cy="2332090"/>
          </a:xfrm>
          <a:custGeom>
            <a:avLst/>
            <a:gdLst>
              <a:gd name="connsiteX0" fmla="*/ 1011767 w 1028135"/>
              <a:gd name="connsiteY0" fmla="*/ 0 h 2332090"/>
              <a:gd name="connsiteX1" fmla="*/ 1028135 w 1028135"/>
              <a:gd name="connsiteY1" fmla="*/ 1511313 h 2332090"/>
              <a:gd name="connsiteX2" fmla="*/ 1028135 w 1028135"/>
              <a:gd name="connsiteY2" fmla="*/ 2332090 h 2332090"/>
              <a:gd name="connsiteX3" fmla="*/ 4153 w 1028135"/>
              <a:gd name="connsiteY3" fmla="*/ 2332090 h 2332090"/>
              <a:gd name="connsiteX4" fmla="*/ 0 w 1028135"/>
              <a:gd name="connsiteY4" fmla="*/ 1875367 h 2332090"/>
              <a:gd name="connsiteX5" fmla="*/ 97367 w 1028135"/>
              <a:gd name="connsiteY5" fmla="*/ 1744133 h 2332090"/>
              <a:gd name="connsiteX6" fmla="*/ 215900 w 1028135"/>
              <a:gd name="connsiteY6" fmla="*/ 1604433 h 2332090"/>
              <a:gd name="connsiteX7" fmla="*/ 342900 w 1028135"/>
              <a:gd name="connsiteY7" fmla="*/ 1426633 h 2332090"/>
              <a:gd name="connsiteX8" fmla="*/ 520700 w 1028135"/>
              <a:gd name="connsiteY8" fmla="*/ 1143000 h 2332090"/>
              <a:gd name="connsiteX9" fmla="*/ 643467 w 1028135"/>
              <a:gd name="connsiteY9" fmla="*/ 905933 h 2332090"/>
              <a:gd name="connsiteX10" fmla="*/ 762000 w 1028135"/>
              <a:gd name="connsiteY10" fmla="*/ 656167 h 2332090"/>
              <a:gd name="connsiteX11" fmla="*/ 889000 w 1028135"/>
              <a:gd name="connsiteY11" fmla="*/ 385233 h 2332090"/>
              <a:gd name="connsiteX12" fmla="*/ 969434 w 1028135"/>
              <a:gd name="connsiteY12" fmla="*/ 156633 h 233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135" h="2332090">
                <a:moveTo>
                  <a:pt x="1011767" y="0"/>
                </a:moveTo>
                <a:lnTo>
                  <a:pt x="1028135" y="1511313"/>
                </a:lnTo>
                <a:lnTo>
                  <a:pt x="1028135" y="2332090"/>
                </a:lnTo>
                <a:lnTo>
                  <a:pt x="4153" y="2332090"/>
                </a:lnTo>
                <a:lnTo>
                  <a:pt x="0" y="1875367"/>
                </a:lnTo>
                <a:lnTo>
                  <a:pt x="97367" y="1744133"/>
                </a:lnTo>
                <a:lnTo>
                  <a:pt x="215900" y="1604433"/>
                </a:lnTo>
                <a:lnTo>
                  <a:pt x="342900" y="1426633"/>
                </a:lnTo>
                <a:lnTo>
                  <a:pt x="520700" y="1143000"/>
                </a:lnTo>
                <a:lnTo>
                  <a:pt x="643467" y="905933"/>
                </a:lnTo>
                <a:lnTo>
                  <a:pt x="762000" y="656167"/>
                </a:lnTo>
                <a:lnTo>
                  <a:pt x="889000" y="385233"/>
                </a:lnTo>
                <a:lnTo>
                  <a:pt x="969434" y="15663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30" name="Рисунок 29">
            <a:extLst>
              <a:ext uri="{FF2B5EF4-FFF2-40B4-BE49-F238E27FC236}">
                <a16:creationId xmlns:a16="http://schemas.microsoft.com/office/drawing/2014/main" xmlns="" id="{D3EE67BE-3369-530B-01F9-7B12F336731D}"/>
              </a:ext>
            </a:extLst>
          </p:cNvPr>
          <p:cNvPicPr>
            <a:picLocks noChangeAspect="1"/>
          </p:cNvPicPr>
          <p:nvPr/>
        </p:nvPicPr>
        <p:blipFill rotWithShape="1">
          <a:blip r:embed="rId3"/>
          <a:srcRect t="63029" b="1"/>
          <a:stretch/>
        </p:blipFill>
        <p:spPr>
          <a:xfrm>
            <a:off x="314450" y="1028584"/>
            <a:ext cx="5247329" cy="4657958"/>
          </a:xfrm>
          <a:prstGeom prst="rect">
            <a:avLst/>
          </a:prstGeom>
        </p:spPr>
      </p:pic>
      <p:cxnSp>
        <p:nvCxnSpPr>
          <p:cNvPr id="2" name="Прямая соединительная линия 1">
            <a:extLst>
              <a:ext uri="{FF2B5EF4-FFF2-40B4-BE49-F238E27FC236}">
                <a16:creationId xmlns:a16="http://schemas.microsoft.com/office/drawing/2014/main" xmlns="" id="{708B1FE6-77B0-CE6F-E3AA-BCC82AB79EC4}"/>
              </a:ext>
            </a:extLst>
          </p:cNvPr>
          <p:cNvCxnSpPr>
            <a:cxnSpLocks/>
          </p:cNvCxnSpPr>
          <p:nvPr/>
        </p:nvCxnSpPr>
        <p:spPr>
          <a:xfrm>
            <a:off x="2938116" y="1637250"/>
            <a:ext cx="0" cy="4421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Равнобедренный треугольник 2">
            <a:extLst>
              <a:ext uri="{FF2B5EF4-FFF2-40B4-BE49-F238E27FC236}">
                <a16:creationId xmlns:a16="http://schemas.microsoft.com/office/drawing/2014/main" xmlns="" id="{0D0B3F00-48C4-A480-841B-62C528693976}"/>
              </a:ext>
            </a:extLst>
          </p:cNvPr>
          <p:cNvSpPr/>
          <p:nvPr/>
        </p:nvSpPr>
        <p:spPr>
          <a:xfrm>
            <a:off x="2810854" y="1453432"/>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a:extLst>
              <a:ext uri="{FF2B5EF4-FFF2-40B4-BE49-F238E27FC236}">
                <a16:creationId xmlns:a16="http://schemas.microsoft.com/office/drawing/2014/main" xmlns="" id="{CF249491-67CB-E37F-41BE-3A9EAB6D85B5}"/>
              </a:ext>
            </a:extLst>
          </p:cNvPr>
          <p:cNvSpPr/>
          <p:nvPr/>
        </p:nvSpPr>
        <p:spPr>
          <a:xfrm rot="5400000">
            <a:off x="6419771" y="5475643"/>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a:extLst>
              <a:ext uri="{FF2B5EF4-FFF2-40B4-BE49-F238E27FC236}">
                <a16:creationId xmlns:a16="http://schemas.microsoft.com/office/drawing/2014/main" xmlns="" id="{99F7ACD5-E43D-11F5-9E86-D37A210F9B55}"/>
              </a:ext>
            </a:extLst>
          </p:cNvPr>
          <p:cNvCxnSpPr>
            <a:cxnSpLocks/>
          </p:cNvCxnSpPr>
          <p:nvPr/>
        </p:nvCxnSpPr>
        <p:spPr>
          <a:xfrm flipH="1">
            <a:off x="2548476" y="5659461"/>
            <a:ext cx="4006333" cy="10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C2879A9-9997-B070-4D41-BF67B56E0955}"/>
              </a:ext>
            </a:extLst>
          </p:cNvPr>
          <p:cNvSpPr txBox="1"/>
          <p:nvPr/>
        </p:nvSpPr>
        <p:spPr>
          <a:xfrm>
            <a:off x="2160322" y="1398934"/>
            <a:ext cx="907181"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y</a:t>
            </a:r>
            <a:endParaRPr lang="ru-RU" dirty="0">
              <a:latin typeface="Century Gothic" panose="020B0502020202020204" pitchFamily="34" charset="0"/>
            </a:endParaRPr>
          </a:p>
        </p:txBody>
      </p:sp>
      <p:sp>
        <p:nvSpPr>
          <p:cNvPr id="16" name="TextBox 15">
            <a:extLst>
              <a:ext uri="{FF2B5EF4-FFF2-40B4-BE49-F238E27FC236}">
                <a16:creationId xmlns:a16="http://schemas.microsoft.com/office/drawing/2014/main" xmlns="" id="{7A7E70B7-6A07-4CB9-32CA-1975F4C84599}"/>
              </a:ext>
            </a:extLst>
          </p:cNvPr>
          <p:cNvSpPr txBox="1"/>
          <p:nvPr/>
        </p:nvSpPr>
        <p:spPr>
          <a:xfrm>
            <a:off x="2393407" y="5686542"/>
            <a:ext cx="685800"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0</a:t>
            </a:r>
            <a:endParaRPr lang="ru-RU" dirty="0">
              <a:latin typeface="Century Gothic" panose="020B0502020202020204" pitchFamily="34" charset="0"/>
            </a:endParaRPr>
          </a:p>
        </p:txBody>
      </p:sp>
      <p:cxnSp>
        <p:nvCxnSpPr>
          <p:cNvPr id="18" name="Прямая соединительная линия 17">
            <a:extLst>
              <a:ext uri="{FF2B5EF4-FFF2-40B4-BE49-F238E27FC236}">
                <a16:creationId xmlns:a16="http://schemas.microsoft.com/office/drawing/2014/main" xmlns="" id="{8D7E1F43-2B03-5AC3-FB79-41D0E188514A}"/>
              </a:ext>
            </a:extLst>
          </p:cNvPr>
          <p:cNvCxnSpPr>
            <a:cxnSpLocks/>
          </p:cNvCxnSpPr>
          <p:nvPr/>
        </p:nvCxnSpPr>
        <p:spPr>
          <a:xfrm rot="16200000">
            <a:off x="1869665" y="3901412"/>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FE827591-8695-1AD5-8709-080B9D6EB56A}"/>
              </a:ext>
            </a:extLst>
          </p:cNvPr>
          <p:cNvCxnSpPr>
            <a:cxnSpLocks/>
          </p:cNvCxnSpPr>
          <p:nvPr/>
        </p:nvCxnSpPr>
        <p:spPr>
          <a:xfrm rot="16200000">
            <a:off x="2891647" y="3901411"/>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AA24C0E-E422-38C3-8E4E-188FFD7544E9}"/>
              </a:ext>
            </a:extLst>
          </p:cNvPr>
          <p:cNvSpPr txBox="1"/>
          <p:nvPr/>
        </p:nvSpPr>
        <p:spPr>
          <a:xfrm>
            <a:off x="4845425" y="5786723"/>
            <a:ext cx="966978" cy="369332"/>
          </a:xfrm>
          <a:prstGeom prst="rect">
            <a:avLst/>
          </a:prstGeom>
          <a:noFill/>
        </p:spPr>
        <p:txBody>
          <a:bodyPr wrap="square">
            <a:spAutoFit/>
          </a:bodyPr>
          <a:lstStyle/>
          <a:p>
            <a:pPr algn="ctr"/>
            <a:r>
              <a:rPr lang="ru-RU" sz="1800" dirty="0">
                <a:latin typeface="Century Gothic" panose="020B0502020202020204" pitchFamily="34" charset="0"/>
              </a:rPr>
              <a:t>2</a:t>
            </a:r>
            <a:endParaRPr lang="ru-RU" dirty="0">
              <a:latin typeface="Century Gothic" panose="020B0502020202020204" pitchFamily="34" charset="0"/>
            </a:endParaRPr>
          </a:p>
        </p:txBody>
      </p:sp>
      <p:sp>
        <p:nvSpPr>
          <p:cNvPr id="32" name="TextBox 31">
            <a:extLst>
              <a:ext uri="{FF2B5EF4-FFF2-40B4-BE49-F238E27FC236}">
                <a16:creationId xmlns:a16="http://schemas.microsoft.com/office/drawing/2014/main" xmlns="" id="{83592DCD-19E4-6408-0EF8-404144E99B8E}"/>
              </a:ext>
            </a:extLst>
          </p:cNvPr>
          <p:cNvSpPr txBox="1"/>
          <p:nvPr/>
        </p:nvSpPr>
        <p:spPr>
          <a:xfrm>
            <a:off x="3739554" y="5739687"/>
            <a:ext cx="966978" cy="369332"/>
          </a:xfrm>
          <a:prstGeom prst="rect">
            <a:avLst/>
          </a:prstGeom>
          <a:noFill/>
        </p:spPr>
        <p:txBody>
          <a:bodyPr wrap="square">
            <a:spAutoFit/>
          </a:bodyPr>
          <a:lstStyle/>
          <a:p>
            <a:pPr algn="ctr"/>
            <a:r>
              <a:rPr lang="ru-RU" dirty="0">
                <a:latin typeface="Century Gothic" panose="020B0502020202020204" pitchFamily="34" charset="0"/>
              </a:rPr>
              <a:t>1</a:t>
            </a:r>
          </a:p>
        </p:txBody>
      </p:sp>
      <p:sp>
        <p:nvSpPr>
          <p:cNvPr id="33" name="TextBox 32">
            <a:extLst>
              <a:ext uri="{FF2B5EF4-FFF2-40B4-BE49-F238E27FC236}">
                <a16:creationId xmlns:a16="http://schemas.microsoft.com/office/drawing/2014/main" xmlns="" id="{8AB58702-ADA8-D055-EDAC-C6B9053704F7}"/>
              </a:ext>
            </a:extLst>
          </p:cNvPr>
          <p:cNvSpPr txBox="1"/>
          <p:nvPr/>
        </p:nvSpPr>
        <p:spPr>
          <a:xfrm>
            <a:off x="6118205" y="5678008"/>
            <a:ext cx="1013058" cy="400110"/>
          </a:xfrm>
          <a:prstGeom prst="rect">
            <a:avLst/>
          </a:prstGeom>
          <a:noFill/>
        </p:spPr>
        <p:txBody>
          <a:bodyPr wrap="square">
            <a:spAutoFit/>
          </a:bodyPr>
          <a:lstStyle/>
          <a:p>
            <a:pPr algn="ctr"/>
            <a:r>
              <a:rPr lang="en-US" sz="2000" dirty="0">
                <a:effectLst/>
                <a:latin typeface="Century Gothic" panose="020B0502020202020204" pitchFamily="34" charset="0"/>
                <a:ea typeface="Times New Roman" panose="02020603050405020304" pitchFamily="18" charset="0"/>
              </a:rPr>
              <a:t>x</a:t>
            </a:r>
            <a:endParaRPr lang="ru-RU" sz="2000" dirty="0">
              <a:latin typeface="Century Gothic" panose="020B0502020202020204" pitchFamily="34" charset="0"/>
            </a:endParaRPr>
          </a:p>
        </p:txBody>
      </p:sp>
      <p:sp>
        <p:nvSpPr>
          <p:cNvPr id="35" name="TextBox 34">
            <a:extLst>
              <a:ext uri="{FF2B5EF4-FFF2-40B4-BE49-F238E27FC236}">
                <a16:creationId xmlns:a16="http://schemas.microsoft.com/office/drawing/2014/main" xmlns="" id="{88FCB617-D43E-A571-3F84-D3C2CD13B467}"/>
              </a:ext>
            </a:extLst>
          </p:cNvPr>
          <p:cNvSpPr txBox="1"/>
          <p:nvPr/>
        </p:nvSpPr>
        <p:spPr>
          <a:xfrm>
            <a:off x="743591" y="2223225"/>
            <a:ext cx="1131570" cy="400110"/>
          </a:xfrm>
          <a:prstGeom prst="rect">
            <a:avLst/>
          </a:prstGeom>
          <a:noFill/>
        </p:spPr>
        <p:txBody>
          <a:bodyPr wrap="square">
            <a:spAutoFit/>
          </a:bodyPr>
          <a:lstStyle/>
          <a:p>
            <a:r>
              <a:rPr lang="en-US" sz="2000" dirty="0">
                <a:latin typeface="Century Gothic" panose="020B0502020202020204" pitchFamily="34" charset="0"/>
              </a:rPr>
              <a:t>y</a:t>
            </a:r>
            <a:r>
              <a:rPr lang="ru-RU" sz="2000" dirty="0">
                <a:latin typeface="Century Gothic" panose="020B0502020202020204" pitchFamily="34" charset="0"/>
              </a:rPr>
              <a:t> = х</a:t>
            </a:r>
            <a:r>
              <a:rPr lang="ru-RU" sz="2000" baseline="30000" dirty="0">
                <a:latin typeface="Century Gothic" panose="020B0502020202020204" pitchFamily="34" charset="0"/>
              </a:rPr>
              <a:t>2</a:t>
            </a:r>
          </a:p>
        </p:txBody>
      </p:sp>
      <p:cxnSp>
        <p:nvCxnSpPr>
          <p:cNvPr id="45" name="Прямая соединительная линия 44">
            <a:extLst>
              <a:ext uri="{FF2B5EF4-FFF2-40B4-BE49-F238E27FC236}">
                <a16:creationId xmlns:a16="http://schemas.microsoft.com/office/drawing/2014/main" xmlns="" id="{655E9805-2945-C0C0-6009-C83F3610CCD7}"/>
              </a:ext>
            </a:extLst>
          </p:cNvPr>
          <p:cNvCxnSpPr>
            <a:cxnSpLocks/>
          </p:cNvCxnSpPr>
          <p:nvPr/>
        </p:nvCxnSpPr>
        <p:spPr>
          <a:xfrm>
            <a:off x="2938114" y="3357563"/>
            <a:ext cx="2114205"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xmlns="" id="{E1086BDF-4B27-D667-9161-25665CCD807E}"/>
              </a:ext>
            </a:extLst>
          </p:cNvPr>
          <p:cNvCxnSpPr>
            <a:cxnSpLocks/>
          </p:cNvCxnSpPr>
          <p:nvPr/>
        </p:nvCxnSpPr>
        <p:spPr>
          <a:xfrm flipV="1">
            <a:off x="2926910" y="5189276"/>
            <a:ext cx="1028140" cy="1390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2D58054-7F9D-6D83-5BC2-18900DA8519C}"/>
              </a:ext>
            </a:extLst>
          </p:cNvPr>
          <p:cNvSpPr txBox="1"/>
          <p:nvPr/>
        </p:nvSpPr>
        <p:spPr>
          <a:xfrm>
            <a:off x="3959013" y="5042833"/>
            <a:ext cx="966978" cy="400110"/>
          </a:xfrm>
          <a:prstGeom prst="rect">
            <a:avLst/>
          </a:prstGeom>
          <a:noFill/>
        </p:spPr>
        <p:txBody>
          <a:bodyPr wrap="square">
            <a:spAutoFit/>
          </a:bodyPr>
          <a:lstStyle/>
          <a:p>
            <a:pPr algn="ctr"/>
            <a:r>
              <a:rPr lang="en-US" sz="2000" dirty="0">
                <a:latin typeface="Century Gothic" panose="020B0502020202020204" pitchFamily="34" charset="0"/>
              </a:rPr>
              <a:t>S = </a:t>
            </a:r>
            <a:r>
              <a:rPr lang="ru-RU" sz="2000" dirty="0">
                <a:latin typeface="Arial" panose="020B0604020202020204" pitchFamily="34" charset="0"/>
                <a:cs typeface="Arial" panose="020B0604020202020204" pitchFamily="34" charset="0"/>
              </a:rPr>
              <a:t>?</a:t>
            </a:r>
          </a:p>
        </p:txBody>
      </p:sp>
      <p:sp>
        <p:nvSpPr>
          <p:cNvPr id="9" name="Прямоугольник 8">
            <a:extLst>
              <a:ext uri="{FF2B5EF4-FFF2-40B4-BE49-F238E27FC236}">
                <a16:creationId xmlns:a16="http://schemas.microsoft.com/office/drawing/2014/main" xmlns="" id="{058D2507-97B9-295B-BE48-33D1A83C29D5}"/>
              </a:ext>
            </a:extLst>
          </p:cNvPr>
          <p:cNvSpPr/>
          <p:nvPr/>
        </p:nvSpPr>
        <p:spPr>
          <a:xfrm>
            <a:off x="7720672" y="209087"/>
            <a:ext cx="2696067" cy="28563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041DD101-778F-6F54-C8D3-496E7EF7FBA9}"/>
              </a:ext>
            </a:extLst>
          </p:cNvPr>
          <p:cNvSpPr txBox="1"/>
          <p:nvPr/>
        </p:nvSpPr>
        <p:spPr>
          <a:xfrm>
            <a:off x="8775880" y="340461"/>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rPr>
              <a:t>3</a:t>
            </a:r>
            <a:endParaRPr lang="ru-RU" sz="4800" b="1" dirty="0">
              <a:solidFill>
                <a:schemeClr val="accent1">
                  <a:lumMod val="7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5C43B83E-3F39-DD45-857C-35920FE101A8}"/>
              </a:ext>
            </a:extLst>
          </p:cNvPr>
          <p:cNvSpPr txBox="1"/>
          <p:nvPr/>
        </p:nvSpPr>
        <p:spPr>
          <a:xfrm>
            <a:off x="7814941" y="1276208"/>
            <a:ext cx="2507530" cy="1698414"/>
          </a:xfrm>
          <a:prstGeom prst="rect">
            <a:avLst/>
          </a:prstGeom>
          <a:noFill/>
        </p:spPr>
        <p:txBody>
          <a:bodyPr wrap="square" rtlCol="0">
            <a:spAutoFit/>
          </a:bodyPr>
          <a:lstStyle>
            <a:defPPr>
              <a:defRPr lang="ru-RU"/>
            </a:defPPr>
            <a:lvl1pPr algn="ctr">
              <a:lnSpc>
                <a:spcPct val="107000"/>
              </a:lnSpc>
              <a:spcAft>
                <a:spcPts val="800"/>
              </a:spcAft>
              <a:defRPr>
                <a:solidFill>
                  <a:srgbClr val="000000"/>
                </a:solidFill>
                <a:effectLst/>
                <a:latin typeface="Montserrat" panose="00000500000000000000" pitchFamily="2" charset="-52"/>
                <a:ea typeface="Calibri" panose="020F0502020204030204" pitchFamily="34" charset="0"/>
                <a:cs typeface="Times New Roman" panose="02020603050405020304" pitchFamily="18" charset="0"/>
              </a:defRPr>
            </a:lvl1pPr>
          </a:lstStyle>
          <a:p>
            <a:r>
              <a:rPr lang="en-US" sz="2000" dirty="0">
                <a:latin typeface="Century Gothic" panose="020B0502020202020204" pitchFamily="34" charset="0"/>
              </a:rPr>
              <a:t>y</a:t>
            </a:r>
            <a:r>
              <a:rPr lang="ru-RU" sz="2000" dirty="0">
                <a:latin typeface="Century Gothic" panose="020B0502020202020204" pitchFamily="34" charset="0"/>
              </a:rPr>
              <a:t> = х</a:t>
            </a:r>
            <a:r>
              <a:rPr lang="ru-RU" sz="2000" baseline="30000" dirty="0">
                <a:latin typeface="Century Gothic" panose="020B0502020202020204" pitchFamily="34" charset="0"/>
              </a:rPr>
              <a:t>2</a:t>
            </a:r>
            <a:r>
              <a:rPr lang="ru-RU" sz="2000" dirty="0">
                <a:latin typeface="Century Gothic" panose="020B0502020202020204" pitchFamily="34" charset="0"/>
              </a:rPr>
              <a:t> </a:t>
            </a:r>
          </a:p>
          <a:p>
            <a:r>
              <a:rPr lang="ru-RU" sz="2000" dirty="0">
                <a:latin typeface="Century Gothic" panose="020B0502020202020204" pitchFamily="34" charset="0"/>
              </a:rPr>
              <a:t>у = 0</a:t>
            </a:r>
          </a:p>
          <a:p>
            <a:r>
              <a:rPr lang="ru-RU" sz="2000" dirty="0">
                <a:latin typeface="Century Gothic" panose="020B0502020202020204" pitchFamily="34" charset="0"/>
              </a:rPr>
              <a:t> х = 1</a:t>
            </a:r>
          </a:p>
          <a:p>
            <a:r>
              <a:rPr lang="ru-RU" sz="2000" dirty="0">
                <a:latin typeface="Century Gothic" panose="020B0502020202020204" pitchFamily="34" charset="0"/>
              </a:rPr>
              <a:t>х = 2</a:t>
            </a:r>
          </a:p>
        </p:txBody>
      </p:sp>
      <p:sp>
        <p:nvSpPr>
          <p:cNvPr id="7" name="TextBox 6">
            <a:extLst>
              <a:ext uri="{FF2B5EF4-FFF2-40B4-BE49-F238E27FC236}">
                <a16:creationId xmlns:a16="http://schemas.microsoft.com/office/drawing/2014/main" xmlns="" id="{246984EC-C2F4-E82A-A162-6CB1E8EC2243}"/>
              </a:ext>
            </a:extLst>
          </p:cNvPr>
          <p:cNvSpPr txBox="1"/>
          <p:nvPr/>
        </p:nvSpPr>
        <p:spPr>
          <a:xfrm>
            <a:off x="7747682" y="3378191"/>
            <a:ext cx="2696068" cy="523220"/>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pPr algn="ctr"/>
            <a:r>
              <a:rPr lang="ru-RU" sz="2800" dirty="0">
                <a:solidFill>
                  <a:srgbClr val="002060"/>
                </a:solidFill>
                <a:latin typeface="Century Gothic" panose="020B0502020202020204" pitchFamily="34" charset="0"/>
              </a:rPr>
              <a:t>РЕШЕНИЕ</a:t>
            </a:r>
          </a:p>
        </p:txBody>
      </p:sp>
      <mc:AlternateContent xmlns:mc="http://schemas.openxmlformats.org/markup-compatibility/2006">
        <mc:Choice xmlns:a14="http://schemas.microsoft.com/office/drawing/2010/main" xmlns="" Requires="a14">
          <p:sp>
            <p:nvSpPr>
              <p:cNvPr id="12" name="TextBox 11">
                <a:extLst>
                  <a:ext uri="{FF2B5EF4-FFF2-40B4-BE49-F238E27FC236}">
                    <a16:creationId xmlns:a16="http://schemas.microsoft.com/office/drawing/2014/main" id="{FD721700-BADD-16CD-F333-1004EE04C5BD}"/>
                  </a:ext>
                </a:extLst>
              </p:cNvPr>
              <p:cNvSpPr txBox="1"/>
              <p:nvPr/>
            </p:nvSpPr>
            <p:spPr>
              <a:xfrm>
                <a:off x="6799819" y="4872921"/>
                <a:ext cx="5247329" cy="813621"/>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𝑆</m:t>
                      </m:r>
                      <m:r>
                        <a:rPr lang="en-US" sz="2000" i="1" dirty="0" smtClean="0">
                          <a:latin typeface="Cambria Math" panose="02040503050406030204" pitchFamily="18" charset="0"/>
                        </a:rPr>
                        <m:t> =</m:t>
                      </m:r>
                      <m:r>
                        <a:rPr lang="en-US" sz="2000" b="0" i="1" dirty="0" smtClean="0">
                          <a:latin typeface="Cambria Math" panose="02040503050406030204" pitchFamily="18" charset="0"/>
                        </a:rPr>
                        <m:t>𝐹</m:t>
                      </m:r>
                      <m:d>
                        <m:dPr>
                          <m:ctrlPr>
                            <a:rPr lang="en-US" sz="2000" b="0" i="1" dirty="0" smtClean="0">
                              <a:latin typeface="Cambria Math" panose="02040503050406030204" pitchFamily="18" charset="0"/>
                            </a:rPr>
                          </m:ctrlPr>
                        </m:dPr>
                        <m:e>
                          <m:r>
                            <a:rPr lang="ru-RU" sz="2000" b="0" i="1" dirty="0" smtClean="0">
                              <a:latin typeface="Cambria Math" panose="02040503050406030204" pitchFamily="18" charset="0"/>
                            </a:rPr>
                            <m:t>2</m:t>
                          </m:r>
                        </m:e>
                      </m:d>
                      <m:r>
                        <a:rPr lang="en-US" sz="2000" b="0" i="1" dirty="0" smtClean="0">
                          <a:latin typeface="Cambria Math" panose="02040503050406030204" pitchFamily="18" charset="0"/>
                        </a:rPr>
                        <m:t>−</m:t>
                      </m:r>
                      <m:r>
                        <a:rPr lang="en-US" sz="2000" b="0" i="1" dirty="0" smtClean="0">
                          <a:latin typeface="Cambria Math" panose="02040503050406030204" pitchFamily="18" charset="0"/>
                        </a:rPr>
                        <m:t>𝐹</m:t>
                      </m:r>
                      <m:d>
                        <m:dPr>
                          <m:ctrlPr>
                            <a:rPr lang="en-US" sz="2000" b="0" i="1" dirty="0" smtClean="0">
                              <a:latin typeface="Cambria Math" panose="02040503050406030204" pitchFamily="18" charset="0"/>
                            </a:rPr>
                          </m:ctrlPr>
                        </m:dPr>
                        <m:e>
                          <m:r>
                            <a:rPr lang="ru-RU" sz="2000" b="0" i="1" dirty="0" smtClean="0">
                              <a:latin typeface="Cambria Math" panose="02040503050406030204" pitchFamily="18" charset="0"/>
                            </a:rPr>
                            <m:t>1</m:t>
                          </m:r>
                        </m:e>
                      </m:d>
                      <m:r>
                        <a:rPr lang="ru-RU" sz="2000" b="0" i="1" dirty="0" smtClean="0">
                          <a:latin typeface="Cambria Math" panose="02040503050406030204" pitchFamily="18" charset="0"/>
                        </a:rPr>
                        <m:t>=</m:t>
                      </m:r>
                      <m:f>
                        <m:fPr>
                          <m:ctrlPr>
                            <a:rPr lang="ru-RU" i="1">
                              <a:latin typeface="Cambria Math" panose="02040503050406030204" pitchFamily="18" charset="0"/>
                            </a:rPr>
                          </m:ctrlPr>
                        </m:fPr>
                        <m:num>
                          <m:r>
                            <a:rPr lang="ru-RU" b="0" i="1">
                              <a:latin typeface="Cambria Math" panose="02040503050406030204" pitchFamily="18" charset="0"/>
                            </a:rPr>
                            <m:t>8</m:t>
                          </m:r>
                        </m:num>
                        <m:den>
                          <m:r>
                            <a:rPr lang="ru-RU" b="0" i="1">
                              <a:latin typeface="Cambria Math" panose="02040503050406030204" pitchFamily="18" charset="0"/>
                            </a:rPr>
                            <m:t>3</m:t>
                          </m:r>
                        </m:den>
                      </m:f>
                      <m:r>
                        <m:rPr>
                          <m:nor/>
                        </m:rPr>
                        <a:rPr lang="en-US"/>
                        <m:t> −</m:t>
                      </m:r>
                      <m:r>
                        <a:rPr lang="en-US" b="0" i="1">
                          <a:latin typeface="Cambria Math" panose="02040503050406030204" pitchFamily="18" charset="0"/>
                        </a:rPr>
                        <m:t> </m:t>
                      </m:r>
                      <m:f>
                        <m:fPr>
                          <m:ctrlPr>
                            <a:rPr lang="ru-RU" i="1">
                              <a:latin typeface="Cambria Math" panose="02040503050406030204" pitchFamily="18" charset="0"/>
                            </a:rPr>
                          </m:ctrlPr>
                        </m:fPr>
                        <m:num>
                          <m:r>
                            <a:rPr lang="ru-RU" b="0" i="1">
                              <a:latin typeface="Cambria Math" panose="02040503050406030204" pitchFamily="18" charset="0"/>
                            </a:rPr>
                            <m:t>1</m:t>
                          </m:r>
                        </m:num>
                        <m:den>
                          <m:r>
                            <a:rPr lang="ru-RU" b="0" i="1">
                              <a:latin typeface="Cambria Math" panose="02040503050406030204" pitchFamily="18" charset="0"/>
                            </a:rPr>
                            <m:t> 3</m:t>
                          </m:r>
                        </m:den>
                      </m:f>
                      <m:r>
                        <m:rPr>
                          <m:nor/>
                        </m:rPr>
                        <a:rPr lang="en-US"/>
                        <m:t>  = </m:t>
                      </m:r>
                      <m:f>
                        <m:fPr>
                          <m:ctrlPr>
                            <a:rPr lang="ru-RU" i="1">
                              <a:latin typeface="Cambria Math" panose="02040503050406030204" pitchFamily="18" charset="0"/>
                            </a:rPr>
                          </m:ctrlPr>
                        </m:fPr>
                        <m:num>
                          <m:r>
                            <a:rPr lang="ru-RU" b="0" i="1">
                              <a:latin typeface="Cambria Math" panose="02040503050406030204" pitchFamily="18" charset="0"/>
                            </a:rPr>
                            <m:t>7</m:t>
                          </m:r>
                        </m:num>
                        <m:den>
                          <m:r>
                            <a:rPr lang="ru-RU" b="0" i="1">
                              <a:latin typeface="Cambria Math" panose="02040503050406030204" pitchFamily="18" charset="0"/>
                            </a:rPr>
                            <m:t>3</m:t>
                          </m:r>
                        </m:den>
                      </m:f>
                      <m:r>
                        <m:rPr>
                          <m:nor/>
                        </m:rPr>
                        <a:rPr lang="en-US"/>
                        <m:t>  = </m:t>
                      </m:r>
                      <m:r>
                        <a:rPr lang="ru-RU" b="0" i="1">
                          <a:latin typeface="Cambria Math" panose="02040503050406030204" pitchFamily="18" charset="0"/>
                        </a:rPr>
                        <m:t>2</m:t>
                      </m:r>
                      <m:f>
                        <m:fPr>
                          <m:ctrlPr>
                            <a:rPr lang="ru-RU" i="1">
                              <a:latin typeface="Cambria Math" panose="02040503050406030204" pitchFamily="18" charset="0"/>
                            </a:rPr>
                          </m:ctrlPr>
                        </m:fPr>
                        <m:num>
                          <m:r>
                            <a:rPr lang="ru-RU" b="0" i="1">
                              <a:latin typeface="Cambria Math" panose="02040503050406030204" pitchFamily="18" charset="0"/>
                            </a:rPr>
                            <m:t>1</m:t>
                          </m:r>
                        </m:num>
                        <m:den>
                          <m:r>
                            <a:rPr lang="ru-RU" b="0" i="1">
                              <a:latin typeface="Cambria Math" panose="02040503050406030204" pitchFamily="18" charset="0"/>
                            </a:rPr>
                            <m:t>3</m:t>
                          </m:r>
                        </m:den>
                      </m:f>
                    </m:oMath>
                  </m:oMathPara>
                </a14:m>
                <a:endParaRPr lang="ru-RU" dirty="0"/>
              </a:p>
            </p:txBody>
          </p:sp>
        </mc:Choice>
        <mc:Fallback>
          <p:sp>
            <p:nvSpPr>
              <p:cNvPr id="12" name="TextBox 11">
                <a:extLst>
                  <a:ext uri="{FF2B5EF4-FFF2-40B4-BE49-F238E27FC236}">
                    <a16:creationId xmlns:a16="http://schemas.microsoft.com/office/drawing/2014/main" xmlns="" xmlns:a14="http://schemas.microsoft.com/office/drawing/2010/main" id="{FD721700-BADD-16CD-F333-1004EE04C5BD}"/>
                  </a:ext>
                </a:extLst>
              </p:cNvPr>
              <p:cNvSpPr txBox="1">
                <a:spLocks noRot="1" noChangeAspect="1" noMove="1" noResize="1" noEditPoints="1" noAdjustHandles="1" noChangeArrowheads="1" noChangeShapeType="1" noTextEdit="1"/>
              </p:cNvSpPr>
              <p:nvPr/>
            </p:nvSpPr>
            <p:spPr>
              <a:xfrm>
                <a:off x="6799819" y="4872921"/>
                <a:ext cx="5247329" cy="813621"/>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5" name="TextBox 14">
                <a:extLst>
                  <a:ext uri="{FF2B5EF4-FFF2-40B4-BE49-F238E27FC236}">
                    <a16:creationId xmlns:a16="http://schemas.microsoft.com/office/drawing/2014/main" id="{9203E6E7-9219-18A4-AF8F-C7CA537D9C1D}"/>
                  </a:ext>
                </a:extLst>
              </p:cNvPr>
              <p:cNvSpPr txBox="1"/>
              <p:nvPr/>
            </p:nvSpPr>
            <p:spPr>
              <a:xfrm>
                <a:off x="7258763" y="3982788"/>
                <a:ext cx="3683403" cy="7178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𝐹</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e>
                      </m:d>
                      <m:r>
                        <a:rPr lang="en-US" sz="2000" i="1" dirty="0" smtClean="0">
                          <a:latin typeface="Cambria Math" panose="02040503050406030204" pitchFamily="18" charset="0"/>
                        </a:rPr>
                        <m:t>=</m:t>
                      </m:r>
                      <m:f>
                        <m:fPr>
                          <m:ctrlPr>
                            <a:rPr lang="ru-RU" sz="2000" i="1">
                              <a:latin typeface="Cambria Math" panose="02040503050406030204" pitchFamily="18" charset="0"/>
                            </a:rPr>
                          </m:ctrlPr>
                        </m:fPr>
                        <m:num>
                          <m:sSup>
                            <m:sSupPr>
                              <m:ctrlPr>
                                <a:rPr lang="ru-RU" sz="2000" i="1">
                                  <a:latin typeface="Cambria Math" panose="02040503050406030204" pitchFamily="18" charset="0"/>
                                </a:rPr>
                              </m:ctrlPr>
                            </m:sSupPr>
                            <m:e>
                              <m:r>
                                <m:rPr>
                                  <m:sty m:val="p"/>
                                </m:rPr>
                                <a:rPr lang="ru-RU" sz="2000" b="0" i="0">
                                  <a:latin typeface="Cambria Math" panose="02040503050406030204" pitchFamily="18" charset="0"/>
                                </a:rPr>
                                <m:t>x</m:t>
                              </m:r>
                            </m:e>
                            <m:sup>
                              <m:r>
                                <a:rPr lang="ru-RU" sz="2000" b="0" i="0">
                                  <a:latin typeface="Cambria Math" panose="02040503050406030204" pitchFamily="18" charset="0"/>
                                </a:rPr>
                                <m:t>3</m:t>
                              </m:r>
                            </m:sup>
                          </m:sSup>
                        </m:num>
                        <m:den>
                          <m:r>
                            <a:rPr lang="ru-RU" sz="2000" b="0" i="0">
                              <a:latin typeface="Cambria Math" panose="02040503050406030204" pitchFamily="18" charset="0"/>
                            </a:rPr>
                            <m:t>3</m:t>
                          </m:r>
                        </m:den>
                      </m:f>
                    </m:oMath>
                  </m:oMathPara>
                </a14:m>
                <a:endParaRPr lang="ru-RU" sz="2000" dirty="0"/>
              </a:p>
            </p:txBody>
          </p:sp>
        </mc:Choice>
        <mc:Fallback>
          <p:sp>
            <p:nvSpPr>
              <p:cNvPr id="15" name="TextBox 14">
                <a:extLst>
                  <a:ext uri="{FF2B5EF4-FFF2-40B4-BE49-F238E27FC236}">
                    <a16:creationId xmlns:a16="http://schemas.microsoft.com/office/drawing/2014/main" xmlns="" xmlns:a14="http://schemas.microsoft.com/office/drawing/2010/main" id="{9203E6E7-9219-18A4-AF8F-C7CA537D9C1D}"/>
                  </a:ext>
                </a:extLst>
              </p:cNvPr>
              <p:cNvSpPr txBox="1">
                <a:spLocks noRot="1" noChangeAspect="1" noMove="1" noResize="1" noEditPoints="1" noAdjustHandles="1" noChangeArrowheads="1" noChangeShapeType="1" noTextEdit="1"/>
              </p:cNvSpPr>
              <p:nvPr/>
            </p:nvSpPr>
            <p:spPr>
              <a:xfrm>
                <a:off x="7258763" y="3982788"/>
                <a:ext cx="3683403" cy="717825"/>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23" name="TextBox 22">
                <a:extLst>
                  <a:ext uri="{FF2B5EF4-FFF2-40B4-BE49-F238E27FC236}">
                    <a16:creationId xmlns:a16="http://schemas.microsoft.com/office/drawing/2014/main" id="{10C61938-9663-AB62-0724-CB18D0147149}"/>
                  </a:ext>
                </a:extLst>
              </p:cNvPr>
              <p:cNvSpPr txBox="1"/>
              <p:nvPr/>
            </p:nvSpPr>
            <p:spPr>
              <a:xfrm>
                <a:off x="7814941" y="5891783"/>
                <a:ext cx="2628809" cy="528543"/>
              </a:xfrm>
              <a:prstGeom prst="rect">
                <a:avLst/>
              </a:prstGeom>
              <a:noFill/>
            </p:spPr>
            <p:txBody>
              <a:bodyPr wrap="square">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dirty="0">
                    <a:latin typeface="Century Gothic" panose="020B0502020202020204" pitchFamily="34" charset="0"/>
                  </a:rPr>
                  <a:t>Ответ:</a:t>
                </a:r>
                <a:r>
                  <a:rPr lang="en-US" dirty="0">
                    <a:latin typeface="Century Gothic" panose="020B0502020202020204" pitchFamily="34" charset="0"/>
                  </a:rPr>
                  <a:t/>
                </a:r>
                <a14:m>
                  <m:oMath xmlns:m="http://schemas.openxmlformats.org/officeDocument/2006/math">
                    <m:r>
                      <a:rPr lang="ru-RU" i="1">
                        <a:latin typeface="Cambria Math" panose="02040503050406030204" pitchFamily="18" charset="0"/>
                      </a:rPr>
                      <m:t>2</m:t>
                    </m:r>
                    <m:f>
                      <m:fPr>
                        <m:ctrlPr>
                          <a:rPr lang="ru-RU" i="1">
                            <a:latin typeface="Cambria Math" panose="02040503050406030204" pitchFamily="18" charset="0"/>
                          </a:rPr>
                        </m:ctrlPr>
                      </m:fPr>
                      <m:num>
                        <m:r>
                          <a:rPr lang="ru-RU" i="1">
                            <a:latin typeface="Cambria Math" panose="02040503050406030204" pitchFamily="18" charset="0"/>
                          </a:rPr>
                          <m:t>1</m:t>
                        </m:r>
                      </m:num>
                      <m:den>
                        <m:r>
                          <a:rPr lang="ru-RU" i="1">
                            <a:latin typeface="Cambria Math" panose="02040503050406030204" pitchFamily="18" charset="0"/>
                          </a:rPr>
                          <m:t>3</m:t>
                        </m:r>
                      </m:den>
                    </m:f>
                    <m:r>
                      <a:rPr lang="en-US" b="0" i="0" smtClean="0">
                        <a:latin typeface="Cambria Math" panose="02040503050406030204" pitchFamily="18" charset="0"/>
                      </a:rPr>
                      <m:t> </m:t>
                    </m:r>
                    <m:r>
                      <a:rPr lang="ru-RU" b="0" i="0" smtClean="0">
                        <a:latin typeface="Cambria Math" panose="02040503050406030204" pitchFamily="18" charset="0"/>
                      </a:rPr>
                      <m:t> </m:t>
                    </m:r>
                  </m:oMath>
                </a14:m>
                <a:r>
                  <a:rPr lang="ru-RU" dirty="0">
                    <a:latin typeface="Century Gothic" panose="020B0502020202020204" pitchFamily="34" charset="0"/>
                  </a:rPr>
                  <a:t>кв.ед.</a:t>
                </a:r>
              </a:p>
            </p:txBody>
          </p:sp>
        </mc:Choice>
        <mc:Fallback>
          <p:sp>
            <p:nvSpPr>
              <p:cNvPr id="23" name="TextBox 22">
                <a:extLst>
                  <a:ext uri="{FF2B5EF4-FFF2-40B4-BE49-F238E27FC236}">
                    <a16:creationId xmlns:a16="http://schemas.microsoft.com/office/drawing/2014/main" xmlns="" xmlns:a14="http://schemas.microsoft.com/office/drawing/2010/main" id="{10C61938-9663-AB62-0724-CB18D0147149}"/>
                  </a:ext>
                </a:extLst>
              </p:cNvPr>
              <p:cNvSpPr txBox="1">
                <a:spLocks noRot="1" noChangeAspect="1" noMove="1" noResize="1" noEditPoints="1" noAdjustHandles="1" noChangeArrowheads="1" noChangeShapeType="1" noTextEdit="1"/>
              </p:cNvSpPr>
              <p:nvPr/>
            </p:nvSpPr>
            <p:spPr>
              <a:xfrm>
                <a:off x="7814941" y="5891783"/>
                <a:ext cx="2628809" cy="528543"/>
              </a:xfrm>
              <a:prstGeom prst="rect">
                <a:avLst/>
              </a:prstGeom>
              <a:blipFill>
                <a:blip r:embed="rId6"/>
                <a:stretch>
                  <a:fillRect b="-5747"/>
                </a:stretch>
              </a:blipFill>
            </p:spPr>
            <p:txBody>
              <a:bodyPr/>
              <a:lstStyle/>
              <a:p>
                <a:r>
                  <a:rPr lang="ru-RU">
                    <a:noFill/>
                  </a:rPr>
                  <a:t> </a:t>
                </a:r>
              </a:p>
            </p:txBody>
          </p:sp>
        </mc:Fallback>
      </mc:AlternateContent>
    </p:spTree>
    <p:extLst>
      <p:ext uri="{BB962C8B-B14F-4D97-AF65-F5344CB8AC3E}">
        <p14:creationId xmlns:p14="http://schemas.microsoft.com/office/powerpoint/2010/main" xmlns="" val="2159832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1+#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xmlns="" id="{75BEE221-0654-4721-B0FC-9B3F3F7E79F2}"/>
              </a:ext>
            </a:extLst>
          </p:cNvPr>
          <p:cNvSpPr/>
          <p:nvPr/>
        </p:nvSpPr>
        <p:spPr>
          <a:xfrm>
            <a:off x="1215992" y="995797"/>
            <a:ext cx="4880008" cy="479338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8B991410-A777-3D4B-F7CE-E8F12DE9A35B}"/>
              </a:ext>
            </a:extLst>
          </p:cNvPr>
          <p:cNvSpPr txBox="1"/>
          <p:nvPr/>
        </p:nvSpPr>
        <p:spPr>
          <a:xfrm>
            <a:off x="380275" y="2828835"/>
            <a:ext cx="4427395" cy="1200329"/>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r>
              <a:rPr lang="ru-RU" sz="3600" dirty="0">
                <a:latin typeface="Century Gothic" panose="020B0502020202020204" pitchFamily="34" charset="0"/>
              </a:rPr>
              <a:t>ОПРЕДЕЛЕНЫЙ</a:t>
            </a:r>
          </a:p>
          <a:p>
            <a:r>
              <a:rPr lang="ru-RU" sz="3600" dirty="0">
                <a:latin typeface="Century Gothic" panose="020B0502020202020204" pitchFamily="34" charset="0"/>
              </a:rPr>
              <a:t> ИНТЕГРАЛ</a:t>
            </a:r>
          </a:p>
        </p:txBody>
      </p:sp>
      <p:sp>
        <p:nvSpPr>
          <p:cNvPr id="4" name="TextBox 3">
            <a:extLst>
              <a:ext uri="{FF2B5EF4-FFF2-40B4-BE49-F238E27FC236}">
                <a16:creationId xmlns:a16="http://schemas.microsoft.com/office/drawing/2014/main" xmlns="" id="{BC7D2D82-BEE0-1389-64D7-ECD93C7ACD1E}"/>
              </a:ext>
            </a:extLst>
          </p:cNvPr>
          <p:cNvSpPr txBox="1"/>
          <p:nvPr/>
        </p:nvSpPr>
        <p:spPr>
          <a:xfrm>
            <a:off x="6275673" y="825864"/>
            <a:ext cx="5263932" cy="2677656"/>
          </a:xfrm>
          <a:prstGeom prst="rect">
            <a:avLst/>
          </a:prstGeom>
          <a:noFill/>
        </p:spPr>
        <p:txBody>
          <a:bodyPr wrap="square" rtlCol="0">
            <a:spAutoFit/>
          </a:bodyPr>
          <a:lstStyle/>
          <a:p>
            <a:pPr algn="ctr"/>
            <a:r>
              <a:rPr lang="ru-RU" sz="2400" dirty="0">
                <a:latin typeface="Century Gothic" panose="020B0502020202020204" pitchFamily="34" charset="0"/>
                <a:ea typeface="Times New Roman" panose="02020603050405020304" pitchFamily="18" charset="0"/>
              </a:rPr>
              <a:t>Пусть – первообразная функции </a:t>
            </a:r>
            <a:r>
              <a:rPr lang="en-US" sz="2400" dirty="0">
                <a:latin typeface="Century Gothic" panose="020B0502020202020204" pitchFamily="34" charset="0"/>
                <a:ea typeface="Times New Roman" panose="02020603050405020304" pitchFamily="18" charset="0"/>
              </a:rPr>
              <a:t>f </a:t>
            </a:r>
            <a:r>
              <a:rPr lang="ru-RU" sz="2400" dirty="0">
                <a:latin typeface="Century Gothic" panose="020B0502020202020204" pitchFamily="34" charset="0"/>
                <a:ea typeface="Times New Roman" panose="02020603050405020304" pitchFamily="18" charset="0"/>
              </a:rPr>
              <a:t>на промежутке</a:t>
            </a:r>
            <a:r>
              <a:rPr lang="en-US" sz="2400" dirty="0">
                <a:latin typeface="Century Gothic" panose="020B0502020202020204" pitchFamily="34" charset="0"/>
                <a:ea typeface="Times New Roman" panose="02020603050405020304" pitchFamily="18" charset="0"/>
              </a:rPr>
              <a:t> </a:t>
            </a:r>
            <a:r>
              <a:rPr lang="en-US" sz="2400" dirty="0">
                <a:latin typeface="Bell MT" panose="02020503060305020303" pitchFamily="18" charset="0"/>
                <a:ea typeface="Times New Roman" panose="02020603050405020304" pitchFamily="18" charset="0"/>
              </a:rPr>
              <a:t>I</a:t>
            </a:r>
            <a:r>
              <a:rPr lang="ru-RU" sz="2400" dirty="0">
                <a:latin typeface="Century Gothic" panose="020B0502020202020204" pitchFamily="34" charset="0"/>
                <a:ea typeface="Times New Roman" panose="02020603050405020304" pitchFamily="18" charset="0"/>
              </a:rPr>
              <a:t>, числа </a:t>
            </a:r>
            <a:r>
              <a:rPr lang="en-US" sz="2400" dirty="0">
                <a:latin typeface="Century Gothic" panose="020B0502020202020204" pitchFamily="34" charset="0"/>
                <a:ea typeface="Times New Roman" panose="02020603050405020304" pitchFamily="18" charset="0"/>
              </a:rPr>
              <a:t>a </a:t>
            </a:r>
            <a:r>
              <a:rPr lang="ru-RU" sz="2400" dirty="0">
                <a:latin typeface="Century Gothic" panose="020B0502020202020204" pitchFamily="34" charset="0"/>
                <a:ea typeface="Times New Roman" panose="02020603050405020304" pitchFamily="18" charset="0"/>
              </a:rPr>
              <a:t>и</a:t>
            </a:r>
            <a:r>
              <a:rPr lang="en-US" sz="2400" dirty="0">
                <a:latin typeface="Century Gothic" panose="020B0502020202020204" pitchFamily="34" charset="0"/>
                <a:ea typeface="Times New Roman" panose="02020603050405020304" pitchFamily="18" charset="0"/>
              </a:rPr>
              <a:t> b</a:t>
            </a:r>
            <a:r>
              <a:rPr lang="ru-RU" sz="2400" dirty="0">
                <a:latin typeface="Century Gothic" panose="020B0502020202020204" pitchFamily="34" charset="0"/>
                <a:ea typeface="Times New Roman" panose="02020603050405020304" pitchFamily="18" charset="0"/>
              </a:rPr>
              <a:t>, где</a:t>
            </a:r>
            <a:r>
              <a:rPr lang="en-US" sz="2400" dirty="0">
                <a:latin typeface="Century Gothic" panose="020B0502020202020204" pitchFamily="34" charset="0"/>
                <a:ea typeface="Times New Roman" panose="02020603050405020304" pitchFamily="18" charset="0"/>
              </a:rPr>
              <a:t> a &lt; b</a:t>
            </a:r>
            <a:r>
              <a:rPr lang="ru-RU" sz="2400" dirty="0">
                <a:latin typeface="Century Gothic" panose="020B0502020202020204" pitchFamily="34" charset="0"/>
                <a:ea typeface="Times New Roman" panose="02020603050405020304" pitchFamily="18" charset="0"/>
              </a:rPr>
              <a:t>, принадлежат промежутку</a:t>
            </a:r>
            <a:r>
              <a:rPr lang="en-US" sz="2400" dirty="0">
                <a:latin typeface="Century Gothic" panose="020B0502020202020204" pitchFamily="34" charset="0"/>
                <a:ea typeface="Times New Roman" panose="02020603050405020304" pitchFamily="18" charset="0"/>
              </a:rPr>
              <a:t> </a:t>
            </a:r>
            <a:r>
              <a:rPr lang="en-US" sz="2400" dirty="0">
                <a:latin typeface="Bell MT" panose="02020503060305020303" pitchFamily="18" charset="0"/>
                <a:ea typeface="Times New Roman" panose="02020603050405020304" pitchFamily="18" charset="0"/>
              </a:rPr>
              <a:t>I</a:t>
            </a:r>
            <a:r>
              <a:rPr lang="ru-RU" sz="2400" dirty="0">
                <a:latin typeface="Century Gothic" panose="020B0502020202020204" pitchFamily="34" charset="0"/>
                <a:ea typeface="Times New Roman" panose="02020603050405020304" pitchFamily="18" charset="0"/>
              </a:rPr>
              <a:t>. Разность </a:t>
            </a:r>
            <a:r>
              <a:rPr lang="en-US" sz="2400" dirty="0">
                <a:latin typeface="Century Gothic" panose="020B0502020202020204" pitchFamily="34" charset="0"/>
                <a:ea typeface="Times New Roman" panose="02020603050405020304" pitchFamily="18" charset="0"/>
              </a:rPr>
              <a:t>F(b) – F(a) </a:t>
            </a:r>
            <a:r>
              <a:rPr lang="ru-RU" sz="2400" dirty="0">
                <a:latin typeface="Century Gothic" panose="020B0502020202020204" pitchFamily="34" charset="0"/>
                <a:ea typeface="Times New Roman" panose="02020603050405020304" pitchFamily="18" charset="0"/>
              </a:rPr>
              <a:t>называют </a:t>
            </a:r>
            <a:r>
              <a:rPr lang="ru-RU" sz="2400" i="1" dirty="0">
                <a:latin typeface="Century Gothic" panose="020B0502020202020204" pitchFamily="34" charset="0"/>
                <a:ea typeface="Times New Roman" panose="02020603050405020304" pitchFamily="18" charset="0"/>
              </a:rPr>
              <a:t>определенным интегралом </a:t>
            </a:r>
            <a:r>
              <a:rPr lang="ru-RU" sz="2400" dirty="0">
                <a:latin typeface="Century Gothic" panose="020B0502020202020204" pitchFamily="34" charset="0"/>
                <a:ea typeface="Times New Roman" panose="02020603050405020304" pitchFamily="18" charset="0"/>
              </a:rPr>
              <a:t>функции </a:t>
            </a:r>
            <a:r>
              <a:rPr lang="en-US" sz="2400" dirty="0">
                <a:latin typeface="Century Gothic" panose="020B0502020202020204" pitchFamily="34" charset="0"/>
                <a:ea typeface="Times New Roman" panose="02020603050405020304" pitchFamily="18" charset="0"/>
              </a:rPr>
              <a:t>f </a:t>
            </a:r>
            <a:r>
              <a:rPr lang="ru-RU" sz="2400" dirty="0">
                <a:latin typeface="Century Gothic" panose="020B0502020202020204" pitchFamily="34" charset="0"/>
                <a:ea typeface="Times New Roman" panose="02020603050405020304" pitchFamily="18" charset="0"/>
              </a:rPr>
              <a:t>на отрезке</a:t>
            </a:r>
            <a:r>
              <a:rPr lang="en-US" sz="2400" dirty="0">
                <a:latin typeface="Century Gothic" panose="020B0502020202020204" pitchFamily="34" charset="0"/>
                <a:ea typeface="Times New Roman" panose="02020603050405020304" pitchFamily="18" charset="0"/>
              </a:rPr>
              <a:t> [a</a:t>
            </a:r>
            <a:r>
              <a:rPr lang="ru-RU" sz="2400" dirty="0">
                <a:latin typeface="Century Gothic" panose="020B0502020202020204" pitchFamily="34" charset="0"/>
                <a:ea typeface="Times New Roman" panose="02020603050405020304" pitchFamily="18" charset="0"/>
              </a:rPr>
              <a:t>;</a:t>
            </a:r>
            <a:r>
              <a:rPr lang="en-US" sz="2400" dirty="0">
                <a:latin typeface="Century Gothic" panose="020B0502020202020204" pitchFamily="34" charset="0"/>
                <a:ea typeface="Times New Roman" panose="02020603050405020304" pitchFamily="18" charset="0"/>
              </a:rPr>
              <a:t>b]</a:t>
            </a:r>
            <a:r>
              <a:rPr lang="ru-RU" sz="2400" dirty="0">
                <a:latin typeface="Century Gothic" panose="020B0502020202020204" pitchFamily="34" charset="0"/>
                <a:ea typeface="Times New Roman" panose="02020603050405020304" pitchFamily="18" charset="0"/>
              </a:rPr>
              <a:t> </a:t>
            </a:r>
            <a:endParaRPr lang="ru-RU" sz="2400" dirty="0">
              <a:effectLst/>
              <a:latin typeface="Century Gothic" panose="020B0502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7FCB2689-8515-240A-AE38-79167DFA9E30}"/>
                  </a:ext>
                </a:extLst>
              </p:cNvPr>
              <p:cNvSpPr txBox="1"/>
              <p:nvPr/>
            </p:nvSpPr>
            <p:spPr>
              <a:xfrm>
                <a:off x="6583683" y="3881680"/>
                <a:ext cx="4880008" cy="8377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ru-RU" sz="2400" i="1" smtClean="0">
                              <a:latin typeface="Cambria Math" panose="02040503050406030204" pitchFamily="18" charset="0"/>
                            </a:rPr>
                          </m:ctrlPr>
                        </m:naryPr>
                        <m:sub>
                          <m:r>
                            <m:rPr>
                              <m:brk m:alnAt="23"/>
                            </m:rPr>
                            <a:rPr lang="en-US" sz="2400" b="0" i="1" smtClean="0">
                              <a:latin typeface="Cambria Math" panose="02040503050406030204" pitchFamily="18" charset="0"/>
                            </a:rPr>
                            <m:t>𝑎</m:t>
                          </m:r>
                        </m:sub>
                        <m:sup>
                          <m:r>
                            <a:rPr lang="en-US" sz="2400" b="0" i="1" smtClean="0">
                              <a:latin typeface="Cambria Math" panose="02040503050406030204" pitchFamily="18" charset="0"/>
                            </a:rPr>
                            <m:t>𝑏</m:t>
                          </m:r>
                        </m:sup>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𝑑𝑥</m:t>
                          </m:r>
                          <m:r>
                            <a:rPr lang="en-US" sz="2400" b="0" i="1" smtClean="0">
                              <a:latin typeface="Cambria Math" panose="02040503050406030204" pitchFamily="18" charset="0"/>
                            </a:rPr>
                            <m:t>=</m:t>
                          </m:r>
                        </m:e>
                      </m:nary>
                      <m:r>
                        <m:rPr>
                          <m:sty m:val="p"/>
                        </m:rPr>
                        <a:rPr lang="en-US" sz="2400" b="0" i="0" smtClean="0">
                          <a:latin typeface="Cambria Math" panose="02040503050406030204" pitchFamily="18" charset="0"/>
                        </a:rPr>
                        <m:t>F</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b</m:t>
                          </m:r>
                        </m:e>
                      </m:d>
                      <m:r>
                        <a:rPr lang="en-US" sz="2400" b="0" i="0"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a</m:t>
                      </m:r>
                      <m:r>
                        <a:rPr lang="en-US" sz="2400" b="0" i="0" smtClean="0">
                          <a:latin typeface="Cambria Math" panose="02040503050406030204" pitchFamily="18" charset="0"/>
                        </a:rPr>
                        <m:t>)</m:t>
                      </m:r>
                    </m:oMath>
                  </m:oMathPara>
                </a14:m>
                <a:endParaRPr lang="ru-RU" sz="2400" dirty="0"/>
              </a:p>
            </p:txBody>
          </p:sp>
        </mc:Choice>
        <mc:Fallback>
          <p:sp>
            <p:nvSpPr>
              <p:cNvPr id="5" name="TextBox 4">
                <a:extLst>
                  <a:ext uri="{FF2B5EF4-FFF2-40B4-BE49-F238E27FC236}">
                    <a16:creationId xmlns:a16="http://schemas.microsoft.com/office/drawing/2014/main" xmlns="" xmlns:a14="http://schemas.microsoft.com/office/drawing/2010/main" id="{7FCB2689-8515-240A-AE38-79167DFA9E30}"/>
                  </a:ext>
                </a:extLst>
              </p:cNvPr>
              <p:cNvSpPr txBox="1">
                <a:spLocks noRot="1" noChangeAspect="1" noMove="1" noResize="1" noEditPoints="1" noAdjustHandles="1" noChangeArrowheads="1" noChangeShapeType="1" noTextEdit="1"/>
              </p:cNvSpPr>
              <p:nvPr/>
            </p:nvSpPr>
            <p:spPr>
              <a:xfrm>
                <a:off x="6583683" y="3881680"/>
                <a:ext cx="4880008" cy="837730"/>
              </a:xfrm>
              <a:prstGeom prst="rect">
                <a:avLst/>
              </a:prstGeom>
              <a:blipFill>
                <a:blip r:embed="rId3"/>
                <a:stretch>
                  <a:fillRect/>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xmlns="" id="{18E441C6-85F7-339C-A767-8D28914E6C6D}"/>
              </a:ext>
            </a:extLst>
          </p:cNvPr>
          <p:cNvSpPr txBox="1"/>
          <p:nvPr/>
        </p:nvSpPr>
        <p:spPr>
          <a:xfrm>
            <a:off x="6583683" y="5097570"/>
            <a:ext cx="4880008" cy="707886"/>
          </a:xfrm>
          <a:prstGeom prst="rect">
            <a:avLst/>
          </a:prstGeom>
          <a:noFill/>
        </p:spPr>
        <p:txBody>
          <a:bodyPr wrap="square" rtlCol="0">
            <a:spAutoFit/>
          </a:bodyPr>
          <a:lstStyle/>
          <a:p>
            <a:pPr algn="ctr"/>
            <a:r>
              <a:rPr lang="ru-RU" sz="2000" dirty="0">
                <a:latin typeface="Century Gothic" panose="020B0502020202020204" pitchFamily="34" charset="0"/>
                <a:ea typeface="Times New Roman" panose="02020603050405020304" pitchFamily="18" charset="0"/>
              </a:rPr>
              <a:t>где </a:t>
            </a:r>
            <a:r>
              <a:rPr lang="en-US" sz="2000" dirty="0">
                <a:latin typeface="Century Gothic" panose="020B0502020202020204" pitchFamily="34" charset="0"/>
                <a:ea typeface="Times New Roman" panose="02020603050405020304" pitchFamily="18" charset="0"/>
              </a:rPr>
              <a:t>F </a:t>
            </a:r>
            <a:r>
              <a:rPr lang="ru-RU" sz="2000" dirty="0">
                <a:latin typeface="Century Gothic" panose="020B0502020202020204" pitchFamily="34" charset="0"/>
                <a:ea typeface="Times New Roman" panose="02020603050405020304" pitchFamily="18" charset="0"/>
              </a:rPr>
              <a:t>– произвольная первообразная функции </a:t>
            </a:r>
            <a:r>
              <a:rPr lang="en-US" sz="2000" dirty="0">
                <a:latin typeface="Century Gothic" panose="020B0502020202020204" pitchFamily="34" charset="0"/>
                <a:ea typeface="Times New Roman" panose="02020603050405020304" pitchFamily="18" charset="0"/>
              </a:rPr>
              <a:t>f </a:t>
            </a:r>
            <a:r>
              <a:rPr lang="ru-RU" sz="2000" dirty="0">
                <a:latin typeface="Century Gothic" panose="020B0502020202020204" pitchFamily="34" charset="0"/>
                <a:ea typeface="Times New Roman" panose="02020603050405020304" pitchFamily="18" charset="0"/>
              </a:rPr>
              <a:t>на промежутке</a:t>
            </a:r>
            <a:r>
              <a:rPr lang="en-US" sz="2000" dirty="0">
                <a:latin typeface="Century Gothic" panose="020B0502020202020204" pitchFamily="34" charset="0"/>
                <a:ea typeface="Times New Roman" panose="02020603050405020304" pitchFamily="18" charset="0"/>
              </a:rPr>
              <a:t> </a:t>
            </a:r>
            <a:r>
              <a:rPr lang="en-US" sz="2000" dirty="0">
                <a:latin typeface="Bell MT" panose="02020503060305020303" pitchFamily="18" charset="0"/>
                <a:ea typeface="Times New Roman" panose="02020603050405020304" pitchFamily="18" charset="0"/>
              </a:rPr>
              <a:t>I</a:t>
            </a:r>
            <a:endParaRPr lang="ru-RU" sz="20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xmlns="" val="412779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50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109D71D-47F6-B27D-0508-F9B4BBC91A0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57600" b="23867"/>
          <a:stretch/>
        </p:blipFill>
        <p:spPr>
          <a:xfrm>
            <a:off x="0" y="5586984"/>
            <a:ext cx="12192000" cy="1271016"/>
          </a:xfrm>
          <a:prstGeom prst="rect">
            <a:avLst/>
          </a:prstGeom>
        </p:spPr>
      </p:pic>
      <p:sp>
        <p:nvSpPr>
          <p:cNvPr id="7" name="TextBox 6">
            <a:extLst>
              <a:ext uri="{FF2B5EF4-FFF2-40B4-BE49-F238E27FC236}">
                <a16:creationId xmlns:a16="http://schemas.microsoft.com/office/drawing/2014/main" xmlns="" id="{E3F7FFA1-A19E-10D1-2B94-908E4118A265}"/>
              </a:ext>
            </a:extLst>
          </p:cNvPr>
          <p:cNvSpPr txBox="1"/>
          <p:nvPr/>
        </p:nvSpPr>
        <p:spPr>
          <a:xfrm>
            <a:off x="2975403" y="780196"/>
            <a:ext cx="6325386" cy="1077218"/>
          </a:xfrm>
          <a:prstGeom prst="rect">
            <a:avLst/>
          </a:prstGeom>
          <a:noFill/>
        </p:spPr>
        <p:txBody>
          <a:bodyPr wrap="square" rtlCol="0">
            <a:spAutoFit/>
          </a:bodyPr>
          <a:lstStyle/>
          <a:p>
            <a:pPr algn="ctr"/>
            <a:r>
              <a:rPr lang="ru-RU" sz="3200" b="1" dirty="0">
                <a:latin typeface="Century Gothic" panose="020B0502020202020204" pitchFamily="34" charset="0"/>
              </a:rPr>
              <a:t>Формула </a:t>
            </a:r>
          </a:p>
          <a:p>
            <a:pPr algn="ctr"/>
            <a:r>
              <a:rPr lang="ru-RU" sz="3200" b="1" dirty="0">
                <a:latin typeface="Century Gothic" panose="020B0502020202020204" pitchFamily="34" charset="0"/>
              </a:rPr>
              <a:t>Ньютона-Лейбница</a:t>
            </a:r>
            <a:endParaRPr lang="en-US" sz="3200" b="1" dirty="0">
              <a:latin typeface="Century Gothic" panose="020B0502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F8709071-6871-804C-72BF-9205DC7618E0}"/>
                  </a:ext>
                </a:extLst>
              </p:cNvPr>
              <p:cNvSpPr txBox="1"/>
              <p:nvPr/>
            </p:nvSpPr>
            <p:spPr>
              <a:xfrm>
                <a:off x="3087371" y="2577157"/>
                <a:ext cx="6101450" cy="780406"/>
              </a:xfrm>
              <a:prstGeom prst="rect">
                <a:avLst/>
              </a:prstGeom>
              <a:noFill/>
            </p:spPr>
            <p:txBody>
              <a:bodyPr wrap="square">
                <a:spAutoFit/>
              </a:bodyPr>
              <a:lstStyle/>
              <a:p>
                <a:pPr algn="ctr"/>
                <a14:m>
                  <m:oMath xmlns:m="http://schemas.openxmlformats.org/officeDocument/2006/math">
                    <m:nary>
                      <m:naryPr>
                        <m:ctrlPr>
                          <a:rPr lang="ru-RU" sz="3200" b="1" i="1" smtClean="0">
                            <a:latin typeface="Cambria Math" panose="02040503050406030204" pitchFamily="18" charset="0"/>
                          </a:rPr>
                        </m:ctrlPr>
                      </m:naryPr>
                      <m:sub>
                        <m:r>
                          <m:rPr>
                            <m:brk m:alnAt="23"/>
                          </m:rPr>
                          <a:rPr lang="en-US" sz="3200" b="1" i="1" smtClean="0">
                            <a:latin typeface="Cambria Math" panose="02040503050406030204" pitchFamily="18" charset="0"/>
                          </a:rPr>
                          <m:t>𝒂</m:t>
                        </m:r>
                      </m:sub>
                      <m:sup>
                        <m:r>
                          <a:rPr lang="en-US" sz="3200" b="1" i="1" smtClean="0">
                            <a:latin typeface="Cambria Math" panose="02040503050406030204" pitchFamily="18" charset="0"/>
                          </a:rPr>
                          <m:t>𝒃</m:t>
                        </m:r>
                      </m:sup>
                      <m:e>
                        <m:r>
                          <a:rPr lang="en-US" sz="3200" b="1" i="1" smtClean="0">
                            <a:latin typeface="Cambria Math" panose="02040503050406030204" pitchFamily="18" charset="0"/>
                          </a:rPr>
                          <m:t>𝒇</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𝒙</m:t>
                            </m:r>
                          </m:e>
                        </m:d>
                        <m:r>
                          <a:rPr lang="en-US" sz="3200" b="1" i="1" smtClean="0">
                            <a:latin typeface="Cambria Math" panose="02040503050406030204" pitchFamily="18" charset="0"/>
                          </a:rPr>
                          <m:t>𝒅𝒙</m:t>
                        </m:r>
                        <m:r>
                          <a:rPr lang="en-US" sz="3200" b="1" i="1" smtClean="0">
                            <a:latin typeface="Cambria Math" panose="02040503050406030204" pitchFamily="18" charset="0"/>
                          </a:rPr>
                          <m:t>=</m:t>
                        </m:r>
                      </m:e>
                    </m:nary>
                    <m:r>
                      <a:rPr lang="en-US" sz="3200" b="1" i="0" smtClean="0">
                        <a:latin typeface="Cambria Math" panose="02040503050406030204" pitchFamily="18" charset="0"/>
                      </a:rPr>
                      <m:t>𝐅</m:t>
                    </m:r>
                    <m:d>
                      <m:dPr>
                        <m:ctrlPr>
                          <a:rPr lang="en-US" sz="3200" b="1" i="1" smtClean="0">
                            <a:latin typeface="Cambria Math" panose="02040503050406030204" pitchFamily="18" charset="0"/>
                          </a:rPr>
                        </m:ctrlPr>
                      </m:dPr>
                      <m:e>
                        <m:r>
                          <a:rPr lang="en-US" sz="3200" b="1" i="0" smtClean="0">
                            <a:latin typeface="Cambria Math" panose="02040503050406030204" pitchFamily="18" charset="0"/>
                          </a:rPr>
                          <m:t>𝐛</m:t>
                        </m:r>
                      </m:e>
                    </m:d>
                    <m:r>
                      <a:rPr lang="en-US" sz="3200" b="1" i="0" smtClean="0">
                        <a:latin typeface="Cambria Math" panose="02040503050406030204" pitchFamily="18" charset="0"/>
                      </a:rPr>
                      <m:t>−</m:t>
                    </m:r>
                    <m:r>
                      <a:rPr lang="en-US" sz="3200" b="1" i="0" smtClean="0">
                        <a:latin typeface="Cambria Math" panose="02040503050406030204" pitchFamily="18" charset="0"/>
                      </a:rPr>
                      <m:t>𝐅</m:t>
                    </m:r>
                    <m:r>
                      <a:rPr lang="en-US" sz="3200" b="1" i="0" smtClean="0">
                        <a:latin typeface="Cambria Math" panose="02040503050406030204" pitchFamily="18" charset="0"/>
                      </a:rPr>
                      <m:t>(</m:t>
                    </m:r>
                    <m:r>
                      <a:rPr lang="en-US" sz="3200" b="1" i="0" smtClean="0">
                        <a:latin typeface="Cambria Math" panose="02040503050406030204" pitchFamily="18" charset="0"/>
                      </a:rPr>
                      <m:t>𝐚</m:t>
                    </m:r>
                    <m:r>
                      <a:rPr lang="en-US" sz="3200" b="1" i="0" smtClean="0">
                        <a:latin typeface="Cambria Math" panose="02040503050406030204" pitchFamily="18" charset="0"/>
                      </a:rPr>
                      <m:t>)</m:t>
                    </m:r>
                  </m:oMath>
                </a14:m>
                <a:r>
                  <a:rPr lang="ru-RU" sz="3200" b="1" dirty="0">
                    <a:latin typeface="Montserrat" panose="00000500000000000000" pitchFamily="2" charset="-52"/>
                  </a:rPr>
                  <a:t/>
                </a:r>
              </a:p>
            </p:txBody>
          </p:sp>
        </mc:Choice>
        <mc:Fallback>
          <p:sp>
            <p:nvSpPr>
              <p:cNvPr id="5" name="TextBox 4">
                <a:extLst>
                  <a:ext uri="{FF2B5EF4-FFF2-40B4-BE49-F238E27FC236}">
                    <a16:creationId xmlns:a16="http://schemas.microsoft.com/office/drawing/2014/main" xmlns="" xmlns:a14="http://schemas.microsoft.com/office/drawing/2010/main" id="{F8709071-6871-804C-72BF-9205DC7618E0}"/>
                  </a:ext>
                </a:extLst>
              </p:cNvPr>
              <p:cNvSpPr txBox="1">
                <a:spLocks noRot="1" noChangeAspect="1" noMove="1" noResize="1" noEditPoints="1" noAdjustHandles="1" noChangeArrowheads="1" noChangeShapeType="1" noTextEdit="1"/>
              </p:cNvSpPr>
              <p:nvPr/>
            </p:nvSpPr>
            <p:spPr>
              <a:xfrm>
                <a:off x="3087371" y="2577157"/>
                <a:ext cx="6101450" cy="780406"/>
              </a:xfrm>
              <a:prstGeom prst="rect">
                <a:avLst/>
              </a:prstGeom>
              <a:blipFill>
                <a:blip r:embed="rId4"/>
                <a:stretch>
                  <a:fillRect/>
                </a:stretch>
              </a:blipFill>
            </p:spPr>
            <p:txBody>
              <a:bodyPr/>
              <a:lstStyle/>
              <a:p>
                <a:r>
                  <a:rPr lang="ru-RU">
                    <a:noFill/>
                  </a:rPr>
                  <a:t> </a:t>
                </a:r>
              </a:p>
            </p:txBody>
          </p:sp>
        </mc:Fallback>
      </mc:AlternateContent>
      <p:pic>
        <p:nvPicPr>
          <p:cNvPr id="16" name="Рисунок 15">
            <a:extLst>
              <a:ext uri="{FF2B5EF4-FFF2-40B4-BE49-F238E27FC236}">
                <a16:creationId xmlns:a16="http://schemas.microsoft.com/office/drawing/2014/main" xmlns="" id="{FBB669C4-B8FB-A74B-7920-6136AA146C3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01340" y="1164055"/>
            <a:ext cx="2658617" cy="3723226"/>
          </a:xfrm>
          <a:prstGeom prst="rect">
            <a:avLst/>
          </a:prstGeom>
        </p:spPr>
      </p:pic>
      <p:pic>
        <p:nvPicPr>
          <p:cNvPr id="18" name="Рисунок 17">
            <a:extLst>
              <a:ext uri="{FF2B5EF4-FFF2-40B4-BE49-F238E27FC236}">
                <a16:creationId xmlns:a16="http://schemas.microsoft.com/office/drawing/2014/main" xmlns="" id="{B4A1D41A-B6C6-1602-F407-4068D0299F60}"/>
              </a:ext>
            </a:extLst>
          </p:cNvPr>
          <p:cNvPicPr>
            <a:picLocks noChangeAspect="1"/>
          </p:cNvPicPr>
          <p:nvPr/>
        </p:nvPicPr>
        <p:blipFill>
          <a:blip r:embed="rId6">
            <a:extLst>
              <a:ext uri="{BEBA8EAE-BF5A-486C-A8C5-ECC9F3942E4B}">
                <a14:imgProps xmlns:a14="http://schemas.microsoft.com/office/drawing/2010/main" xmlns="">
                  <a14:imgLayer r:embed="rId7">
                    <a14:imgEffect>
                      <a14:saturation sat="0"/>
                    </a14:imgEffect>
                  </a14:imgLayer>
                </a14:imgProps>
              </a:ext>
              <a:ext uri="{28A0092B-C50C-407E-A947-70E740481C1C}">
                <a14:useLocalDpi xmlns:a14="http://schemas.microsoft.com/office/drawing/2010/main" xmlns="" val="0"/>
              </a:ext>
            </a:extLst>
          </a:blip>
          <a:stretch>
            <a:fillRect/>
          </a:stretch>
        </p:blipFill>
        <p:spPr>
          <a:xfrm>
            <a:off x="8733609" y="1137670"/>
            <a:ext cx="3119025" cy="3749611"/>
          </a:xfrm>
          <a:prstGeom prst="rect">
            <a:avLst/>
          </a:prstGeom>
        </p:spPr>
      </p:pic>
      <p:sp>
        <p:nvSpPr>
          <p:cNvPr id="20" name="TextBox 19">
            <a:extLst>
              <a:ext uri="{FF2B5EF4-FFF2-40B4-BE49-F238E27FC236}">
                <a16:creationId xmlns:a16="http://schemas.microsoft.com/office/drawing/2014/main" xmlns="" id="{1FD0E116-E802-069F-4814-56206BD36908}"/>
              </a:ext>
            </a:extLst>
          </p:cNvPr>
          <p:cNvSpPr txBox="1"/>
          <p:nvPr/>
        </p:nvSpPr>
        <p:spPr>
          <a:xfrm>
            <a:off x="571135" y="5037077"/>
            <a:ext cx="3119025" cy="400110"/>
          </a:xfrm>
          <a:prstGeom prst="rect">
            <a:avLst/>
          </a:prstGeom>
          <a:noFill/>
        </p:spPr>
        <p:txBody>
          <a:bodyPr wrap="square" rtlCol="0">
            <a:spAutoFit/>
          </a:bodyPr>
          <a:lstStyle>
            <a:defPPr>
              <a:defRPr lang="ru-RU"/>
            </a:defPPr>
            <a:lvl1pPr algn="ctr">
              <a:defRPr sz="2000">
                <a:latin typeface="Montserrat" panose="00000500000000000000" pitchFamily="2" charset="-52"/>
                <a:ea typeface="Times New Roman" panose="02020603050405020304" pitchFamily="18" charset="0"/>
              </a:defRPr>
            </a:lvl1pPr>
          </a:lstStyle>
          <a:p>
            <a:r>
              <a:rPr lang="ru-RU">
                <a:latin typeface="Century Gothic" panose="020B0502020202020204" pitchFamily="34" charset="0"/>
              </a:rPr>
              <a:t>Исаак Ньютон</a:t>
            </a:r>
            <a:endParaRPr lang="ru-RU" dirty="0">
              <a:latin typeface="Century Gothic" panose="020B0502020202020204" pitchFamily="34" charset="0"/>
            </a:endParaRPr>
          </a:p>
        </p:txBody>
      </p:sp>
      <p:sp>
        <p:nvSpPr>
          <p:cNvPr id="21" name="TextBox 20">
            <a:extLst>
              <a:ext uri="{FF2B5EF4-FFF2-40B4-BE49-F238E27FC236}">
                <a16:creationId xmlns:a16="http://schemas.microsoft.com/office/drawing/2014/main" xmlns="" id="{A4A10359-AAF7-9098-7FBF-A11549842BF0}"/>
              </a:ext>
            </a:extLst>
          </p:cNvPr>
          <p:cNvSpPr txBox="1"/>
          <p:nvPr/>
        </p:nvSpPr>
        <p:spPr>
          <a:xfrm>
            <a:off x="9031869" y="5037077"/>
            <a:ext cx="2522503" cy="400110"/>
          </a:xfrm>
          <a:prstGeom prst="rect">
            <a:avLst/>
          </a:prstGeom>
          <a:noFill/>
        </p:spPr>
        <p:txBody>
          <a:bodyPr wrap="square" rtlCol="0">
            <a:spAutoFit/>
          </a:bodyPr>
          <a:lstStyle>
            <a:defPPr>
              <a:defRPr lang="ru-RU"/>
            </a:defPPr>
            <a:lvl1pPr algn="ctr">
              <a:defRPr sz="2000">
                <a:latin typeface="Montserrat" panose="00000500000000000000" pitchFamily="2" charset="-52"/>
                <a:ea typeface="Times New Roman" panose="02020603050405020304" pitchFamily="18" charset="0"/>
              </a:defRPr>
            </a:lvl1pPr>
          </a:lstStyle>
          <a:p>
            <a:r>
              <a:rPr lang="ru-RU" dirty="0">
                <a:latin typeface="Century Gothic" panose="020B0502020202020204" pitchFamily="34" charset="0"/>
              </a:rPr>
              <a:t>Г. В. Лейбниц</a:t>
            </a:r>
          </a:p>
        </p:txBody>
      </p:sp>
    </p:spTree>
    <p:extLst>
      <p:ext uri="{BB962C8B-B14F-4D97-AF65-F5344CB8AC3E}">
        <p14:creationId xmlns:p14="http://schemas.microsoft.com/office/powerpoint/2010/main" xmlns="" val="3323416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6" presetClass="emph" presetSubtype="0" fill="hold" grpId="1" nodeType="afterEffect">
                                  <p:stCondLst>
                                    <p:cond delay="1000"/>
                                  </p:stCondLst>
                                  <p:iterate type="lt">
                                    <p:tmPct val="4000"/>
                                  </p:iterate>
                                  <p:childTnLst>
                                    <p:set>
                                      <p:cBhvr override="childStyle">
                                        <p:cTn id="34" dur="500" fill="hold"/>
                                        <p:tgtEl>
                                          <p:spTgt spid="5"/>
                                        </p:tgtEl>
                                        <p:attrNameLst>
                                          <p:attrName>style.color</p:attrName>
                                        </p:attrNameLst>
                                      </p:cBhvr>
                                      <p:to>
                                        <p:clrVal>
                                          <a:srgbClr val="00B0F0"/>
                                        </p:clrVal>
                                      </p:to>
                                    </p:set>
                                    <p:set>
                                      <p:cBhvr>
                                        <p:cTn id="35" dur="500" fill="hold"/>
                                        <p:tgtEl>
                                          <p:spTgt spid="5"/>
                                        </p:tgtEl>
                                        <p:attrNameLst>
                                          <p:attrName>fillcolor</p:attrName>
                                        </p:attrNameLst>
                                      </p:cBhvr>
                                      <p:to>
                                        <p:clrVal>
                                          <a:srgbClr val="00B0F0"/>
                                        </p:clrVal>
                                      </p:to>
                                    </p:set>
                                    <p:set>
                                      <p:cBhvr>
                                        <p:cTn id="3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5" grpId="1"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xmlns="" id="{5C81A9CC-AE58-C337-24D1-876C3DB597BC}"/>
              </a:ext>
            </a:extLst>
          </p:cNvPr>
          <p:cNvSpPr/>
          <p:nvPr/>
        </p:nvSpPr>
        <p:spPr>
          <a:xfrm>
            <a:off x="0" y="4844986"/>
            <a:ext cx="12192000" cy="15283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FBB370DB-CF0A-02F4-F20B-121793F5CC4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6134" b="4798"/>
          <a:stretch/>
        </p:blipFill>
        <p:spPr>
          <a:xfrm>
            <a:off x="0" y="0"/>
            <a:ext cx="12192000" cy="1307592"/>
          </a:xfrm>
          <a:prstGeom prst="rect">
            <a:avLst/>
          </a:prstGeom>
        </p:spPr>
      </p:pic>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18F21271-8514-C553-0EEC-937F08C5DB24}"/>
                  </a:ext>
                </a:extLst>
              </p:cNvPr>
              <p:cNvSpPr txBox="1"/>
              <p:nvPr/>
            </p:nvSpPr>
            <p:spPr>
              <a:xfrm>
                <a:off x="1930908" y="1444752"/>
                <a:ext cx="8330184" cy="824200"/>
              </a:xfrm>
              <a:prstGeom prst="rect">
                <a:avLst/>
              </a:prstGeom>
              <a:noFill/>
            </p:spPr>
            <p:txBody>
              <a:bodyPr wrap="square" rtlCol="0">
                <a:spAutoFit/>
              </a:bodyPr>
              <a:lstStyle/>
              <a:p>
                <a:pPr algn="ctr"/>
                <a:r>
                  <a:rPr lang="ru-RU" sz="2000" b="1" dirty="0">
                    <a:latin typeface="Century Gothic" panose="020B0502020202020204" pitchFamily="34" charset="0"/>
                  </a:rPr>
                  <a:t>Для вычисления определенного интеграла </a:t>
                </a:r>
                <a14:m>
                  <m:oMath xmlns:m="http://schemas.openxmlformats.org/officeDocument/2006/math">
                    <m:nary>
                      <m:naryPr>
                        <m:ctrlPr>
                          <a:rPr lang="ru-RU" sz="2000" b="1" i="1">
                            <a:latin typeface="Cambria Math" panose="02040503050406030204" pitchFamily="18" charset="0"/>
                          </a:rPr>
                        </m:ctrlPr>
                      </m:naryPr>
                      <m:sub>
                        <m:r>
                          <m:rPr>
                            <m:brk m:alnAt="23"/>
                          </m:rPr>
                          <a:rPr lang="en-US" sz="2000" b="1" i="1">
                            <a:latin typeface="Cambria Math" panose="02040503050406030204" pitchFamily="18" charset="0"/>
                          </a:rPr>
                          <m:t>𝒂</m:t>
                        </m:r>
                      </m:sub>
                      <m:sup>
                        <m:r>
                          <a:rPr lang="en-US" sz="2000" b="1" i="1">
                            <a:latin typeface="Cambria Math" panose="02040503050406030204" pitchFamily="18" charset="0"/>
                          </a:rPr>
                          <m:t>𝒃</m:t>
                        </m:r>
                      </m:sup>
                      <m:e>
                        <m:r>
                          <a:rPr lang="en-US" sz="2000" b="1" i="1">
                            <a:latin typeface="Cambria Math" panose="02040503050406030204" pitchFamily="18" charset="0"/>
                          </a:rPr>
                          <m:t>𝒇</m:t>
                        </m:r>
                        <m:d>
                          <m:dPr>
                            <m:ctrlPr>
                              <a:rPr lang="en-US" sz="2000" b="1" i="1">
                                <a:latin typeface="Cambria Math" panose="02040503050406030204" pitchFamily="18" charset="0"/>
                              </a:rPr>
                            </m:ctrlPr>
                          </m:dPr>
                          <m:e>
                            <m:r>
                              <a:rPr lang="en-US" sz="2000" b="1" i="1">
                                <a:latin typeface="Cambria Math" panose="02040503050406030204" pitchFamily="18" charset="0"/>
                              </a:rPr>
                              <m:t>𝒙</m:t>
                            </m:r>
                          </m:e>
                        </m:d>
                        <m:r>
                          <a:rPr lang="en-US" sz="2000" b="1" i="1">
                            <a:latin typeface="Cambria Math" panose="02040503050406030204" pitchFamily="18" charset="0"/>
                          </a:rPr>
                          <m:t>𝒅𝒙</m:t>
                        </m:r>
                      </m:e>
                    </m:nary>
                  </m:oMath>
                </a14:m>
                <a:r>
                  <a:rPr lang="ru-RU" sz="2000" b="1" dirty="0">
                    <a:latin typeface="Century Gothic" panose="020B0502020202020204" pitchFamily="34" charset="0"/>
                  </a:rPr>
                  <a:t> по формуле Ньютона-Лейбница необходимо:</a:t>
                </a:r>
              </a:p>
            </p:txBody>
          </p:sp>
        </mc:Choice>
        <mc:Fallback>
          <p:sp>
            <p:nvSpPr>
              <p:cNvPr id="8" name="TextBox 7">
                <a:extLst>
                  <a:ext uri="{FF2B5EF4-FFF2-40B4-BE49-F238E27FC236}">
                    <a16:creationId xmlns:a16="http://schemas.microsoft.com/office/drawing/2014/main" xmlns="" xmlns:a14="http://schemas.microsoft.com/office/drawing/2010/main" id="{18F21271-8514-C553-0EEC-937F08C5DB24}"/>
                  </a:ext>
                </a:extLst>
              </p:cNvPr>
              <p:cNvSpPr txBox="1">
                <a:spLocks noRot="1" noChangeAspect="1" noMove="1" noResize="1" noEditPoints="1" noAdjustHandles="1" noChangeArrowheads="1" noChangeShapeType="1" noTextEdit="1"/>
              </p:cNvSpPr>
              <p:nvPr/>
            </p:nvSpPr>
            <p:spPr>
              <a:xfrm>
                <a:off x="1930908" y="1444752"/>
                <a:ext cx="8330184" cy="824200"/>
              </a:xfrm>
              <a:prstGeom prst="rect">
                <a:avLst/>
              </a:prstGeom>
              <a:blipFill>
                <a:blip r:embed="rId4"/>
                <a:stretch>
                  <a:fillRect b="-13333"/>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xmlns="" id="{730AE04E-47FD-3987-06CD-6F1791654313}"/>
              </a:ext>
            </a:extLst>
          </p:cNvPr>
          <p:cNvSpPr txBox="1"/>
          <p:nvPr/>
        </p:nvSpPr>
        <p:spPr>
          <a:xfrm>
            <a:off x="376428" y="2475438"/>
            <a:ext cx="8822436" cy="400110"/>
          </a:xfrm>
          <a:prstGeom prst="rect">
            <a:avLst/>
          </a:prstGeom>
          <a:noFill/>
        </p:spPr>
        <p:txBody>
          <a:bodyPr wrap="square" rtlCol="0">
            <a:spAutoFit/>
          </a:bodyPr>
          <a:lstStyle/>
          <a:p>
            <a:r>
              <a:rPr lang="ru-RU" sz="2000" dirty="0">
                <a:latin typeface="Century Gothic" panose="020B0502020202020204" pitchFamily="34" charset="0"/>
              </a:rPr>
              <a:t>1. Найти любую первообразную</a:t>
            </a:r>
            <a:r>
              <a:rPr lang="en-US" sz="2000" dirty="0">
                <a:latin typeface="Century Gothic" panose="020B0502020202020204" pitchFamily="34" charset="0"/>
              </a:rPr>
              <a:t> F</a:t>
            </a:r>
            <a:r>
              <a:rPr lang="ru-RU" sz="2000" dirty="0">
                <a:latin typeface="Century Gothic" panose="020B0502020202020204" pitchFamily="34" charset="0"/>
              </a:rPr>
              <a:t> функции</a:t>
            </a:r>
            <a:r>
              <a:rPr lang="en-US" sz="2000" dirty="0">
                <a:latin typeface="Century Gothic" panose="020B0502020202020204" pitchFamily="34" charset="0"/>
              </a:rPr>
              <a:t> f</a:t>
            </a:r>
            <a:r>
              <a:rPr lang="ru-RU" sz="2000" dirty="0">
                <a:latin typeface="Century Gothic" panose="020B0502020202020204" pitchFamily="34" charset="0"/>
              </a:rPr>
              <a:t> на промежутке</a:t>
            </a:r>
            <a:r>
              <a:rPr lang="en-US" sz="2000" dirty="0">
                <a:latin typeface="Century Gothic" panose="020B0502020202020204" pitchFamily="34" charset="0"/>
              </a:rPr>
              <a:t> </a:t>
            </a:r>
            <a:r>
              <a:rPr lang="en-US" sz="2000" dirty="0">
                <a:latin typeface="Century Gothic" panose="020B0502020202020204" pitchFamily="34" charset="0"/>
                <a:ea typeface="Times New Roman" panose="02020603050405020304" pitchFamily="18" charset="0"/>
              </a:rPr>
              <a:t>[a</a:t>
            </a:r>
            <a:r>
              <a:rPr lang="ru-RU" sz="2000" dirty="0">
                <a:latin typeface="Century Gothic" panose="020B0502020202020204" pitchFamily="34" charset="0"/>
                <a:ea typeface="Times New Roman" panose="02020603050405020304" pitchFamily="18" charset="0"/>
              </a:rPr>
              <a:t>;</a:t>
            </a:r>
            <a:r>
              <a:rPr lang="en-US" sz="2000" dirty="0">
                <a:latin typeface="Century Gothic" panose="020B0502020202020204" pitchFamily="34" charset="0"/>
                <a:ea typeface="Times New Roman" panose="02020603050405020304" pitchFamily="18" charset="0"/>
              </a:rPr>
              <a:t>b]</a:t>
            </a:r>
            <a:endParaRPr lang="ru-RU" sz="2000" dirty="0">
              <a:latin typeface="Century Gothic" panose="020B0502020202020204" pitchFamily="34" charset="0"/>
            </a:endParaRPr>
          </a:p>
        </p:txBody>
      </p:sp>
      <p:sp>
        <p:nvSpPr>
          <p:cNvPr id="10" name="TextBox 9">
            <a:extLst>
              <a:ext uri="{FF2B5EF4-FFF2-40B4-BE49-F238E27FC236}">
                <a16:creationId xmlns:a16="http://schemas.microsoft.com/office/drawing/2014/main" xmlns="" id="{8CAE28CC-1A3C-2AF6-6CE8-996904A067CE}"/>
              </a:ext>
            </a:extLst>
          </p:cNvPr>
          <p:cNvSpPr txBox="1"/>
          <p:nvPr/>
        </p:nvSpPr>
        <p:spPr>
          <a:xfrm>
            <a:off x="376428" y="3200590"/>
            <a:ext cx="8330184" cy="400110"/>
          </a:xfrm>
          <a:prstGeom prst="rect">
            <a:avLst/>
          </a:prstGeom>
          <a:noFill/>
        </p:spPr>
        <p:txBody>
          <a:bodyPr wrap="square" rtlCol="0">
            <a:spAutoFit/>
          </a:bodyPr>
          <a:lstStyle/>
          <a:p>
            <a:r>
              <a:rPr lang="ru-RU" sz="2000" dirty="0">
                <a:latin typeface="Century Gothic" panose="020B0502020202020204" pitchFamily="34" charset="0"/>
              </a:rPr>
              <a:t>2. Вычислить значение первообразной</a:t>
            </a:r>
            <a:r>
              <a:rPr lang="en-US" sz="2000" dirty="0">
                <a:latin typeface="Century Gothic" panose="020B0502020202020204" pitchFamily="34" charset="0"/>
              </a:rPr>
              <a:t> F</a:t>
            </a:r>
            <a:r>
              <a:rPr lang="ru-RU" sz="2000" dirty="0">
                <a:latin typeface="Century Gothic" panose="020B0502020202020204" pitchFamily="34" charset="0"/>
              </a:rPr>
              <a:t> в точках </a:t>
            </a:r>
            <a:r>
              <a:rPr lang="en-US" sz="2000" dirty="0">
                <a:latin typeface="Century Gothic" panose="020B0502020202020204" pitchFamily="34" charset="0"/>
              </a:rPr>
              <a:t>x = b </a:t>
            </a:r>
            <a:r>
              <a:rPr lang="ru-RU" sz="2000" dirty="0">
                <a:latin typeface="Century Gothic" panose="020B0502020202020204" pitchFamily="34" charset="0"/>
              </a:rPr>
              <a:t>и</a:t>
            </a:r>
            <a:r>
              <a:rPr lang="en-US" sz="2000" dirty="0">
                <a:latin typeface="Century Gothic" panose="020B0502020202020204" pitchFamily="34" charset="0"/>
              </a:rPr>
              <a:t> x = a</a:t>
            </a:r>
            <a:endParaRPr lang="ru-RU" sz="2000" dirty="0">
              <a:latin typeface="Century Gothic" panose="020B0502020202020204" pitchFamily="34" charset="0"/>
            </a:endParaRPr>
          </a:p>
        </p:txBody>
      </p:sp>
      <p:sp>
        <p:nvSpPr>
          <p:cNvPr id="11" name="TextBox 10">
            <a:extLst>
              <a:ext uri="{FF2B5EF4-FFF2-40B4-BE49-F238E27FC236}">
                <a16:creationId xmlns:a16="http://schemas.microsoft.com/office/drawing/2014/main" xmlns="" id="{61D5A07F-61ED-1FA1-FE7F-2679DB5F3F7E}"/>
              </a:ext>
            </a:extLst>
          </p:cNvPr>
          <p:cNvSpPr txBox="1"/>
          <p:nvPr/>
        </p:nvSpPr>
        <p:spPr>
          <a:xfrm>
            <a:off x="376428" y="3921916"/>
            <a:ext cx="8330184" cy="400110"/>
          </a:xfrm>
          <a:prstGeom prst="rect">
            <a:avLst/>
          </a:prstGeom>
          <a:noFill/>
        </p:spPr>
        <p:txBody>
          <a:bodyPr wrap="square" rtlCol="0">
            <a:spAutoFit/>
          </a:bodyPr>
          <a:lstStyle/>
          <a:p>
            <a:r>
              <a:rPr lang="ru-RU" sz="2000" dirty="0">
                <a:latin typeface="Century Gothic" panose="020B0502020202020204" pitchFamily="34" charset="0"/>
              </a:rPr>
              <a:t>3. Найти разность</a:t>
            </a:r>
            <a:r>
              <a:rPr lang="en-US" sz="2000" dirty="0">
                <a:latin typeface="Century Gothic" panose="020B0502020202020204" pitchFamily="34" charset="0"/>
              </a:rPr>
              <a:t> </a:t>
            </a:r>
            <a:r>
              <a:rPr lang="en-US" sz="2000" dirty="0">
                <a:latin typeface="Century Gothic" panose="020B0502020202020204" pitchFamily="34" charset="0"/>
                <a:ea typeface="Times New Roman" panose="02020603050405020304" pitchFamily="18" charset="0"/>
              </a:rPr>
              <a:t>F(b) – F(a)</a:t>
            </a:r>
            <a:r>
              <a:rPr lang="en-US" sz="2000" dirty="0">
                <a:latin typeface="Century Gothic" panose="020B0502020202020204" pitchFamily="34" charset="0"/>
              </a:rPr>
              <a:t> </a:t>
            </a:r>
            <a:endParaRPr lang="ru-RU" sz="2000" dirty="0">
              <a:latin typeface="Century Gothic" panose="020B0502020202020204" pitchFamily="34" charset="0"/>
            </a:endParaRPr>
          </a:p>
        </p:txBody>
      </p:sp>
      <p:sp>
        <p:nvSpPr>
          <p:cNvPr id="12" name="TextBox 11">
            <a:extLst>
              <a:ext uri="{FF2B5EF4-FFF2-40B4-BE49-F238E27FC236}">
                <a16:creationId xmlns:a16="http://schemas.microsoft.com/office/drawing/2014/main" xmlns="" id="{A53FF89C-43F4-347B-7156-ECCCC230D869}"/>
              </a:ext>
            </a:extLst>
          </p:cNvPr>
          <p:cNvSpPr txBox="1"/>
          <p:nvPr/>
        </p:nvSpPr>
        <p:spPr>
          <a:xfrm>
            <a:off x="0" y="5051472"/>
            <a:ext cx="12192000" cy="400110"/>
          </a:xfrm>
          <a:prstGeom prst="rect">
            <a:avLst/>
          </a:prstGeom>
          <a:noFill/>
        </p:spPr>
        <p:txBody>
          <a:bodyPr wrap="square" rtlCol="0">
            <a:spAutoFit/>
          </a:bodyPr>
          <a:lstStyle/>
          <a:p>
            <a:pPr algn="ctr"/>
            <a:r>
              <a:rPr lang="en-US" sz="2000" b="1" dirty="0">
                <a:latin typeface="Century Gothic" panose="020B0502020202020204" pitchFamily="34" charset="0"/>
              </a:rPr>
              <a:t> </a:t>
            </a:r>
            <a:r>
              <a:rPr lang="ru-RU" sz="2000" b="1" dirty="0">
                <a:latin typeface="Century Gothic" panose="020B0502020202020204" pitchFamily="34" charset="0"/>
              </a:rPr>
              <a:t>При вычислении определенного интеграла разность </a:t>
            </a:r>
            <a:r>
              <a:rPr lang="en-US" sz="2000" b="1" dirty="0">
                <a:latin typeface="Century Gothic" panose="020B0502020202020204" pitchFamily="34" charset="0"/>
                <a:ea typeface="Times New Roman" panose="02020603050405020304" pitchFamily="18" charset="0"/>
              </a:rPr>
              <a:t>F(b) – F(a)</a:t>
            </a:r>
            <a:r>
              <a:rPr lang="ru-RU" sz="2000" b="1" dirty="0">
                <a:latin typeface="Century Gothic" panose="020B0502020202020204" pitchFamily="34" charset="0"/>
              </a:rPr>
              <a:t> обозначают</a:t>
            </a:r>
          </a:p>
        </p:txBody>
      </p:sp>
      <mc:AlternateContent xmlns:mc="http://schemas.openxmlformats.org/markup-compatibility/2006">
        <mc:Choice xmlns:a14="http://schemas.microsoft.com/office/drawing/2010/main" xmlns="" Requires="a14">
          <p:sp>
            <p:nvSpPr>
              <p:cNvPr id="14" name="TextBox 13">
                <a:extLst>
                  <a:ext uri="{FF2B5EF4-FFF2-40B4-BE49-F238E27FC236}">
                    <a16:creationId xmlns:a16="http://schemas.microsoft.com/office/drawing/2014/main" id="{05B6268B-7C1A-CCAA-6A21-21F025EBD342}"/>
                  </a:ext>
                </a:extLst>
              </p:cNvPr>
              <p:cNvSpPr txBox="1"/>
              <p:nvPr/>
            </p:nvSpPr>
            <p:spPr>
              <a:xfrm>
                <a:off x="5611123" y="5543390"/>
                <a:ext cx="979371" cy="6572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𝑭</m:t>
                      </m:r>
                      <m:r>
                        <a:rPr lang="en-US" sz="2400" b="1" i="1" smtClean="0">
                          <a:latin typeface="Cambria Math" panose="02040503050406030204" pitchFamily="18" charset="0"/>
                        </a:rPr>
                        <m:t>(</m:t>
                      </m:r>
                      <m:r>
                        <a:rPr lang="en-US" sz="2400" b="1" i="1" smtClean="0">
                          <a:latin typeface="Cambria Math" panose="02040503050406030204" pitchFamily="18" charset="0"/>
                        </a:rPr>
                        <m:t>𝒙</m:t>
                      </m:r>
                      <m:r>
                        <a:rPr lang="en-US" sz="2400" b="1" i="1" smtClean="0">
                          <a:latin typeface="Cambria Math" panose="02040503050406030204" pitchFamily="18" charset="0"/>
                        </a:rPr>
                        <m:t>)</m:t>
                      </m:r>
                      <m:d>
                        <m:dPr>
                          <m:begChr m:val="|"/>
                          <m:endChr m:val=""/>
                          <m:ctrlPr>
                            <a:rPr lang="en-US" sz="2400" b="1" i="1" smtClean="0">
                              <a:latin typeface="Cambria Math" panose="02040503050406030204" pitchFamily="18" charset="0"/>
                            </a:rPr>
                          </m:ctrlPr>
                        </m:dPr>
                        <m:e>
                          <m:m>
                            <m:mPr>
                              <m:mcs>
                                <m:mc>
                                  <m:mcPr>
                                    <m:count m:val="1"/>
                                    <m:mcJc m:val="center"/>
                                  </m:mcPr>
                                </m:mc>
                              </m:mcs>
                              <m:ctrlPr>
                                <a:rPr lang="en-US" sz="2400" b="1" i="1" smtClean="0">
                                  <a:latin typeface="Cambria Math" panose="02040503050406030204" pitchFamily="18" charset="0"/>
                                </a:rPr>
                              </m:ctrlPr>
                            </m:mPr>
                            <m:mr>
                              <m:e>
                                <m:r>
                                  <m:rPr>
                                    <m:nor/>
                                    <m:brk m:alnAt="7"/>
                                  </m:rPr>
                                  <a:rPr lang="en-US" sz="2400" b="1" i="0" baseline="30000" smtClean="0">
                                    <a:latin typeface="Cambria Math" panose="02040503050406030204" pitchFamily="18" charset="0"/>
                                  </a:rPr>
                                  <m:t>b</m:t>
                                </m:r>
                              </m:e>
                            </m:mr>
                            <m:mr>
                              <m:e>
                                <m:r>
                                  <a:rPr lang="en-US" sz="2400" b="1" i="1" baseline="-25000" smtClean="0">
                                    <a:latin typeface="Cambria Math" panose="02040503050406030204" pitchFamily="18" charset="0"/>
                                  </a:rPr>
                                  <m:t>𝒂</m:t>
                                </m:r>
                              </m:e>
                            </m:mr>
                          </m:m>
                        </m:e>
                      </m:d>
                    </m:oMath>
                  </m:oMathPara>
                </a14:m>
                <a:endParaRPr lang="ru-RU" sz="2400" b="1" dirty="0"/>
              </a:p>
            </p:txBody>
          </p:sp>
        </mc:Choice>
        <mc:Fallback>
          <p:sp>
            <p:nvSpPr>
              <p:cNvPr id="14" name="TextBox 13">
                <a:extLst>
                  <a:ext uri="{FF2B5EF4-FFF2-40B4-BE49-F238E27FC236}">
                    <a16:creationId xmlns:a16="http://schemas.microsoft.com/office/drawing/2014/main" xmlns="" xmlns:a14="http://schemas.microsoft.com/office/drawing/2010/main" id="{05B6268B-7C1A-CCAA-6A21-21F025EBD342}"/>
                  </a:ext>
                </a:extLst>
              </p:cNvPr>
              <p:cNvSpPr txBox="1">
                <a:spLocks noRot="1" noChangeAspect="1" noMove="1" noResize="1" noEditPoints="1" noAdjustHandles="1" noChangeArrowheads="1" noChangeShapeType="1" noTextEdit="1"/>
              </p:cNvSpPr>
              <p:nvPr/>
            </p:nvSpPr>
            <p:spPr>
              <a:xfrm>
                <a:off x="5611123" y="5543390"/>
                <a:ext cx="979371" cy="657296"/>
              </a:xfrm>
              <a:prstGeom prst="rect">
                <a:avLst/>
              </a:prstGeom>
              <a:blipFill>
                <a:blip r:embed="rId5"/>
                <a:stretch>
                  <a:fillRect b="-2778"/>
                </a:stretch>
              </a:blipFill>
            </p:spPr>
            <p:txBody>
              <a:bodyPr/>
              <a:lstStyle/>
              <a:p>
                <a:r>
                  <a:rPr lang="ru-RU">
                    <a:noFill/>
                  </a:rPr>
                  <a:t> </a:t>
                </a:r>
              </a:p>
            </p:txBody>
          </p:sp>
        </mc:Fallback>
      </mc:AlternateContent>
    </p:spTree>
    <p:extLst>
      <p:ext uri="{BB962C8B-B14F-4D97-AF65-F5344CB8AC3E}">
        <p14:creationId xmlns:p14="http://schemas.microsoft.com/office/powerpoint/2010/main" xmlns="" val="3657338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DEBE36D3-4E10-B1DB-D51C-44A89810CC55}"/>
              </a:ext>
            </a:extLst>
          </p:cNvPr>
          <p:cNvSpPr/>
          <p:nvPr/>
        </p:nvSpPr>
        <p:spPr>
          <a:xfrm>
            <a:off x="0" y="3810697"/>
            <a:ext cx="12192000" cy="15283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xmlns="" id="{4577CC9B-EE1F-998F-05DD-50317EED2725}"/>
              </a:ext>
            </a:extLst>
          </p:cNvPr>
          <p:cNvSpPr txBox="1"/>
          <p:nvPr/>
        </p:nvSpPr>
        <p:spPr>
          <a:xfrm>
            <a:off x="2154413" y="1418571"/>
            <a:ext cx="7883173" cy="1938992"/>
          </a:xfrm>
          <a:prstGeom prst="rect">
            <a:avLst/>
          </a:prstGeom>
          <a:noFill/>
        </p:spPr>
        <p:txBody>
          <a:bodyPr wrap="square" rtlCol="0">
            <a:spAutoFit/>
          </a:bodyPr>
          <a:lstStyle/>
          <a:p>
            <a:pPr algn="ctr"/>
            <a:r>
              <a:rPr lang="ru-RU" sz="2400" dirty="0">
                <a:latin typeface="Century Gothic" panose="020B0502020202020204" pitchFamily="34" charset="0"/>
              </a:rPr>
              <a:t>Формула Ньютона-Лейбница позволяет установить связь между определенным интегралом и площадью </a:t>
            </a:r>
            <a:r>
              <a:rPr lang="en-US" sz="2400" dirty="0">
                <a:latin typeface="Century Gothic" panose="020B0502020202020204" pitchFamily="34" charset="0"/>
              </a:rPr>
              <a:t>S</a:t>
            </a:r>
            <a:r>
              <a:rPr lang="ru-RU" sz="2400" dirty="0">
                <a:latin typeface="Century Gothic" panose="020B0502020202020204" pitchFamily="34" charset="0"/>
              </a:rPr>
              <a:t> криволинейной трапеции, ограниченной графиком функции </a:t>
            </a:r>
            <a:r>
              <a:rPr lang="en-US" sz="2400" dirty="0">
                <a:latin typeface="Century Gothic" panose="020B0502020202020204" pitchFamily="34" charset="0"/>
              </a:rPr>
              <a:t/>
            </a:r>
            <a:br>
              <a:rPr lang="en-US" sz="2400" dirty="0">
                <a:latin typeface="Century Gothic" panose="020B0502020202020204" pitchFamily="34" charset="0"/>
              </a:rPr>
            </a:br>
            <a:r>
              <a:rPr lang="en-US" sz="2400" dirty="0">
                <a:latin typeface="Century Gothic" panose="020B0502020202020204" pitchFamily="34" charset="0"/>
                <a:ea typeface="Times New Roman" panose="02020603050405020304" pitchFamily="18" charset="0"/>
              </a:rPr>
              <a:t>y = f(x) </a:t>
            </a:r>
            <a:r>
              <a:rPr lang="ru-RU" sz="2400" dirty="0">
                <a:latin typeface="Century Gothic" panose="020B0502020202020204" pitchFamily="34" charset="0"/>
                <a:ea typeface="Times New Roman" panose="02020603050405020304" pitchFamily="18" charset="0"/>
              </a:rPr>
              <a:t>и прямыми</a:t>
            </a:r>
            <a:r>
              <a:rPr lang="en-US" sz="2400" dirty="0">
                <a:latin typeface="Century Gothic" panose="020B0502020202020204" pitchFamily="34" charset="0"/>
                <a:ea typeface="Times New Roman" panose="02020603050405020304" pitchFamily="18" charset="0"/>
              </a:rPr>
              <a:t> y = 0, x = a </a:t>
            </a:r>
            <a:r>
              <a:rPr lang="ru-RU" sz="2400" dirty="0">
                <a:latin typeface="Century Gothic" panose="020B0502020202020204" pitchFamily="34" charset="0"/>
                <a:ea typeface="Times New Roman" panose="02020603050405020304" pitchFamily="18" charset="0"/>
              </a:rPr>
              <a:t>и </a:t>
            </a:r>
            <a:r>
              <a:rPr lang="en-US" sz="2400" dirty="0">
                <a:latin typeface="Century Gothic" panose="020B0502020202020204" pitchFamily="34" charset="0"/>
                <a:ea typeface="Times New Roman" panose="02020603050405020304" pitchFamily="18" charset="0"/>
              </a:rPr>
              <a:t>x = b</a:t>
            </a:r>
            <a:r>
              <a:rPr lang="ru-RU" sz="2400" dirty="0">
                <a:latin typeface="Century Gothic" panose="020B0502020202020204" pitchFamily="34" charset="0"/>
                <a:ea typeface="Times New Roman" panose="02020603050405020304" pitchFamily="18" charset="0"/>
              </a:rPr>
              <a:t> (</a:t>
            </a:r>
            <a:r>
              <a:rPr lang="en-US" sz="2400" dirty="0">
                <a:latin typeface="Century Gothic" panose="020B0502020202020204" pitchFamily="34" charset="0"/>
                <a:ea typeface="Times New Roman" panose="02020603050405020304" pitchFamily="18" charset="0"/>
              </a:rPr>
              <a:t>a&lt;b)</a:t>
            </a:r>
            <a:endParaRPr lang="ru-RU" sz="2400" dirty="0">
              <a:latin typeface="Century Gothic" panose="020B0502020202020204" pitchFamily="34" charset="0"/>
            </a:endParaRP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53063105-51FE-F9BF-5682-3043970959B1}"/>
                  </a:ext>
                </a:extLst>
              </p:cNvPr>
              <p:cNvSpPr txBox="1"/>
              <p:nvPr/>
            </p:nvSpPr>
            <p:spPr>
              <a:xfrm>
                <a:off x="3048786" y="3970203"/>
                <a:ext cx="6094428" cy="12093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rPr>
                        <m:t>𝑆</m:t>
                      </m:r>
                      <m:r>
                        <a:rPr lang="en-US" sz="3200" i="1" dirty="0" smtClean="0">
                          <a:latin typeface="Cambria Math" panose="02040503050406030204" pitchFamily="18" charset="0"/>
                        </a:rPr>
                        <m:t> =</m:t>
                      </m:r>
                      <m:nary>
                        <m:naryPr>
                          <m:ctrlPr>
                            <a:rPr lang="en-US" sz="3200" i="1" dirty="0" smtClean="0">
                              <a:latin typeface="Cambria Math" panose="02040503050406030204" pitchFamily="18" charset="0"/>
                            </a:rPr>
                          </m:ctrlPr>
                        </m:naryPr>
                        <m:sub>
                          <m:r>
                            <m:rPr>
                              <m:brk m:alnAt="23"/>
                            </m:rPr>
                            <a:rPr lang="en-US" sz="3200" b="0" i="1" dirty="0" smtClean="0">
                              <a:latin typeface="Cambria Math" panose="02040503050406030204" pitchFamily="18" charset="0"/>
                            </a:rPr>
                            <m:t>𝑎</m:t>
                          </m:r>
                        </m:sub>
                        <m:sup>
                          <m:r>
                            <a:rPr lang="en-US" sz="3200" b="0" i="1" dirty="0" smtClean="0">
                              <a:latin typeface="Cambria Math" panose="02040503050406030204" pitchFamily="18" charset="0"/>
                            </a:rPr>
                            <m:t>𝑏</m:t>
                          </m:r>
                        </m:sup>
                        <m:e>
                          <m:r>
                            <a:rPr lang="en-US" sz="3200" b="0" i="1" dirty="0" smtClean="0">
                              <a:latin typeface="Cambria Math" panose="02040503050406030204" pitchFamily="18" charset="0"/>
                            </a:rPr>
                            <m:t>𝑓</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m:t>
                          </m:r>
                        </m:e>
                      </m:nary>
                      <m:r>
                        <a:rPr lang="en-US" sz="3200" b="0" i="1" dirty="0" smtClean="0">
                          <a:latin typeface="Cambria Math" panose="02040503050406030204" pitchFamily="18" charset="0"/>
                        </a:rPr>
                        <m:t>𝑑𝑥</m:t>
                      </m:r>
                    </m:oMath>
                  </m:oMathPara>
                </a14:m>
                <a:endParaRPr lang="ru-RU" sz="3200" dirty="0"/>
              </a:p>
            </p:txBody>
          </p:sp>
        </mc:Choice>
        <mc:Fallback>
          <p:sp>
            <p:nvSpPr>
              <p:cNvPr id="4" name="TextBox 3">
                <a:extLst>
                  <a:ext uri="{FF2B5EF4-FFF2-40B4-BE49-F238E27FC236}">
                    <a16:creationId xmlns:a16="http://schemas.microsoft.com/office/drawing/2014/main" xmlns="" xmlns:a14="http://schemas.microsoft.com/office/drawing/2010/main" id="{53063105-51FE-F9BF-5682-3043970959B1}"/>
                  </a:ext>
                </a:extLst>
              </p:cNvPr>
              <p:cNvSpPr txBox="1">
                <a:spLocks noRot="1" noChangeAspect="1" noMove="1" noResize="1" noEditPoints="1" noAdjustHandles="1" noChangeArrowheads="1" noChangeShapeType="1" noTextEdit="1"/>
              </p:cNvSpPr>
              <p:nvPr/>
            </p:nvSpPr>
            <p:spPr>
              <a:xfrm>
                <a:off x="3048786" y="3970203"/>
                <a:ext cx="6094428" cy="1209370"/>
              </a:xfrm>
              <a:prstGeom prst="rect">
                <a:avLst/>
              </a:prstGeom>
              <a:blipFill>
                <a:blip r:embed="rId3"/>
                <a:stretch>
                  <a:fillRect/>
                </a:stretch>
              </a:blipFill>
            </p:spPr>
            <p:txBody>
              <a:bodyPr/>
              <a:lstStyle/>
              <a:p>
                <a:r>
                  <a:rPr lang="ru-RU">
                    <a:noFill/>
                  </a:rPr>
                  <a:t> </a:t>
                </a:r>
              </a:p>
            </p:txBody>
          </p:sp>
        </mc:Fallback>
      </mc:AlternateContent>
      <p:pic>
        <p:nvPicPr>
          <p:cNvPr id="7" name="Рисунок 6">
            <a:extLst>
              <a:ext uri="{FF2B5EF4-FFF2-40B4-BE49-F238E27FC236}">
                <a16:creationId xmlns:a16="http://schemas.microsoft.com/office/drawing/2014/main" xmlns="" id="{4501C5E3-8F32-72E3-D572-701E5C5C3E53}"/>
              </a:ext>
            </a:extLst>
          </p:cNvPr>
          <p:cNvPicPr>
            <a:picLocks noChangeAspect="1"/>
          </p:cNvPicPr>
          <p:nvPr/>
        </p:nvPicPr>
        <p:blipFill>
          <a:blip r:embed="rId4">
            <a:alphaModFix amt="35000"/>
            <a:extLst>
              <a:ext uri="{28A0092B-C50C-407E-A947-70E740481C1C}">
                <a14:useLocalDpi xmlns:a14="http://schemas.microsoft.com/office/drawing/2010/main" xmlns="" val="0"/>
              </a:ext>
            </a:extLst>
          </a:blip>
          <a:stretch>
            <a:fillRect/>
          </a:stretch>
        </p:blipFill>
        <p:spPr>
          <a:xfrm>
            <a:off x="-1323341" y="-301485"/>
            <a:ext cx="4999795" cy="4999795"/>
          </a:xfrm>
          <a:prstGeom prst="rect">
            <a:avLst/>
          </a:prstGeom>
        </p:spPr>
      </p:pic>
      <p:pic>
        <p:nvPicPr>
          <p:cNvPr id="8" name="Рисунок 7">
            <a:extLst>
              <a:ext uri="{FF2B5EF4-FFF2-40B4-BE49-F238E27FC236}">
                <a16:creationId xmlns:a16="http://schemas.microsoft.com/office/drawing/2014/main" xmlns="" id="{5F4D58DF-48F2-6DBF-B261-78C60B0A728C}"/>
              </a:ext>
            </a:extLst>
          </p:cNvPr>
          <p:cNvPicPr>
            <a:picLocks noChangeAspect="1"/>
          </p:cNvPicPr>
          <p:nvPr/>
        </p:nvPicPr>
        <p:blipFill>
          <a:blip r:embed="rId4">
            <a:alphaModFix amt="35000"/>
            <a:extLst>
              <a:ext uri="{28A0092B-C50C-407E-A947-70E740481C1C}">
                <a14:useLocalDpi xmlns:a14="http://schemas.microsoft.com/office/drawing/2010/main" xmlns="" val="0"/>
              </a:ext>
            </a:extLst>
          </a:blip>
          <a:stretch>
            <a:fillRect/>
          </a:stretch>
        </p:blipFill>
        <p:spPr>
          <a:xfrm>
            <a:off x="8515548" y="2198412"/>
            <a:ext cx="4999795" cy="4999795"/>
          </a:xfrm>
          <a:prstGeom prst="rect">
            <a:avLst/>
          </a:prstGeom>
        </p:spPr>
      </p:pic>
    </p:spTree>
    <p:extLst>
      <p:ext uri="{BB962C8B-B14F-4D97-AF65-F5344CB8AC3E}">
        <p14:creationId xmlns:p14="http://schemas.microsoft.com/office/powerpoint/2010/main" xmlns="" val="112365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xmlns="" id="{0B2CA4D4-0654-6637-37A5-239E6C5415ED}"/>
              </a:ext>
            </a:extLst>
          </p:cNvPr>
          <p:cNvSpPr/>
          <p:nvPr/>
        </p:nvSpPr>
        <p:spPr>
          <a:xfrm>
            <a:off x="3943852" y="3327371"/>
            <a:ext cx="1028135" cy="2332090"/>
          </a:xfrm>
          <a:custGeom>
            <a:avLst/>
            <a:gdLst>
              <a:gd name="connsiteX0" fmla="*/ 1011767 w 1028135"/>
              <a:gd name="connsiteY0" fmla="*/ 0 h 2332090"/>
              <a:gd name="connsiteX1" fmla="*/ 1028135 w 1028135"/>
              <a:gd name="connsiteY1" fmla="*/ 1511313 h 2332090"/>
              <a:gd name="connsiteX2" fmla="*/ 1028135 w 1028135"/>
              <a:gd name="connsiteY2" fmla="*/ 2332090 h 2332090"/>
              <a:gd name="connsiteX3" fmla="*/ 4153 w 1028135"/>
              <a:gd name="connsiteY3" fmla="*/ 2332090 h 2332090"/>
              <a:gd name="connsiteX4" fmla="*/ 0 w 1028135"/>
              <a:gd name="connsiteY4" fmla="*/ 1875367 h 2332090"/>
              <a:gd name="connsiteX5" fmla="*/ 97367 w 1028135"/>
              <a:gd name="connsiteY5" fmla="*/ 1744133 h 2332090"/>
              <a:gd name="connsiteX6" fmla="*/ 215900 w 1028135"/>
              <a:gd name="connsiteY6" fmla="*/ 1604433 h 2332090"/>
              <a:gd name="connsiteX7" fmla="*/ 342900 w 1028135"/>
              <a:gd name="connsiteY7" fmla="*/ 1426633 h 2332090"/>
              <a:gd name="connsiteX8" fmla="*/ 520700 w 1028135"/>
              <a:gd name="connsiteY8" fmla="*/ 1143000 h 2332090"/>
              <a:gd name="connsiteX9" fmla="*/ 643467 w 1028135"/>
              <a:gd name="connsiteY9" fmla="*/ 905933 h 2332090"/>
              <a:gd name="connsiteX10" fmla="*/ 762000 w 1028135"/>
              <a:gd name="connsiteY10" fmla="*/ 656167 h 2332090"/>
              <a:gd name="connsiteX11" fmla="*/ 889000 w 1028135"/>
              <a:gd name="connsiteY11" fmla="*/ 385233 h 2332090"/>
              <a:gd name="connsiteX12" fmla="*/ 969434 w 1028135"/>
              <a:gd name="connsiteY12" fmla="*/ 156633 h 233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135" h="2332090">
                <a:moveTo>
                  <a:pt x="1011767" y="0"/>
                </a:moveTo>
                <a:lnTo>
                  <a:pt x="1028135" y="1511313"/>
                </a:lnTo>
                <a:lnTo>
                  <a:pt x="1028135" y="2332090"/>
                </a:lnTo>
                <a:lnTo>
                  <a:pt x="4153" y="2332090"/>
                </a:lnTo>
                <a:lnTo>
                  <a:pt x="0" y="1875367"/>
                </a:lnTo>
                <a:lnTo>
                  <a:pt x="97367" y="1744133"/>
                </a:lnTo>
                <a:lnTo>
                  <a:pt x="215900" y="1604433"/>
                </a:lnTo>
                <a:lnTo>
                  <a:pt x="342900" y="1426633"/>
                </a:lnTo>
                <a:lnTo>
                  <a:pt x="520700" y="1143000"/>
                </a:lnTo>
                <a:lnTo>
                  <a:pt x="643467" y="905933"/>
                </a:lnTo>
                <a:lnTo>
                  <a:pt x="762000" y="656167"/>
                </a:lnTo>
                <a:lnTo>
                  <a:pt x="889000" y="385233"/>
                </a:lnTo>
                <a:lnTo>
                  <a:pt x="969434" y="15663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30" name="Рисунок 29">
            <a:extLst>
              <a:ext uri="{FF2B5EF4-FFF2-40B4-BE49-F238E27FC236}">
                <a16:creationId xmlns:a16="http://schemas.microsoft.com/office/drawing/2014/main" xmlns="" id="{D3EE67BE-3369-530B-01F9-7B12F336731D}"/>
              </a:ext>
            </a:extLst>
          </p:cNvPr>
          <p:cNvPicPr>
            <a:picLocks noChangeAspect="1"/>
          </p:cNvPicPr>
          <p:nvPr/>
        </p:nvPicPr>
        <p:blipFill rotWithShape="1">
          <a:blip r:embed="rId3"/>
          <a:srcRect t="63029" b="1"/>
          <a:stretch/>
        </p:blipFill>
        <p:spPr>
          <a:xfrm>
            <a:off x="314450" y="1028584"/>
            <a:ext cx="5247329" cy="4657958"/>
          </a:xfrm>
          <a:prstGeom prst="rect">
            <a:avLst/>
          </a:prstGeom>
        </p:spPr>
      </p:pic>
      <p:cxnSp>
        <p:nvCxnSpPr>
          <p:cNvPr id="2" name="Прямая соединительная линия 1">
            <a:extLst>
              <a:ext uri="{FF2B5EF4-FFF2-40B4-BE49-F238E27FC236}">
                <a16:creationId xmlns:a16="http://schemas.microsoft.com/office/drawing/2014/main" xmlns="" id="{708B1FE6-77B0-CE6F-E3AA-BCC82AB79EC4}"/>
              </a:ext>
            </a:extLst>
          </p:cNvPr>
          <p:cNvCxnSpPr>
            <a:cxnSpLocks/>
          </p:cNvCxnSpPr>
          <p:nvPr/>
        </p:nvCxnSpPr>
        <p:spPr>
          <a:xfrm>
            <a:off x="2938116" y="1637250"/>
            <a:ext cx="0" cy="4421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Равнобедренный треугольник 2">
            <a:extLst>
              <a:ext uri="{FF2B5EF4-FFF2-40B4-BE49-F238E27FC236}">
                <a16:creationId xmlns:a16="http://schemas.microsoft.com/office/drawing/2014/main" xmlns="" id="{0D0B3F00-48C4-A480-841B-62C528693976}"/>
              </a:ext>
            </a:extLst>
          </p:cNvPr>
          <p:cNvSpPr/>
          <p:nvPr/>
        </p:nvSpPr>
        <p:spPr>
          <a:xfrm>
            <a:off x="2810854" y="1453432"/>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a:extLst>
              <a:ext uri="{FF2B5EF4-FFF2-40B4-BE49-F238E27FC236}">
                <a16:creationId xmlns:a16="http://schemas.microsoft.com/office/drawing/2014/main" xmlns="" id="{CF249491-67CB-E37F-41BE-3A9EAB6D85B5}"/>
              </a:ext>
            </a:extLst>
          </p:cNvPr>
          <p:cNvSpPr/>
          <p:nvPr/>
        </p:nvSpPr>
        <p:spPr>
          <a:xfrm rot="5400000">
            <a:off x="6419771" y="5475643"/>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a:extLst>
              <a:ext uri="{FF2B5EF4-FFF2-40B4-BE49-F238E27FC236}">
                <a16:creationId xmlns:a16="http://schemas.microsoft.com/office/drawing/2014/main" xmlns="" id="{99F7ACD5-E43D-11F5-9E86-D37A210F9B55}"/>
              </a:ext>
            </a:extLst>
          </p:cNvPr>
          <p:cNvCxnSpPr>
            <a:cxnSpLocks/>
          </p:cNvCxnSpPr>
          <p:nvPr/>
        </p:nvCxnSpPr>
        <p:spPr>
          <a:xfrm flipH="1">
            <a:off x="2548476" y="5659461"/>
            <a:ext cx="4006333" cy="10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C2879A9-9997-B070-4D41-BF67B56E0955}"/>
              </a:ext>
            </a:extLst>
          </p:cNvPr>
          <p:cNvSpPr txBox="1"/>
          <p:nvPr/>
        </p:nvSpPr>
        <p:spPr>
          <a:xfrm>
            <a:off x="2160322" y="1398934"/>
            <a:ext cx="907181"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y</a:t>
            </a:r>
            <a:endParaRPr lang="ru-RU" dirty="0">
              <a:latin typeface="Century Gothic" panose="020B0502020202020204" pitchFamily="34" charset="0"/>
            </a:endParaRPr>
          </a:p>
        </p:txBody>
      </p:sp>
      <p:sp>
        <p:nvSpPr>
          <p:cNvPr id="16" name="TextBox 15">
            <a:extLst>
              <a:ext uri="{FF2B5EF4-FFF2-40B4-BE49-F238E27FC236}">
                <a16:creationId xmlns:a16="http://schemas.microsoft.com/office/drawing/2014/main" xmlns="" id="{7A7E70B7-6A07-4CB9-32CA-1975F4C84599}"/>
              </a:ext>
            </a:extLst>
          </p:cNvPr>
          <p:cNvSpPr txBox="1"/>
          <p:nvPr/>
        </p:nvSpPr>
        <p:spPr>
          <a:xfrm>
            <a:off x="2393407" y="5686542"/>
            <a:ext cx="685800"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0</a:t>
            </a:r>
            <a:endParaRPr lang="ru-RU" dirty="0">
              <a:latin typeface="Century Gothic" panose="020B0502020202020204" pitchFamily="34" charset="0"/>
            </a:endParaRPr>
          </a:p>
        </p:txBody>
      </p:sp>
      <p:cxnSp>
        <p:nvCxnSpPr>
          <p:cNvPr id="18" name="Прямая соединительная линия 17">
            <a:extLst>
              <a:ext uri="{FF2B5EF4-FFF2-40B4-BE49-F238E27FC236}">
                <a16:creationId xmlns:a16="http://schemas.microsoft.com/office/drawing/2014/main" xmlns="" id="{8D7E1F43-2B03-5AC3-FB79-41D0E188514A}"/>
              </a:ext>
            </a:extLst>
          </p:cNvPr>
          <p:cNvCxnSpPr>
            <a:cxnSpLocks/>
          </p:cNvCxnSpPr>
          <p:nvPr/>
        </p:nvCxnSpPr>
        <p:spPr>
          <a:xfrm rot="16200000">
            <a:off x="1869665" y="3901412"/>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FE827591-8695-1AD5-8709-080B9D6EB56A}"/>
              </a:ext>
            </a:extLst>
          </p:cNvPr>
          <p:cNvCxnSpPr>
            <a:cxnSpLocks/>
          </p:cNvCxnSpPr>
          <p:nvPr/>
        </p:nvCxnSpPr>
        <p:spPr>
          <a:xfrm rot="16200000">
            <a:off x="2891647" y="3901411"/>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AA24C0E-E422-38C3-8E4E-188FFD7544E9}"/>
              </a:ext>
            </a:extLst>
          </p:cNvPr>
          <p:cNvSpPr txBox="1"/>
          <p:nvPr/>
        </p:nvSpPr>
        <p:spPr>
          <a:xfrm>
            <a:off x="4845425" y="5786723"/>
            <a:ext cx="966978" cy="369332"/>
          </a:xfrm>
          <a:prstGeom prst="rect">
            <a:avLst/>
          </a:prstGeom>
          <a:noFill/>
        </p:spPr>
        <p:txBody>
          <a:bodyPr wrap="square">
            <a:spAutoFit/>
          </a:bodyPr>
          <a:lstStyle/>
          <a:p>
            <a:pPr algn="ctr"/>
            <a:r>
              <a:rPr lang="ru-RU" sz="1800" dirty="0">
                <a:latin typeface="Century Gothic" panose="020B0502020202020204" pitchFamily="34" charset="0"/>
              </a:rPr>
              <a:t>2</a:t>
            </a:r>
            <a:endParaRPr lang="ru-RU" dirty="0">
              <a:latin typeface="Century Gothic" panose="020B0502020202020204" pitchFamily="34" charset="0"/>
            </a:endParaRPr>
          </a:p>
        </p:txBody>
      </p:sp>
      <p:sp>
        <p:nvSpPr>
          <p:cNvPr id="32" name="TextBox 31">
            <a:extLst>
              <a:ext uri="{FF2B5EF4-FFF2-40B4-BE49-F238E27FC236}">
                <a16:creationId xmlns:a16="http://schemas.microsoft.com/office/drawing/2014/main" xmlns="" id="{83592DCD-19E4-6408-0EF8-404144E99B8E}"/>
              </a:ext>
            </a:extLst>
          </p:cNvPr>
          <p:cNvSpPr txBox="1"/>
          <p:nvPr/>
        </p:nvSpPr>
        <p:spPr>
          <a:xfrm>
            <a:off x="3739554" y="5739687"/>
            <a:ext cx="966978" cy="369332"/>
          </a:xfrm>
          <a:prstGeom prst="rect">
            <a:avLst/>
          </a:prstGeom>
          <a:noFill/>
        </p:spPr>
        <p:txBody>
          <a:bodyPr wrap="square">
            <a:spAutoFit/>
          </a:bodyPr>
          <a:lstStyle/>
          <a:p>
            <a:pPr algn="ctr"/>
            <a:r>
              <a:rPr lang="ru-RU" dirty="0">
                <a:latin typeface="Century Gothic" panose="020B0502020202020204" pitchFamily="34" charset="0"/>
              </a:rPr>
              <a:t>1</a:t>
            </a:r>
          </a:p>
        </p:txBody>
      </p:sp>
      <p:sp>
        <p:nvSpPr>
          <p:cNvPr id="33" name="TextBox 32">
            <a:extLst>
              <a:ext uri="{FF2B5EF4-FFF2-40B4-BE49-F238E27FC236}">
                <a16:creationId xmlns:a16="http://schemas.microsoft.com/office/drawing/2014/main" xmlns="" id="{8AB58702-ADA8-D055-EDAC-C6B9053704F7}"/>
              </a:ext>
            </a:extLst>
          </p:cNvPr>
          <p:cNvSpPr txBox="1"/>
          <p:nvPr/>
        </p:nvSpPr>
        <p:spPr>
          <a:xfrm>
            <a:off x="6118205" y="5678008"/>
            <a:ext cx="1013058" cy="400110"/>
          </a:xfrm>
          <a:prstGeom prst="rect">
            <a:avLst/>
          </a:prstGeom>
          <a:noFill/>
        </p:spPr>
        <p:txBody>
          <a:bodyPr wrap="square">
            <a:spAutoFit/>
          </a:bodyPr>
          <a:lstStyle/>
          <a:p>
            <a:pPr algn="ctr"/>
            <a:r>
              <a:rPr lang="en-US" sz="2000" dirty="0">
                <a:effectLst/>
                <a:latin typeface="Century Gothic" panose="020B0502020202020204" pitchFamily="34" charset="0"/>
                <a:ea typeface="Times New Roman" panose="02020603050405020304" pitchFamily="18" charset="0"/>
              </a:rPr>
              <a:t>x</a:t>
            </a:r>
            <a:endParaRPr lang="ru-RU" sz="2000" dirty="0">
              <a:latin typeface="Century Gothic" panose="020B0502020202020204" pitchFamily="34" charset="0"/>
            </a:endParaRPr>
          </a:p>
        </p:txBody>
      </p:sp>
      <p:sp>
        <p:nvSpPr>
          <p:cNvPr id="35" name="TextBox 34">
            <a:extLst>
              <a:ext uri="{FF2B5EF4-FFF2-40B4-BE49-F238E27FC236}">
                <a16:creationId xmlns:a16="http://schemas.microsoft.com/office/drawing/2014/main" xmlns="" id="{88FCB617-D43E-A571-3F84-D3C2CD13B467}"/>
              </a:ext>
            </a:extLst>
          </p:cNvPr>
          <p:cNvSpPr txBox="1"/>
          <p:nvPr/>
        </p:nvSpPr>
        <p:spPr>
          <a:xfrm>
            <a:off x="743591" y="2223225"/>
            <a:ext cx="1131570" cy="400110"/>
          </a:xfrm>
          <a:prstGeom prst="rect">
            <a:avLst/>
          </a:prstGeom>
          <a:noFill/>
        </p:spPr>
        <p:txBody>
          <a:bodyPr wrap="square">
            <a:spAutoFit/>
          </a:bodyPr>
          <a:lstStyle/>
          <a:p>
            <a:r>
              <a:rPr lang="en-US" sz="2000" dirty="0">
                <a:latin typeface="Century Gothic" panose="020B0502020202020204" pitchFamily="34" charset="0"/>
              </a:rPr>
              <a:t>y</a:t>
            </a:r>
            <a:r>
              <a:rPr lang="ru-RU" sz="2000" dirty="0">
                <a:latin typeface="Century Gothic" panose="020B0502020202020204" pitchFamily="34" charset="0"/>
              </a:rPr>
              <a:t> = х</a:t>
            </a:r>
            <a:r>
              <a:rPr lang="ru-RU" sz="2000" baseline="30000" dirty="0">
                <a:latin typeface="Century Gothic" panose="020B0502020202020204" pitchFamily="34" charset="0"/>
              </a:rPr>
              <a:t>2</a:t>
            </a:r>
          </a:p>
        </p:txBody>
      </p:sp>
      <p:cxnSp>
        <p:nvCxnSpPr>
          <p:cNvPr id="45" name="Прямая соединительная линия 44">
            <a:extLst>
              <a:ext uri="{FF2B5EF4-FFF2-40B4-BE49-F238E27FC236}">
                <a16:creationId xmlns:a16="http://schemas.microsoft.com/office/drawing/2014/main" xmlns="" id="{655E9805-2945-C0C0-6009-C83F3610CCD7}"/>
              </a:ext>
            </a:extLst>
          </p:cNvPr>
          <p:cNvCxnSpPr>
            <a:cxnSpLocks/>
          </p:cNvCxnSpPr>
          <p:nvPr/>
        </p:nvCxnSpPr>
        <p:spPr>
          <a:xfrm>
            <a:off x="2938114" y="3357563"/>
            <a:ext cx="2114205"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xmlns="" id="{E1086BDF-4B27-D667-9161-25665CCD807E}"/>
              </a:ext>
            </a:extLst>
          </p:cNvPr>
          <p:cNvCxnSpPr>
            <a:cxnSpLocks/>
          </p:cNvCxnSpPr>
          <p:nvPr/>
        </p:nvCxnSpPr>
        <p:spPr>
          <a:xfrm flipV="1">
            <a:off x="2926910" y="5189276"/>
            <a:ext cx="1028140" cy="1390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2D58054-7F9D-6D83-5BC2-18900DA8519C}"/>
              </a:ext>
            </a:extLst>
          </p:cNvPr>
          <p:cNvSpPr txBox="1"/>
          <p:nvPr/>
        </p:nvSpPr>
        <p:spPr>
          <a:xfrm>
            <a:off x="3959013" y="5042833"/>
            <a:ext cx="966978" cy="400110"/>
          </a:xfrm>
          <a:prstGeom prst="rect">
            <a:avLst/>
          </a:prstGeom>
          <a:noFill/>
        </p:spPr>
        <p:txBody>
          <a:bodyPr wrap="square">
            <a:spAutoFit/>
          </a:bodyPr>
          <a:lstStyle/>
          <a:p>
            <a:pPr algn="ctr"/>
            <a:r>
              <a:rPr lang="en-US" sz="2000" dirty="0">
                <a:latin typeface="Century Gothic" panose="020B0502020202020204" pitchFamily="34" charset="0"/>
              </a:rPr>
              <a:t>S = </a:t>
            </a:r>
            <a:r>
              <a:rPr lang="ru-RU" sz="2000" dirty="0">
                <a:latin typeface="Arial" panose="020B0604020202020204" pitchFamily="34" charset="0"/>
                <a:cs typeface="Arial" panose="020B0604020202020204" pitchFamily="34" charset="0"/>
              </a:rPr>
              <a:t>?</a:t>
            </a:r>
          </a:p>
        </p:txBody>
      </p:sp>
      <p:sp>
        <p:nvSpPr>
          <p:cNvPr id="9" name="Прямоугольник 8">
            <a:extLst>
              <a:ext uri="{FF2B5EF4-FFF2-40B4-BE49-F238E27FC236}">
                <a16:creationId xmlns:a16="http://schemas.microsoft.com/office/drawing/2014/main" xmlns="" id="{058D2507-97B9-295B-BE48-33D1A83C29D5}"/>
              </a:ext>
            </a:extLst>
          </p:cNvPr>
          <p:cNvSpPr/>
          <p:nvPr/>
        </p:nvSpPr>
        <p:spPr>
          <a:xfrm>
            <a:off x="7720672" y="209087"/>
            <a:ext cx="2696067" cy="28563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041DD101-778F-6F54-C8D3-496E7EF7FBA9}"/>
              </a:ext>
            </a:extLst>
          </p:cNvPr>
          <p:cNvSpPr txBox="1"/>
          <p:nvPr/>
        </p:nvSpPr>
        <p:spPr>
          <a:xfrm>
            <a:off x="8804756" y="318414"/>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rPr>
              <a:t>3</a:t>
            </a:r>
            <a:endParaRPr lang="ru-RU" sz="4800" b="1" dirty="0">
              <a:solidFill>
                <a:schemeClr val="accent1">
                  <a:lumMod val="7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5C43B83E-3F39-DD45-857C-35920FE101A8}"/>
              </a:ext>
            </a:extLst>
          </p:cNvPr>
          <p:cNvSpPr txBox="1"/>
          <p:nvPr/>
        </p:nvSpPr>
        <p:spPr>
          <a:xfrm>
            <a:off x="7814941" y="1276208"/>
            <a:ext cx="2507530" cy="1698414"/>
          </a:xfrm>
          <a:prstGeom prst="rect">
            <a:avLst/>
          </a:prstGeom>
          <a:noFill/>
        </p:spPr>
        <p:txBody>
          <a:bodyPr wrap="square" rtlCol="0">
            <a:spAutoFit/>
          </a:bodyPr>
          <a:lstStyle>
            <a:defPPr>
              <a:defRPr lang="ru-RU"/>
            </a:defPPr>
            <a:lvl1pPr algn="ctr">
              <a:lnSpc>
                <a:spcPct val="107000"/>
              </a:lnSpc>
              <a:spcAft>
                <a:spcPts val="800"/>
              </a:spcAft>
              <a:defRPr>
                <a:solidFill>
                  <a:srgbClr val="000000"/>
                </a:solidFill>
                <a:effectLst/>
                <a:latin typeface="Montserrat" panose="00000500000000000000" pitchFamily="2" charset="-52"/>
                <a:ea typeface="Calibri" panose="020F0502020204030204" pitchFamily="34" charset="0"/>
                <a:cs typeface="Times New Roman" panose="02020603050405020304" pitchFamily="18" charset="0"/>
              </a:defRPr>
            </a:lvl1pPr>
          </a:lstStyle>
          <a:p>
            <a:r>
              <a:rPr lang="en-US" sz="2000" dirty="0">
                <a:latin typeface="Century Gothic" panose="020B0502020202020204" pitchFamily="34" charset="0"/>
              </a:rPr>
              <a:t>y</a:t>
            </a:r>
            <a:r>
              <a:rPr lang="ru-RU" sz="2000" dirty="0">
                <a:latin typeface="Century Gothic" panose="020B0502020202020204" pitchFamily="34" charset="0"/>
              </a:rPr>
              <a:t> = х</a:t>
            </a:r>
            <a:r>
              <a:rPr lang="ru-RU" sz="2000" baseline="30000" dirty="0">
                <a:latin typeface="Century Gothic" panose="020B0502020202020204" pitchFamily="34" charset="0"/>
              </a:rPr>
              <a:t>2</a:t>
            </a:r>
            <a:r>
              <a:rPr lang="ru-RU" sz="2000" dirty="0">
                <a:latin typeface="Century Gothic" panose="020B0502020202020204" pitchFamily="34" charset="0"/>
              </a:rPr>
              <a:t> </a:t>
            </a:r>
          </a:p>
          <a:p>
            <a:r>
              <a:rPr lang="ru-RU" sz="2000" dirty="0">
                <a:latin typeface="Century Gothic" panose="020B0502020202020204" pitchFamily="34" charset="0"/>
              </a:rPr>
              <a:t>у = 0</a:t>
            </a:r>
          </a:p>
          <a:p>
            <a:r>
              <a:rPr lang="ru-RU" sz="2000" dirty="0">
                <a:latin typeface="Century Gothic" panose="020B0502020202020204" pitchFamily="34" charset="0"/>
              </a:rPr>
              <a:t> х = 1</a:t>
            </a:r>
          </a:p>
          <a:p>
            <a:r>
              <a:rPr lang="ru-RU" sz="2000" dirty="0">
                <a:latin typeface="Century Gothic" panose="020B0502020202020204" pitchFamily="34" charset="0"/>
              </a:rPr>
              <a:t>х = 2</a:t>
            </a:r>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5C3170CC-25C0-E8B4-6771-AA2119F89D82}"/>
                  </a:ext>
                </a:extLst>
              </p:cNvPr>
              <p:cNvSpPr txBox="1"/>
              <p:nvPr/>
            </p:nvSpPr>
            <p:spPr>
              <a:xfrm>
                <a:off x="5945312" y="4297171"/>
                <a:ext cx="6246688" cy="108100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𝑆</m:t>
                      </m:r>
                      <m:r>
                        <a:rPr lang="en-US" sz="2400" i="1" dirty="0" smtClean="0">
                          <a:latin typeface="Cambria Math" panose="02040503050406030204" pitchFamily="18" charset="0"/>
                        </a:rPr>
                        <m:t> =</m:t>
                      </m:r>
                      <m:nary>
                        <m:naryPr>
                          <m:ctrlPr>
                            <a:rPr lang="en-US" sz="2400" i="1" dirty="0" smtClean="0">
                              <a:latin typeface="Cambria Math" panose="02040503050406030204" pitchFamily="18" charset="0"/>
                            </a:rPr>
                          </m:ctrlPr>
                        </m:naryPr>
                        <m:sub>
                          <m:r>
                            <m:rPr>
                              <m:brk m:alnAt="23"/>
                            </m:rPr>
                            <a:rPr lang="ru-RU" sz="2400" b="0" i="1" dirty="0" smtClean="0">
                              <a:latin typeface="Cambria Math" panose="02040503050406030204" pitchFamily="18" charset="0"/>
                            </a:rPr>
                            <m:t>1</m:t>
                          </m:r>
                        </m:sub>
                        <m:sup>
                          <m:r>
                            <a:rPr lang="ru-RU" sz="2400" b="0" i="1" dirty="0" smtClean="0">
                              <a:latin typeface="Cambria Math" panose="02040503050406030204" pitchFamily="18" charset="0"/>
                            </a:rPr>
                            <m:t>2</m:t>
                          </m:r>
                        </m:sup>
                        <m:e>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𝑥</m:t>
                              </m:r>
                            </m:e>
                            <m:sup>
                              <m:r>
                                <a:rPr lang="en-US" sz="2400" b="0" i="1" dirty="0" smtClean="0">
                                  <a:latin typeface="Cambria Math" panose="02040503050406030204" pitchFamily="18" charset="0"/>
                                </a:rPr>
                                <m:t>2</m:t>
                              </m:r>
                            </m:sup>
                          </m:sSup>
                        </m:e>
                      </m:nary>
                      <m:r>
                        <a:rPr lang="en-US" sz="2400" b="0" i="1" dirty="0" smtClean="0">
                          <a:latin typeface="Cambria Math" panose="02040503050406030204" pitchFamily="18" charset="0"/>
                        </a:rPr>
                        <m:t>𝑑𝑥</m:t>
                      </m:r>
                      <m:r>
                        <a:rPr lang="ru-RU" sz="2400" b="0" i="1" dirty="0" smtClean="0">
                          <a:latin typeface="Cambria Math" panose="02040503050406030204" pitchFamily="18" charset="0"/>
                        </a:rPr>
                        <m:t>=</m:t>
                      </m:r>
                      <m:f>
                        <m:fPr>
                          <m:ctrlPr>
                            <a:rPr lang="ru-RU" sz="2400" i="1">
                              <a:latin typeface="Cambria Math" panose="02040503050406030204" pitchFamily="18" charset="0"/>
                            </a:rPr>
                          </m:ctrlPr>
                        </m:fPr>
                        <m:num>
                          <m:sSup>
                            <m:sSupPr>
                              <m:ctrlPr>
                                <a:rPr lang="ru-RU" sz="2400" i="1">
                                  <a:latin typeface="Cambria Math" panose="02040503050406030204" pitchFamily="18" charset="0"/>
                                </a:rPr>
                              </m:ctrlPr>
                            </m:sSupPr>
                            <m:e>
                              <m:r>
                                <m:rPr>
                                  <m:sty m:val="p"/>
                                </m:rPr>
                                <a:rPr lang="ru-RU" sz="2400">
                                  <a:latin typeface="Cambria Math" panose="02040503050406030204" pitchFamily="18" charset="0"/>
                                </a:rPr>
                                <m:t>x</m:t>
                              </m:r>
                            </m:e>
                            <m:sup>
                              <m:r>
                                <a:rPr lang="ru-RU" sz="2400">
                                  <a:latin typeface="Cambria Math" panose="02040503050406030204" pitchFamily="18" charset="0"/>
                                </a:rPr>
                                <m:t>3</m:t>
                              </m:r>
                            </m:sup>
                          </m:sSup>
                        </m:num>
                        <m:den>
                          <m:r>
                            <a:rPr lang="ru-RU" sz="2400">
                              <a:latin typeface="Cambria Math" panose="02040503050406030204" pitchFamily="18" charset="0"/>
                            </a:rPr>
                            <m:t>3</m:t>
                          </m:r>
                        </m:den>
                      </m:f>
                      <m:d>
                        <m:dPr>
                          <m:begChr m:val="|"/>
                          <m:endChr m:val=""/>
                          <m:ctrlPr>
                            <a:rPr lang="en-US" sz="2400" b="1" i="1">
                              <a:latin typeface="Cambria Math" panose="02040503050406030204" pitchFamily="18" charset="0"/>
                            </a:rPr>
                          </m:ctrlPr>
                        </m:dPr>
                        <m:e>
                          <m:m>
                            <m:mPr>
                              <m:mcs>
                                <m:mc>
                                  <m:mcPr>
                                    <m:count m:val="1"/>
                                    <m:mcJc m:val="center"/>
                                  </m:mcPr>
                                </m:mc>
                              </m:mcs>
                              <m:ctrlPr>
                                <a:rPr lang="en-US" sz="2400" b="1" i="1">
                                  <a:latin typeface="Cambria Math" panose="02040503050406030204" pitchFamily="18" charset="0"/>
                                </a:rPr>
                              </m:ctrlPr>
                            </m:mPr>
                            <m:mr>
                              <m:e>
                                <m:r>
                                  <m:rPr>
                                    <m:brk m:alnAt="7"/>
                                  </m:rPr>
                                  <a:rPr lang="en-US" sz="2400" b="1" i="1" baseline="30000" smtClean="0">
                                    <a:latin typeface="Cambria Math" panose="02040503050406030204" pitchFamily="18" charset="0"/>
                                  </a:rPr>
                                  <m:t>𝟐</m:t>
                                </m:r>
                              </m:e>
                            </m:mr>
                            <m:mr>
                              <m:e>
                                <m:r>
                                  <a:rPr lang="en-US" sz="2400" b="1" i="1" baseline="-25000" smtClean="0">
                                    <a:latin typeface="Cambria Math" panose="02040503050406030204" pitchFamily="18" charset="0"/>
                                  </a:rPr>
                                  <m:t>𝟏</m:t>
                                </m:r>
                              </m:e>
                            </m:mr>
                          </m:m>
                        </m:e>
                      </m:d>
                      <m:r>
                        <a:rPr lang="en-US" sz="2400" b="1" i="1" smtClean="0">
                          <a:latin typeface="Cambria Math" panose="02040503050406030204" pitchFamily="18" charset="0"/>
                        </a:rPr>
                        <m:t>=</m:t>
                      </m:r>
                      <m:f>
                        <m:fPr>
                          <m:ctrlPr>
                            <a:rPr lang="ru-RU" sz="2400" i="1">
                              <a:latin typeface="Cambria Math" panose="02040503050406030204" pitchFamily="18" charset="0"/>
                            </a:rPr>
                          </m:ctrlPr>
                        </m:fPr>
                        <m:num>
                          <m:r>
                            <a:rPr lang="ru-RU" sz="2400" b="0" i="1">
                              <a:latin typeface="Cambria Math" panose="02040503050406030204" pitchFamily="18" charset="0"/>
                            </a:rPr>
                            <m:t>8</m:t>
                          </m:r>
                        </m:num>
                        <m:den>
                          <m:r>
                            <a:rPr lang="ru-RU" sz="2400" b="0" i="1">
                              <a:latin typeface="Cambria Math" panose="02040503050406030204" pitchFamily="18" charset="0"/>
                            </a:rPr>
                            <m:t>3</m:t>
                          </m:r>
                        </m:den>
                      </m:f>
                      <m:r>
                        <m:rPr>
                          <m:nor/>
                        </m:rPr>
                        <a:rPr lang="en-US" sz="2400"/>
                        <m:t> −</m:t>
                      </m:r>
                      <m:r>
                        <a:rPr lang="en-US" sz="2400" b="0" i="1">
                          <a:latin typeface="Cambria Math" panose="02040503050406030204" pitchFamily="18" charset="0"/>
                        </a:rPr>
                        <m:t> </m:t>
                      </m:r>
                      <m:f>
                        <m:fPr>
                          <m:ctrlPr>
                            <a:rPr lang="ru-RU" sz="2400" i="1">
                              <a:latin typeface="Cambria Math" panose="02040503050406030204" pitchFamily="18" charset="0"/>
                            </a:rPr>
                          </m:ctrlPr>
                        </m:fPr>
                        <m:num>
                          <m:r>
                            <a:rPr lang="ru-RU" sz="2400" b="0" i="1">
                              <a:latin typeface="Cambria Math" panose="02040503050406030204" pitchFamily="18" charset="0"/>
                            </a:rPr>
                            <m:t>1</m:t>
                          </m:r>
                        </m:num>
                        <m:den>
                          <m:r>
                            <a:rPr lang="ru-RU" sz="2400" b="0" i="1">
                              <a:latin typeface="Cambria Math" panose="02040503050406030204" pitchFamily="18" charset="0"/>
                            </a:rPr>
                            <m:t> 3</m:t>
                          </m:r>
                        </m:den>
                      </m:f>
                      <m:r>
                        <m:rPr>
                          <m:nor/>
                        </m:rPr>
                        <a:rPr lang="en-US" sz="2400"/>
                        <m:t>  = </m:t>
                      </m:r>
                      <m:f>
                        <m:fPr>
                          <m:ctrlPr>
                            <a:rPr lang="ru-RU" sz="2400" i="1">
                              <a:latin typeface="Cambria Math" panose="02040503050406030204" pitchFamily="18" charset="0"/>
                            </a:rPr>
                          </m:ctrlPr>
                        </m:fPr>
                        <m:num>
                          <m:r>
                            <a:rPr lang="ru-RU" sz="2400" b="0" i="1">
                              <a:latin typeface="Cambria Math" panose="02040503050406030204" pitchFamily="18" charset="0"/>
                            </a:rPr>
                            <m:t>7</m:t>
                          </m:r>
                        </m:num>
                        <m:den>
                          <m:r>
                            <a:rPr lang="ru-RU" sz="2400" b="0" i="1">
                              <a:latin typeface="Cambria Math" panose="02040503050406030204" pitchFamily="18" charset="0"/>
                            </a:rPr>
                            <m:t>3</m:t>
                          </m:r>
                        </m:den>
                      </m:f>
                      <m:r>
                        <m:rPr>
                          <m:nor/>
                        </m:rPr>
                        <a:rPr lang="en-US" sz="2400"/>
                        <m:t>  = </m:t>
                      </m:r>
                      <m:r>
                        <a:rPr lang="ru-RU" sz="2400" b="0" i="1">
                          <a:latin typeface="Cambria Math" panose="02040503050406030204" pitchFamily="18" charset="0"/>
                        </a:rPr>
                        <m:t>2</m:t>
                      </m:r>
                      <m:f>
                        <m:fPr>
                          <m:ctrlPr>
                            <a:rPr lang="ru-RU" sz="2400" i="1">
                              <a:latin typeface="Cambria Math" panose="02040503050406030204" pitchFamily="18" charset="0"/>
                            </a:rPr>
                          </m:ctrlPr>
                        </m:fPr>
                        <m:num>
                          <m:r>
                            <a:rPr lang="ru-RU" sz="2400" b="0" i="1">
                              <a:latin typeface="Cambria Math" panose="02040503050406030204" pitchFamily="18" charset="0"/>
                            </a:rPr>
                            <m:t>1</m:t>
                          </m:r>
                        </m:num>
                        <m:den>
                          <m:r>
                            <a:rPr lang="ru-RU" sz="2400" b="0" i="1">
                              <a:latin typeface="Cambria Math" panose="02040503050406030204" pitchFamily="18" charset="0"/>
                            </a:rPr>
                            <m:t>3</m:t>
                          </m:r>
                        </m:den>
                      </m:f>
                    </m:oMath>
                  </m:oMathPara>
                </a14:m>
                <a:endParaRPr lang="ru-RU" sz="2400" dirty="0"/>
              </a:p>
            </p:txBody>
          </p:sp>
        </mc:Choice>
        <mc:Fallback>
          <p:sp>
            <p:nvSpPr>
              <p:cNvPr id="7" name="TextBox 6">
                <a:extLst>
                  <a:ext uri="{FF2B5EF4-FFF2-40B4-BE49-F238E27FC236}">
                    <a16:creationId xmlns:a16="http://schemas.microsoft.com/office/drawing/2014/main" xmlns="" xmlns:a14="http://schemas.microsoft.com/office/drawing/2010/main" id="{5C3170CC-25C0-E8B4-6771-AA2119F89D82}"/>
                  </a:ext>
                </a:extLst>
              </p:cNvPr>
              <p:cNvSpPr txBox="1">
                <a:spLocks noRot="1" noChangeAspect="1" noMove="1" noResize="1" noEditPoints="1" noAdjustHandles="1" noChangeArrowheads="1" noChangeShapeType="1" noTextEdit="1"/>
              </p:cNvSpPr>
              <p:nvPr/>
            </p:nvSpPr>
            <p:spPr>
              <a:xfrm>
                <a:off x="5945312" y="4297171"/>
                <a:ext cx="6246688" cy="1081002"/>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 name="TextBox 11">
                <a:extLst>
                  <a:ext uri="{FF2B5EF4-FFF2-40B4-BE49-F238E27FC236}">
                    <a16:creationId xmlns:a16="http://schemas.microsoft.com/office/drawing/2014/main" id="{9B69F48F-C7C5-6069-EFB4-1A3D24F7AEF8}"/>
                  </a:ext>
                </a:extLst>
              </p:cNvPr>
              <p:cNvSpPr txBox="1"/>
              <p:nvPr/>
            </p:nvSpPr>
            <p:spPr>
              <a:xfrm>
                <a:off x="7814941" y="5891783"/>
                <a:ext cx="2628809" cy="528543"/>
              </a:xfrm>
              <a:prstGeom prst="rect">
                <a:avLst/>
              </a:prstGeom>
              <a:noFill/>
            </p:spPr>
            <p:txBody>
              <a:bodyPr wrap="square">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dirty="0">
                    <a:latin typeface="Century Gothic" panose="020B0502020202020204" pitchFamily="34" charset="0"/>
                  </a:rPr>
                  <a:t>Ответ:</a:t>
                </a:r>
                <a:r>
                  <a:rPr lang="en-US" dirty="0">
                    <a:latin typeface="Century Gothic" panose="020B0502020202020204" pitchFamily="34" charset="0"/>
                  </a:rPr>
                  <a:t/>
                </a:r>
                <a14:m>
                  <m:oMath xmlns:m="http://schemas.openxmlformats.org/officeDocument/2006/math">
                    <m:r>
                      <a:rPr lang="ru-RU" i="1">
                        <a:latin typeface="Cambria Math" panose="02040503050406030204" pitchFamily="18" charset="0"/>
                      </a:rPr>
                      <m:t>2</m:t>
                    </m:r>
                    <m:f>
                      <m:fPr>
                        <m:ctrlPr>
                          <a:rPr lang="ru-RU" i="1">
                            <a:latin typeface="Cambria Math" panose="02040503050406030204" pitchFamily="18" charset="0"/>
                          </a:rPr>
                        </m:ctrlPr>
                      </m:fPr>
                      <m:num>
                        <m:r>
                          <a:rPr lang="ru-RU" i="1">
                            <a:latin typeface="Cambria Math" panose="02040503050406030204" pitchFamily="18" charset="0"/>
                          </a:rPr>
                          <m:t>1</m:t>
                        </m:r>
                      </m:num>
                      <m:den>
                        <m:r>
                          <a:rPr lang="ru-RU" i="1">
                            <a:latin typeface="Cambria Math" panose="02040503050406030204" pitchFamily="18" charset="0"/>
                          </a:rPr>
                          <m:t>3</m:t>
                        </m:r>
                      </m:den>
                    </m:f>
                    <m:r>
                      <a:rPr lang="en-US" b="0" i="0" smtClean="0">
                        <a:latin typeface="Cambria Math" panose="02040503050406030204" pitchFamily="18" charset="0"/>
                      </a:rPr>
                      <m:t> </m:t>
                    </m:r>
                    <m:r>
                      <a:rPr lang="ru-RU" b="0" i="0" smtClean="0">
                        <a:latin typeface="Cambria Math" panose="02040503050406030204" pitchFamily="18" charset="0"/>
                      </a:rPr>
                      <m:t> </m:t>
                    </m:r>
                  </m:oMath>
                </a14:m>
                <a:r>
                  <a:rPr lang="ru-RU" dirty="0">
                    <a:latin typeface="Century Gothic" panose="020B0502020202020204" pitchFamily="34" charset="0"/>
                  </a:rPr>
                  <a:t>кв.ед.</a:t>
                </a:r>
              </a:p>
            </p:txBody>
          </p:sp>
        </mc:Choice>
        <mc:Fallback>
          <p:sp>
            <p:nvSpPr>
              <p:cNvPr id="12" name="TextBox 11">
                <a:extLst>
                  <a:ext uri="{FF2B5EF4-FFF2-40B4-BE49-F238E27FC236}">
                    <a16:creationId xmlns:a16="http://schemas.microsoft.com/office/drawing/2014/main" xmlns="" xmlns:a14="http://schemas.microsoft.com/office/drawing/2010/main" id="{9B69F48F-C7C5-6069-EFB4-1A3D24F7AEF8}"/>
                  </a:ext>
                </a:extLst>
              </p:cNvPr>
              <p:cNvSpPr txBox="1">
                <a:spLocks noRot="1" noChangeAspect="1" noMove="1" noResize="1" noEditPoints="1" noAdjustHandles="1" noChangeArrowheads="1" noChangeShapeType="1" noTextEdit="1"/>
              </p:cNvSpPr>
              <p:nvPr/>
            </p:nvSpPr>
            <p:spPr>
              <a:xfrm>
                <a:off x="7814941" y="5891783"/>
                <a:ext cx="2628809" cy="528543"/>
              </a:xfrm>
              <a:prstGeom prst="rect">
                <a:avLst/>
              </a:prstGeom>
              <a:blipFill>
                <a:blip r:embed="rId5"/>
                <a:stretch>
                  <a:fillRect b="-5747"/>
                </a:stretch>
              </a:blipFill>
            </p:spPr>
            <p:txBody>
              <a:bodyPr/>
              <a:lstStyle/>
              <a:p>
                <a:r>
                  <a:rPr lang="ru-RU">
                    <a:noFill/>
                  </a:rPr>
                  <a:t> </a:t>
                </a:r>
              </a:p>
            </p:txBody>
          </p:sp>
        </mc:Fallback>
      </mc:AlternateContent>
      <p:sp>
        <p:nvSpPr>
          <p:cNvPr id="13" name="TextBox 12">
            <a:extLst>
              <a:ext uri="{FF2B5EF4-FFF2-40B4-BE49-F238E27FC236}">
                <a16:creationId xmlns:a16="http://schemas.microsoft.com/office/drawing/2014/main" xmlns="" id="{987D0715-5FCF-5355-AAF8-CED3FB91B25D}"/>
              </a:ext>
            </a:extLst>
          </p:cNvPr>
          <p:cNvSpPr txBox="1"/>
          <p:nvPr/>
        </p:nvSpPr>
        <p:spPr>
          <a:xfrm>
            <a:off x="7747682" y="3378191"/>
            <a:ext cx="2696068" cy="523220"/>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pPr algn="ctr"/>
            <a:r>
              <a:rPr lang="ru-RU" sz="2800" dirty="0">
                <a:solidFill>
                  <a:srgbClr val="002060"/>
                </a:solidFill>
                <a:latin typeface="Century Gothic" panose="020B0502020202020204" pitchFamily="34" charset="0"/>
              </a:rPr>
              <a:t>РЕШЕНИЕ</a:t>
            </a:r>
          </a:p>
        </p:txBody>
      </p:sp>
    </p:spTree>
    <p:extLst>
      <p:ext uri="{BB962C8B-B14F-4D97-AF65-F5344CB8AC3E}">
        <p14:creationId xmlns:p14="http://schemas.microsoft.com/office/powerpoint/2010/main" xmlns="" val="2005471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E1B227-8906-406E-5A66-F17B8FFCFA6A}"/>
              </a:ext>
            </a:extLst>
          </p:cNvPr>
          <p:cNvSpPr txBox="1"/>
          <p:nvPr/>
        </p:nvSpPr>
        <p:spPr>
          <a:xfrm>
            <a:off x="1405289" y="1541681"/>
            <a:ext cx="9711890" cy="1815882"/>
          </a:xfrm>
          <a:prstGeom prst="rect">
            <a:avLst/>
          </a:prstGeom>
          <a:noFill/>
        </p:spPr>
        <p:txBody>
          <a:bodyPr wrap="square">
            <a:spAutoFit/>
          </a:bodyPr>
          <a:lstStyle/>
          <a:p>
            <a:pPr algn="ctr"/>
            <a: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t>11 класс. Алгебра и начала </a:t>
            </a:r>
          </a:p>
          <a:p>
            <a:pPr algn="ctr"/>
            <a: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t>математического анализа. </a:t>
            </a:r>
          </a:p>
          <a:p>
            <a:pPr algn="ctr"/>
            <a: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t>Углубленный уровень – УМК А.Г. Мерзляк, </a:t>
            </a:r>
            <a:b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br>
            <a:r>
              <a:rPr lang="ru-RU" sz="2800" dirty="0">
                <a:latin typeface="Century Gothic" panose="020B0502020202020204" pitchFamily="34" charset="0"/>
                <a:ea typeface="Open Sans Extrabold" panose="020B0906030804020204" pitchFamily="34" charset="0"/>
                <a:cs typeface="Open Sans Extrabold" panose="020B0906030804020204" pitchFamily="34" charset="0"/>
              </a:rPr>
              <a:t>В.М. Поляков, Д.А. Номировский</a:t>
            </a:r>
          </a:p>
        </p:txBody>
      </p:sp>
      <p:sp>
        <p:nvSpPr>
          <p:cNvPr id="5" name="TextBox 4">
            <a:extLst>
              <a:ext uri="{FF2B5EF4-FFF2-40B4-BE49-F238E27FC236}">
                <a16:creationId xmlns:a16="http://schemas.microsoft.com/office/drawing/2014/main" xmlns="" id="{6D5BBFF0-4FF4-8D1C-DFB5-3ADC902AE2D6}"/>
              </a:ext>
            </a:extLst>
          </p:cNvPr>
          <p:cNvSpPr txBox="1"/>
          <p:nvPr/>
        </p:nvSpPr>
        <p:spPr>
          <a:xfrm>
            <a:off x="1405289" y="3860374"/>
            <a:ext cx="9711890" cy="954107"/>
          </a:xfrm>
          <a:prstGeom prst="rect">
            <a:avLst/>
          </a:prstGeom>
          <a:noFill/>
        </p:spPr>
        <p:txBody>
          <a:bodyPr wrap="square">
            <a:spAutoFit/>
          </a:bodyPr>
          <a:lstStyle/>
          <a:p>
            <a:pPr algn="ctr"/>
            <a:r>
              <a:rPr lang="ru-RU" sz="2800" b="1" dirty="0">
                <a:latin typeface="Century Gothic" panose="020B0502020202020204" pitchFamily="34" charset="0"/>
                <a:ea typeface="Open Sans Extrabold" panose="020B0906030804020204" pitchFamily="34" charset="0"/>
                <a:cs typeface="Open Sans Extrabold" panose="020B0906030804020204" pitchFamily="34" charset="0"/>
              </a:rPr>
              <a:t>Тема урока «Площадь криволинейной трапеции и определенный интеграл»</a:t>
            </a:r>
            <a:endParaRPr lang="ru-RU" sz="2800" dirty="0">
              <a:latin typeface="Century Gothic" panose="020B0502020202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xmlns="" val="712174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олилиния: фигура 25">
            <a:extLst>
              <a:ext uri="{FF2B5EF4-FFF2-40B4-BE49-F238E27FC236}">
                <a16:creationId xmlns:a16="http://schemas.microsoft.com/office/drawing/2014/main" xmlns="" id="{972300AA-0B0E-F97D-3E77-5778295227AB}"/>
              </a:ext>
            </a:extLst>
          </p:cNvPr>
          <p:cNvSpPr/>
          <p:nvPr/>
        </p:nvSpPr>
        <p:spPr>
          <a:xfrm>
            <a:off x="1974291" y="3575254"/>
            <a:ext cx="2033876" cy="2155644"/>
          </a:xfrm>
          <a:custGeom>
            <a:avLst/>
            <a:gdLst>
              <a:gd name="connsiteX0" fmla="*/ 1470873 w 2033876"/>
              <a:gd name="connsiteY0" fmla="*/ 26928 h 2155644"/>
              <a:gd name="connsiteX1" fmla="*/ 1604800 w 2033876"/>
              <a:gd name="connsiteY1" fmla="*/ 40782 h 2155644"/>
              <a:gd name="connsiteX2" fmla="*/ 1863418 w 2033876"/>
              <a:gd name="connsiteY2" fmla="*/ 137764 h 2155644"/>
              <a:gd name="connsiteX3" fmla="*/ 2033876 w 2033876"/>
              <a:gd name="connsiteY3" fmla="*/ 243724 h 2155644"/>
              <a:gd name="connsiteX4" fmla="*/ 2033876 w 2033876"/>
              <a:gd name="connsiteY4" fmla="*/ 2155644 h 2155644"/>
              <a:gd name="connsiteX5" fmla="*/ 0 w 2033876"/>
              <a:gd name="connsiteY5" fmla="*/ 2155644 h 2155644"/>
              <a:gd name="connsiteX6" fmla="*/ 0 w 2033876"/>
              <a:gd name="connsiteY6" fmla="*/ 2143152 h 2155644"/>
              <a:gd name="connsiteX7" fmla="*/ 30000 w 2033876"/>
              <a:gd name="connsiteY7" fmla="*/ 2137437 h 2155644"/>
              <a:gd name="connsiteX8" fmla="*/ 122364 w 2033876"/>
              <a:gd name="connsiteY8" fmla="*/ 1804928 h 2155644"/>
              <a:gd name="connsiteX9" fmla="*/ 228582 w 2033876"/>
              <a:gd name="connsiteY9" fmla="*/ 1490891 h 2155644"/>
              <a:gd name="connsiteX10" fmla="*/ 348654 w 2033876"/>
              <a:gd name="connsiteY10" fmla="*/ 1213801 h 2155644"/>
              <a:gd name="connsiteX11" fmla="*/ 514909 w 2033876"/>
              <a:gd name="connsiteY11" fmla="*/ 853582 h 2155644"/>
              <a:gd name="connsiteX12" fmla="*/ 704254 w 2033876"/>
              <a:gd name="connsiteY12" fmla="*/ 548782 h 2155644"/>
              <a:gd name="connsiteX13" fmla="*/ 865891 w 2033876"/>
              <a:gd name="connsiteY13" fmla="*/ 368673 h 2155644"/>
              <a:gd name="connsiteX14" fmla="*/ 1009054 w 2033876"/>
              <a:gd name="connsiteY14" fmla="*/ 234746 h 2155644"/>
              <a:gd name="connsiteX15" fmla="*/ 1166073 w 2033876"/>
              <a:gd name="connsiteY15" fmla="*/ 133146 h 2155644"/>
              <a:gd name="connsiteX16" fmla="*/ 1318473 w 2033876"/>
              <a:gd name="connsiteY16" fmla="*/ 59255 h 2155644"/>
              <a:gd name="connsiteX17" fmla="*/ 2032053 w 2033876"/>
              <a:gd name="connsiteY17" fmla="*/ 0 h 2155644"/>
              <a:gd name="connsiteX18" fmla="*/ 2033876 w 2033876"/>
              <a:gd name="connsiteY18" fmla="*/ 0 h 2155644"/>
              <a:gd name="connsiteX19" fmla="*/ 2033876 w 2033876"/>
              <a:gd name="connsiteY19" fmla="*/ 198744 h 215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3876" h="2155644">
                <a:moveTo>
                  <a:pt x="1470873" y="26928"/>
                </a:moveTo>
                <a:lnTo>
                  <a:pt x="1604800" y="40782"/>
                </a:lnTo>
                <a:lnTo>
                  <a:pt x="1863418" y="137764"/>
                </a:lnTo>
                <a:lnTo>
                  <a:pt x="2033876" y="243724"/>
                </a:lnTo>
                <a:lnTo>
                  <a:pt x="2033876" y="2155644"/>
                </a:lnTo>
                <a:lnTo>
                  <a:pt x="0" y="2155644"/>
                </a:lnTo>
                <a:lnTo>
                  <a:pt x="0" y="2143152"/>
                </a:lnTo>
                <a:lnTo>
                  <a:pt x="30000" y="2137437"/>
                </a:lnTo>
                <a:lnTo>
                  <a:pt x="122364" y="1804928"/>
                </a:lnTo>
                <a:lnTo>
                  <a:pt x="228582" y="1490891"/>
                </a:lnTo>
                <a:lnTo>
                  <a:pt x="348654" y="1213801"/>
                </a:lnTo>
                <a:lnTo>
                  <a:pt x="514909" y="853582"/>
                </a:lnTo>
                <a:lnTo>
                  <a:pt x="704254" y="548782"/>
                </a:lnTo>
                <a:lnTo>
                  <a:pt x="865891" y="368673"/>
                </a:lnTo>
                <a:lnTo>
                  <a:pt x="1009054" y="234746"/>
                </a:lnTo>
                <a:lnTo>
                  <a:pt x="1166073" y="133146"/>
                </a:lnTo>
                <a:lnTo>
                  <a:pt x="1318473" y="59255"/>
                </a:lnTo>
                <a:close/>
                <a:moveTo>
                  <a:pt x="2032053" y="0"/>
                </a:moveTo>
                <a:lnTo>
                  <a:pt x="2033876" y="0"/>
                </a:lnTo>
                <a:lnTo>
                  <a:pt x="2033876" y="19874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2" name="TextBox 1">
            <a:extLst>
              <a:ext uri="{FF2B5EF4-FFF2-40B4-BE49-F238E27FC236}">
                <a16:creationId xmlns:a16="http://schemas.microsoft.com/office/drawing/2014/main" xmlns="" id="{4E13D104-7EFE-ADF9-5811-24F5D781E9CA}"/>
              </a:ext>
            </a:extLst>
          </p:cNvPr>
          <p:cNvSpPr txBox="1"/>
          <p:nvPr/>
        </p:nvSpPr>
        <p:spPr>
          <a:xfrm>
            <a:off x="913747" y="596490"/>
            <a:ext cx="3446498" cy="646331"/>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r>
              <a:rPr lang="ru-RU" sz="3600" dirty="0">
                <a:solidFill>
                  <a:srgbClr val="002060"/>
                </a:solidFill>
                <a:latin typeface="Century Gothic" panose="020B0502020202020204" pitchFamily="34" charset="0"/>
              </a:rPr>
              <a:t>ПРИМЕР</a:t>
            </a:r>
          </a:p>
        </p:txBody>
      </p:sp>
      <p:sp>
        <p:nvSpPr>
          <p:cNvPr id="4" name="TextBox 3">
            <a:extLst>
              <a:ext uri="{FF2B5EF4-FFF2-40B4-BE49-F238E27FC236}">
                <a16:creationId xmlns:a16="http://schemas.microsoft.com/office/drawing/2014/main" xmlns="" id="{B2EF6C10-FF6A-2F0F-B982-29AC6048E979}"/>
              </a:ext>
            </a:extLst>
          </p:cNvPr>
          <p:cNvSpPr txBox="1"/>
          <p:nvPr/>
        </p:nvSpPr>
        <p:spPr>
          <a:xfrm>
            <a:off x="913747" y="1428196"/>
            <a:ext cx="7883173" cy="461665"/>
          </a:xfrm>
          <a:prstGeom prst="rect">
            <a:avLst/>
          </a:prstGeom>
          <a:noFill/>
        </p:spPr>
        <p:txBody>
          <a:bodyPr wrap="square" rtlCol="0">
            <a:spAutoFit/>
          </a:bodyPr>
          <a:lstStyle/>
          <a:p>
            <a:r>
              <a:rPr lang="ru-RU" sz="2400" dirty="0">
                <a:latin typeface="Century Gothic" panose="020B0502020202020204" pitchFamily="34" charset="0"/>
              </a:rPr>
              <a:t>Найдите площадь заштрихованной фигуры</a:t>
            </a:r>
          </a:p>
        </p:txBody>
      </p:sp>
      <p:pic>
        <p:nvPicPr>
          <p:cNvPr id="6" name="Рисунок 5">
            <a:extLst>
              <a:ext uri="{FF2B5EF4-FFF2-40B4-BE49-F238E27FC236}">
                <a16:creationId xmlns:a16="http://schemas.microsoft.com/office/drawing/2014/main" xmlns="" id="{154D89A8-03C7-A811-5E6A-011A49718A6B}"/>
              </a:ext>
            </a:extLst>
          </p:cNvPr>
          <p:cNvPicPr>
            <a:picLocks noChangeAspect="1"/>
          </p:cNvPicPr>
          <p:nvPr/>
        </p:nvPicPr>
        <p:blipFill rotWithShape="1">
          <a:blip r:embed="rId3"/>
          <a:srcRect t="74457" b="1"/>
          <a:stretch/>
        </p:blipFill>
        <p:spPr>
          <a:xfrm flipV="1">
            <a:off x="1562610" y="3596784"/>
            <a:ext cx="3882497" cy="2874635"/>
          </a:xfrm>
          <a:prstGeom prst="rect">
            <a:avLst/>
          </a:prstGeom>
        </p:spPr>
      </p:pic>
      <p:cxnSp>
        <p:nvCxnSpPr>
          <p:cNvPr id="7" name="Прямая соединительная линия 6">
            <a:extLst>
              <a:ext uri="{FF2B5EF4-FFF2-40B4-BE49-F238E27FC236}">
                <a16:creationId xmlns:a16="http://schemas.microsoft.com/office/drawing/2014/main" xmlns="" id="{7D0954C4-DA3C-DFE2-04D4-3F264E79DF68}"/>
              </a:ext>
            </a:extLst>
          </p:cNvPr>
          <p:cNvCxnSpPr>
            <a:cxnSpLocks/>
          </p:cNvCxnSpPr>
          <p:nvPr/>
        </p:nvCxnSpPr>
        <p:spPr>
          <a:xfrm>
            <a:off x="1974291" y="2281187"/>
            <a:ext cx="0" cy="3848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Равнобедренный треугольник 7">
            <a:extLst>
              <a:ext uri="{FF2B5EF4-FFF2-40B4-BE49-F238E27FC236}">
                <a16:creationId xmlns:a16="http://schemas.microsoft.com/office/drawing/2014/main" xmlns="" id="{952A5F85-D7F8-A4FF-B789-076F003D75F0}"/>
              </a:ext>
            </a:extLst>
          </p:cNvPr>
          <p:cNvSpPr/>
          <p:nvPr/>
        </p:nvSpPr>
        <p:spPr>
          <a:xfrm>
            <a:off x="1860858" y="2132314"/>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a:extLst>
              <a:ext uri="{FF2B5EF4-FFF2-40B4-BE49-F238E27FC236}">
                <a16:creationId xmlns:a16="http://schemas.microsoft.com/office/drawing/2014/main" xmlns="" id="{9D2D0A4A-B8EC-AB06-5D14-584BA44217F8}"/>
              </a:ext>
            </a:extLst>
          </p:cNvPr>
          <p:cNvSpPr/>
          <p:nvPr/>
        </p:nvSpPr>
        <p:spPr>
          <a:xfrm rot="5400000">
            <a:off x="5455946" y="5547080"/>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a:extLst>
              <a:ext uri="{FF2B5EF4-FFF2-40B4-BE49-F238E27FC236}">
                <a16:creationId xmlns:a16="http://schemas.microsoft.com/office/drawing/2014/main" xmlns="" id="{98D8812A-1555-5252-7AE3-A62F5251F50A}"/>
              </a:ext>
            </a:extLst>
          </p:cNvPr>
          <p:cNvCxnSpPr>
            <a:cxnSpLocks/>
          </p:cNvCxnSpPr>
          <p:nvPr/>
        </p:nvCxnSpPr>
        <p:spPr>
          <a:xfrm flipH="1">
            <a:off x="1584651" y="5730898"/>
            <a:ext cx="4006333" cy="10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2A231E9F-9E6A-D37B-D625-0ABC6834E80E}"/>
              </a:ext>
            </a:extLst>
          </p:cNvPr>
          <p:cNvSpPr txBox="1"/>
          <p:nvPr/>
        </p:nvSpPr>
        <p:spPr>
          <a:xfrm>
            <a:off x="1233276" y="2240136"/>
            <a:ext cx="907181"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y</a:t>
            </a:r>
            <a:endParaRPr lang="ru-RU" dirty="0">
              <a:latin typeface="Century Gothic" panose="020B0502020202020204" pitchFamily="34" charset="0"/>
            </a:endParaRPr>
          </a:p>
        </p:txBody>
      </p:sp>
      <p:sp>
        <p:nvSpPr>
          <p:cNvPr id="12" name="TextBox 11">
            <a:extLst>
              <a:ext uri="{FF2B5EF4-FFF2-40B4-BE49-F238E27FC236}">
                <a16:creationId xmlns:a16="http://schemas.microsoft.com/office/drawing/2014/main" xmlns="" id="{AD483AE2-8CE9-FD1C-12B2-055E9D5402BA}"/>
              </a:ext>
            </a:extLst>
          </p:cNvPr>
          <p:cNvSpPr txBox="1"/>
          <p:nvPr/>
        </p:nvSpPr>
        <p:spPr>
          <a:xfrm>
            <a:off x="1429582" y="5757979"/>
            <a:ext cx="685800" cy="369332"/>
          </a:xfrm>
          <a:prstGeom prst="rect">
            <a:avLst/>
          </a:prstGeom>
          <a:noFill/>
        </p:spPr>
        <p:txBody>
          <a:bodyPr wrap="square">
            <a:spAutoFit/>
          </a:bodyPr>
          <a:lstStyle/>
          <a:p>
            <a:pPr algn="ctr"/>
            <a:r>
              <a:rPr lang="en-US" sz="1800" dirty="0">
                <a:effectLst/>
                <a:latin typeface="Century Gothic" panose="020B0502020202020204" pitchFamily="34" charset="0"/>
                <a:ea typeface="Times New Roman" panose="02020603050405020304" pitchFamily="18" charset="0"/>
              </a:rPr>
              <a:t>0</a:t>
            </a:r>
            <a:endParaRPr lang="ru-RU" dirty="0">
              <a:latin typeface="Century Gothic" panose="020B0502020202020204" pitchFamily="34" charset="0"/>
            </a:endParaRPr>
          </a:p>
        </p:txBody>
      </p:sp>
      <p:cxnSp>
        <p:nvCxnSpPr>
          <p:cNvPr id="14" name="Прямая соединительная линия 13">
            <a:extLst>
              <a:ext uri="{FF2B5EF4-FFF2-40B4-BE49-F238E27FC236}">
                <a16:creationId xmlns:a16="http://schemas.microsoft.com/office/drawing/2014/main" xmlns="" id="{CDA7CB03-AAB7-1ED1-2959-0D790E23C8F3}"/>
              </a:ext>
            </a:extLst>
          </p:cNvPr>
          <p:cNvCxnSpPr>
            <a:cxnSpLocks/>
          </p:cNvCxnSpPr>
          <p:nvPr/>
        </p:nvCxnSpPr>
        <p:spPr>
          <a:xfrm flipV="1">
            <a:off x="4008168" y="3118585"/>
            <a:ext cx="1" cy="293460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5" name="TextBox 14">
                <a:extLst>
                  <a:ext uri="{FF2B5EF4-FFF2-40B4-BE49-F238E27FC236}">
                    <a16:creationId xmlns:a16="http://schemas.microsoft.com/office/drawing/2014/main" id="{9AD25B91-A211-416A-20FD-826780F41471}"/>
                  </a:ext>
                </a:extLst>
              </p:cNvPr>
              <p:cNvSpPr txBox="1"/>
              <p:nvPr/>
            </p:nvSpPr>
            <p:spPr>
              <a:xfrm>
                <a:off x="3881600" y="5858160"/>
                <a:ext cx="966978" cy="63478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b="0" i="1" smtClean="0">
                              <a:latin typeface="Cambria Math" panose="02040503050406030204" pitchFamily="18" charset="0"/>
                            </a:rPr>
                            <m:t>3</m:t>
                          </m:r>
                          <m:r>
                            <a:rPr lang="ru-RU" b="0" i="1" smtClean="0">
                              <a:latin typeface="Cambria Math" panose="02040503050406030204" pitchFamily="18" charset="0"/>
                              <a:ea typeface="Cambria Math" panose="02040503050406030204" pitchFamily="18" charset="0"/>
                            </a:rPr>
                            <m:t>𝜋</m:t>
                          </m:r>
                        </m:num>
                        <m:den>
                          <m:r>
                            <a:rPr lang="ru-RU" b="0" i="1" smtClean="0">
                              <a:latin typeface="Cambria Math" panose="02040503050406030204" pitchFamily="18" charset="0"/>
                            </a:rPr>
                            <m:t>4</m:t>
                          </m:r>
                        </m:den>
                      </m:f>
                    </m:oMath>
                  </m:oMathPara>
                </a14:m>
                <a:endParaRPr lang="ru-RU" dirty="0">
                  <a:latin typeface="Century Gothic" panose="020B0502020202020204" pitchFamily="34" charset="0"/>
                </a:endParaRPr>
              </a:p>
            </p:txBody>
          </p:sp>
        </mc:Choice>
        <mc:Fallback>
          <p:sp>
            <p:nvSpPr>
              <p:cNvPr id="15" name="TextBox 14">
                <a:extLst>
                  <a:ext uri="{FF2B5EF4-FFF2-40B4-BE49-F238E27FC236}">
                    <a16:creationId xmlns:a16="http://schemas.microsoft.com/office/drawing/2014/main" xmlns="" xmlns:a14="http://schemas.microsoft.com/office/drawing/2010/main" id="{9AD25B91-A211-416A-20FD-826780F41471}"/>
                  </a:ext>
                </a:extLst>
              </p:cNvPr>
              <p:cNvSpPr txBox="1">
                <a:spLocks noRot="1" noChangeAspect="1" noMove="1" noResize="1" noEditPoints="1" noAdjustHandles="1" noChangeArrowheads="1" noChangeShapeType="1" noTextEdit="1"/>
              </p:cNvSpPr>
              <p:nvPr/>
            </p:nvSpPr>
            <p:spPr>
              <a:xfrm>
                <a:off x="3881600" y="5858160"/>
                <a:ext cx="966978" cy="634789"/>
              </a:xfrm>
              <a:prstGeom prst="rect">
                <a:avLst/>
              </a:prstGeom>
              <a:blipFill>
                <a:blip r:embed="rId4"/>
                <a:stretch>
                  <a:fillRect/>
                </a:stretch>
              </a:blipFill>
            </p:spPr>
            <p:txBody>
              <a:bodyPr/>
              <a:lstStyle/>
              <a:p>
                <a:r>
                  <a:rPr lang="ru-RU">
                    <a:noFill/>
                  </a:rPr>
                  <a:t> </a:t>
                </a:r>
              </a:p>
            </p:txBody>
          </p:sp>
        </mc:Fallback>
      </mc:AlternateContent>
      <p:sp>
        <p:nvSpPr>
          <p:cNvPr id="17" name="TextBox 16">
            <a:extLst>
              <a:ext uri="{FF2B5EF4-FFF2-40B4-BE49-F238E27FC236}">
                <a16:creationId xmlns:a16="http://schemas.microsoft.com/office/drawing/2014/main" xmlns="" id="{4B301C53-589E-4E56-90DF-ABE43D87F034}"/>
              </a:ext>
            </a:extLst>
          </p:cNvPr>
          <p:cNvSpPr txBox="1"/>
          <p:nvPr/>
        </p:nvSpPr>
        <p:spPr>
          <a:xfrm>
            <a:off x="5154380" y="5749445"/>
            <a:ext cx="1013058" cy="400110"/>
          </a:xfrm>
          <a:prstGeom prst="rect">
            <a:avLst/>
          </a:prstGeom>
          <a:noFill/>
        </p:spPr>
        <p:txBody>
          <a:bodyPr wrap="square">
            <a:spAutoFit/>
          </a:bodyPr>
          <a:lstStyle/>
          <a:p>
            <a:pPr algn="ctr"/>
            <a:r>
              <a:rPr lang="en-US" sz="2000" dirty="0">
                <a:effectLst/>
                <a:latin typeface="Century Gothic" panose="020B0502020202020204" pitchFamily="34" charset="0"/>
                <a:ea typeface="Times New Roman" panose="02020603050405020304" pitchFamily="18" charset="0"/>
              </a:rPr>
              <a:t>x</a:t>
            </a:r>
            <a:endParaRPr lang="ru-RU" sz="2000" dirty="0">
              <a:latin typeface="Century Gothic" panose="020B0502020202020204" pitchFamily="34" charset="0"/>
            </a:endParaRPr>
          </a:p>
        </p:txBody>
      </p:sp>
      <p:sp>
        <p:nvSpPr>
          <p:cNvPr id="21" name="TextBox 20">
            <a:extLst>
              <a:ext uri="{FF2B5EF4-FFF2-40B4-BE49-F238E27FC236}">
                <a16:creationId xmlns:a16="http://schemas.microsoft.com/office/drawing/2014/main" xmlns="" id="{DAC5869C-82D5-7094-FAFA-B943193CFE00}"/>
              </a:ext>
            </a:extLst>
          </p:cNvPr>
          <p:cNvSpPr txBox="1"/>
          <p:nvPr/>
        </p:nvSpPr>
        <p:spPr>
          <a:xfrm>
            <a:off x="2557701" y="4677382"/>
            <a:ext cx="966978" cy="400110"/>
          </a:xfrm>
          <a:prstGeom prst="rect">
            <a:avLst/>
          </a:prstGeom>
          <a:noFill/>
        </p:spPr>
        <p:txBody>
          <a:bodyPr wrap="square">
            <a:spAutoFit/>
          </a:bodyPr>
          <a:lstStyle/>
          <a:p>
            <a:pPr algn="ctr"/>
            <a:r>
              <a:rPr lang="en-US" sz="2000" dirty="0">
                <a:latin typeface="Century Gothic" panose="020B0502020202020204" pitchFamily="34" charset="0"/>
              </a:rPr>
              <a:t>S = </a:t>
            </a:r>
            <a:r>
              <a:rPr lang="ru-RU" sz="2000" dirty="0">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xmlns="" Requires="a14">
          <p:sp>
            <p:nvSpPr>
              <p:cNvPr id="28" name="TextBox 27">
                <a:extLst>
                  <a:ext uri="{FF2B5EF4-FFF2-40B4-BE49-F238E27FC236}">
                    <a16:creationId xmlns:a16="http://schemas.microsoft.com/office/drawing/2014/main" id="{16F60DB5-676F-FABC-6BD5-4FABF8460914}"/>
                  </a:ext>
                </a:extLst>
              </p:cNvPr>
              <p:cNvSpPr txBox="1"/>
              <p:nvPr/>
            </p:nvSpPr>
            <p:spPr>
              <a:xfrm>
                <a:off x="5767026" y="3200760"/>
                <a:ext cx="6246688" cy="2009524"/>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pPr/>
                <a14:m>
                  <m:oMathPara xmlns:m="http://schemas.openxmlformats.org/officeDocument/2006/math">
                    <m:oMathParaPr>
                      <m:jc m:val="center"/>
                    </m:oMathParaPr>
                    <m:oMath xmlns:m="http://schemas.openxmlformats.org/officeDocument/2006/math">
                      <m:r>
                        <a:rPr lang="en-US" sz="2400" b="0" i="1" dirty="0" smtClean="0">
                          <a:latin typeface="Cambria Math" panose="02040503050406030204" pitchFamily="18" charset="0"/>
                        </a:rPr>
                        <m:t>𝑆</m:t>
                      </m:r>
                      <m:r>
                        <a:rPr lang="en-US" sz="2400" i="1" dirty="0" smtClean="0">
                          <a:latin typeface="Cambria Math" panose="02040503050406030204" pitchFamily="18" charset="0"/>
                        </a:rPr>
                        <m:t> =</m:t>
                      </m:r>
                      <m:nary>
                        <m:naryPr>
                          <m:ctrlPr>
                            <a:rPr lang="en-US" sz="2400" i="1" dirty="0" smtClean="0">
                              <a:latin typeface="Cambria Math" panose="02040503050406030204" pitchFamily="18" charset="0"/>
                            </a:rPr>
                          </m:ctrlPr>
                        </m:naryPr>
                        <m:sub>
                          <m:r>
                            <m:rPr>
                              <m:brk m:alnAt="23"/>
                            </m:rPr>
                            <a:rPr lang="en-US" sz="2400" b="0" i="1" dirty="0" smtClean="0">
                              <a:latin typeface="Cambria Math" panose="02040503050406030204" pitchFamily="18" charset="0"/>
                            </a:rPr>
                            <m:t>0</m:t>
                          </m:r>
                        </m:sub>
                        <m:sup>
                          <m:f>
                            <m:fPr>
                              <m:ctrlPr>
                                <a:rPr lang="ru-RU" sz="2400" i="1">
                                  <a:latin typeface="Cambria Math" panose="02040503050406030204" pitchFamily="18" charset="0"/>
                                </a:rPr>
                              </m:ctrlPr>
                            </m:fPr>
                            <m:num>
                              <m:r>
                                <a:rPr lang="ru-RU" sz="2400" i="1">
                                  <a:latin typeface="Cambria Math" panose="02040503050406030204" pitchFamily="18" charset="0"/>
                                </a:rPr>
                                <m:t>3</m:t>
                              </m:r>
                              <m:r>
                                <a:rPr lang="ru-RU" sz="2400" i="1">
                                  <a:latin typeface="Cambria Math" panose="02040503050406030204" pitchFamily="18" charset="0"/>
                                  <a:ea typeface="Cambria Math" panose="02040503050406030204" pitchFamily="18" charset="0"/>
                                </a:rPr>
                                <m:t>𝜋</m:t>
                              </m:r>
                            </m:num>
                            <m:den>
                              <m:r>
                                <a:rPr lang="ru-RU" sz="2400" i="1">
                                  <a:latin typeface="Cambria Math" panose="02040503050406030204" pitchFamily="18" charset="0"/>
                                </a:rPr>
                                <m:t>4</m:t>
                              </m:r>
                            </m:den>
                          </m:f>
                        </m:sup>
                        <m:e>
                          <m:func>
                            <m:funcPr>
                              <m:ctrlPr>
                                <a:rPr lang="en-US" sz="2400" i="1" dirty="0" smtClean="0">
                                  <a:latin typeface="Cambria Math" panose="02040503050406030204" pitchFamily="18" charset="0"/>
                                </a:rPr>
                              </m:ctrlPr>
                            </m:funcPr>
                            <m:fName>
                              <m:r>
                                <m:rPr>
                                  <m:sty m:val="p"/>
                                </m:rPr>
                                <a:rPr lang="en-US" sz="2400" i="0" dirty="0" smtClean="0">
                                  <a:latin typeface="Cambria Math" panose="02040503050406030204" pitchFamily="18" charset="0"/>
                                </a:rPr>
                                <m:t>sin</m:t>
                              </m:r>
                            </m:fName>
                            <m:e>
                              <m:r>
                                <a:rPr lang="en-US" sz="2400" b="0" i="1" dirty="0" smtClean="0">
                                  <a:latin typeface="Cambria Math" panose="02040503050406030204" pitchFamily="18" charset="0"/>
                                </a:rPr>
                                <m:t>𝑥</m:t>
                              </m:r>
                            </m:e>
                          </m:func>
                        </m:e>
                      </m:nary>
                      <m:r>
                        <a:rPr lang="en-US" sz="2400" b="0" i="1" dirty="0" smtClean="0">
                          <a:latin typeface="Cambria Math" panose="02040503050406030204" pitchFamily="18" charset="0"/>
                        </a:rPr>
                        <m:t>𝑑𝑥</m:t>
                      </m:r>
                      <m:r>
                        <a:rPr lang="ru-RU" sz="2400" b="0" i="1" dirty="0" smtClean="0">
                          <a:latin typeface="Cambria Math" panose="02040503050406030204" pitchFamily="18" charset="0"/>
                        </a:rPr>
                        <m:t>=</m:t>
                      </m:r>
                      <m:r>
                        <a:rPr lang="en-US" sz="240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cos</m:t>
                          </m:r>
                        </m:fName>
                        <m:e>
                          <m:f>
                            <m:fPr>
                              <m:ctrlPr>
                                <a:rPr lang="ru-RU" sz="2400" i="1">
                                  <a:latin typeface="Cambria Math" panose="02040503050406030204" pitchFamily="18" charset="0"/>
                                </a:rPr>
                              </m:ctrlPr>
                            </m:fPr>
                            <m:num>
                              <m:r>
                                <a:rPr lang="ru-RU" sz="2400" i="1">
                                  <a:latin typeface="Cambria Math" panose="02040503050406030204" pitchFamily="18" charset="0"/>
                                </a:rPr>
                                <m:t>3</m:t>
                              </m:r>
                              <m:r>
                                <a:rPr lang="ru-RU" sz="2400" i="1">
                                  <a:latin typeface="Cambria Math" panose="02040503050406030204" pitchFamily="18" charset="0"/>
                                  <a:ea typeface="Cambria Math" panose="02040503050406030204" pitchFamily="18" charset="0"/>
                                </a:rPr>
                                <m:t>𝜋</m:t>
                              </m:r>
                            </m:num>
                            <m:den>
                              <m:r>
                                <a:rPr lang="ru-RU" sz="2400" i="1">
                                  <a:latin typeface="Cambria Math" panose="02040503050406030204" pitchFamily="18" charset="0"/>
                                </a:rPr>
                                <m:t>4</m:t>
                              </m:r>
                            </m:den>
                          </m:f>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0=</m:t>
                          </m:r>
                        </m:e>
                      </m:func>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m:t>
                          </m:r>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num>
                            <m:den>
                              <m:r>
                                <a:rPr lang="en-US" sz="2400" i="1">
                                  <a:latin typeface="Cambria Math" panose="02040503050406030204" pitchFamily="18" charset="0"/>
                                </a:rPr>
                                <m:t>2</m:t>
                              </m:r>
                            </m:den>
                          </m:f>
                        </m:e>
                      </m:d>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2+</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num>
                        <m:den>
                          <m:r>
                            <a:rPr lang="en-US" sz="2400" i="1">
                              <a:latin typeface="Cambria Math" panose="02040503050406030204" pitchFamily="18" charset="0"/>
                            </a:rPr>
                            <m:t>2</m:t>
                          </m:r>
                        </m:den>
                      </m:f>
                    </m:oMath>
                  </m:oMathPara>
                </a14:m>
                <a:endParaRPr lang="ru-RU" sz="2400" dirty="0"/>
              </a:p>
            </p:txBody>
          </p:sp>
        </mc:Choice>
        <mc:Fallback>
          <p:sp>
            <p:nvSpPr>
              <p:cNvPr id="28" name="TextBox 27">
                <a:extLst>
                  <a:ext uri="{FF2B5EF4-FFF2-40B4-BE49-F238E27FC236}">
                    <a16:creationId xmlns:a16="http://schemas.microsoft.com/office/drawing/2014/main" xmlns="" xmlns:a14="http://schemas.microsoft.com/office/drawing/2010/main" id="{16F60DB5-676F-FABC-6BD5-4FABF8460914}"/>
                  </a:ext>
                </a:extLst>
              </p:cNvPr>
              <p:cNvSpPr txBox="1">
                <a:spLocks noRot="1" noChangeAspect="1" noMove="1" noResize="1" noEditPoints="1" noAdjustHandles="1" noChangeArrowheads="1" noChangeShapeType="1" noTextEdit="1"/>
              </p:cNvSpPr>
              <p:nvPr/>
            </p:nvSpPr>
            <p:spPr>
              <a:xfrm>
                <a:off x="5767026" y="3200760"/>
                <a:ext cx="6246688" cy="2009524"/>
              </a:xfrm>
              <a:prstGeom prst="rect">
                <a:avLst/>
              </a:prstGeom>
              <a:blipFill>
                <a:blip r:embed="rId5"/>
                <a:stretch>
                  <a:fillRect/>
                </a:stretch>
              </a:blipFill>
            </p:spPr>
            <p:txBody>
              <a:bodyPr/>
              <a:lstStyle/>
              <a:p>
                <a:r>
                  <a:rPr lang="ru-RU">
                    <a:noFill/>
                  </a:rPr>
                  <a:t> </a:t>
                </a:r>
              </a:p>
            </p:txBody>
          </p:sp>
        </mc:Fallback>
      </mc:AlternateContent>
      <p:sp>
        <p:nvSpPr>
          <p:cNvPr id="22" name="TextBox 21">
            <a:extLst>
              <a:ext uri="{FF2B5EF4-FFF2-40B4-BE49-F238E27FC236}">
                <a16:creationId xmlns:a16="http://schemas.microsoft.com/office/drawing/2014/main" xmlns="" id="{47E3BB04-3529-24E9-08C2-16D041614A75}"/>
              </a:ext>
            </a:extLst>
          </p:cNvPr>
          <p:cNvSpPr txBox="1"/>
          <p:nvPr/>
        </p:nvSpPr>
        <p:spPr>
          <a:xfrm>
            <a:off x="2015194" y="3396729"/>
            <a:ext cx="1131570" cy="400110"/>
          </a:xfrm>
          <a:prstGeom prst="rect">
            <a:avLst/>
          </a:prstGeom>
          <a:noFill/>
        </p:spPr>
        <p:txBody>
          <a:bodyPr wrap="square">
            <a:spAutoFit/>
          </a:bodyPr>
          <a:lstStyle/>
          <a:p>
            <a:r>
              <a:rPr lang="en-US" sz="2000" dirty="0">
                <a:latin typeface="Century Gothic" panose="020B0502020202020204" pitchFamily="34" charset="0"/>
              </a:rPr>
              <a:t>y</a:t>
            </a:r>
            <a:r>
              <a:rPr lang="ru-RU" sz="2000" dirty="0">
                <a:latin typeface="Century Gothic" panose="020B0502020202020204" pitchFamily="34" charset="0"/>
              </a:rPr>
              <a:t> =</a:t>
            </a:r>
            <a:r>
              <a:rPr lang="en-US" sz="2000" dirty="0">
                <a:latin typeface="Century Gothic" panose="020B0502020202020204" pitchFamily="34" charset="0"/>
              </a:rPr>
              <a:t> sin x</a:t>
            </a:r>
            <a:endParaRPr lang="ru-RU" sz="2000" baseline="30000" dirty="0">
              <a:latin typeface="Century Gothic" panose="020B0502020202020204" pitchFamily="34" charset="0"/>
            </a:endParaRPr>
          </a:p>
        </p:txBody>
      </p:sp>
      <mc:AlternateContent xmlns:mc="http://schemas.openxmlformats.org/markup-compatibility/2006">
        <mc:Choice xmlns:a14="http://schemas.microsoft.com/office/drawing/2010/main" xmlns="" Requires="a14">
          <p:sp>
            <p:nvSpPr>
              <p:cNvPr id="29" name="TextBox 28">
                <a:extLst>
                  <a:ext uri="{FF2B5EF4-FFF2-40B4-BE49-F238E27FC236}">
                    <a16:creationId xmlns:a16="http://schemas.microsoft.com/office/drawing/2014/main" id="{B437C874-FEF7-F929-09EE-AD8AF6DD63FE}"/>
                  </a:ext>
                </a:extLst>
              </p:cNvPr>
              <p:cNvSpPr txBox="1"/>
              <p:nvPr/>
            </p:nvSpPr>
            <p:spPr>
              <a:xfrm>
                <a:off x="7498292" y="5741007"/>
                <a:ext cx="3420459" cy="680827"/>
              </a:xfrm>
              <a:prstGeom prst="rect">
                <a:avLst/>
              </a:prstGeom>
              <a:noFill/>
            </p:spPr>
            <p:txBody>
              <a:bodyPr wrap="square">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sz="2400" dirty="0">
                    <a:latin typeface="Century Gothic" panose="020B0502020202020204" pitchFamily="34" charset="0"/>
                  </a:rPr>
                  <a:t>Ответ:</a:t>
                </a:r>
                <a:r>
                  <a:rPr lang="en-US" sz="2400" dirty="0">
                    <a:latin typeface="Century Gothic" panose="020B0502020202020204" pitchFamily="34" charset="0"/>
                  </a:rPr>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num>
                      <m:den>
                        <m:r>
                          <a:rPr lang="en-US" sz="2400" i="1">
                            <a:latin typeface="Cambria Math" panose="02040503050406030204" pitchFamily="18" charset="0"/>
                          </a:rPr>
                          <m:t>2</m:t>
                        </m:r>
                      </m:den>
                    </m:f>
                    <m:r>
                      <a:rPr lang="en-US" sz="2400" b="0" i="1" smtClean="0">
                        <a:latin typeface="Cambria Math" panose="02040503050406030204" pitchFamily="18" charset="0"/>
                      </a:rPr>
                      <m:t> </m:t>
                    </m:r>
                  </m:oMath>
                </a14:m>
                <a:r>
                  <a:rPr lang="ru-RU" sz="2400" dirty="0">
                    <a:latin typeface="Century Gothic" panose="020B0502020202020204" pitchFamily="34" charset="0"/>
                  </a:rPr>
                  <a:t>кв.ед.</a:t>
                </a:r>
              </a:p>
            </p:txBody>
          </p:sp>
        </mc:Choice>
        <mc:Fallback>
          <p:sp>
            <p:nvSpPr>
              <p:cNvPr id="29" name="TextBox 28">
                <a:extLst>
                  <a:ext uri="{FF2B5EF4-FFF2-40B4-BE49-F238E27FC236}">
                    <a16:creationId xmlns:a16="http://schemas.microsoft.com/office/drawing/2014/main" xmlns="" xmlns:a14="http://schemas.microsoft.com/office/drawing/2010/main" id="{B437C874-FEF7-F929-09EE-AD8AF6DD63FE}"/>
                  </a:ext>
                </a:extLst>
              </p:cNvPr>
              <p:cNvSpPr txBox="1">
                <a:spLocks noRot="1" noChangeAspect="1" noMove="1" noResize="1" noEditPoints="1" noAdjustHandles="1" noChangeArrowheads="1" noChangeShapeType="1" noTextEdit="1"/>
              </p:cNvSpPr>
              <p:nvPr/>
            </p:nvSpPr>
            <p:spPr>
              <a:xfrm>
                <a:off x="7498292" y="5741007"/>
                <a:ext cx="3420459" cy="680827"/>
              </a:xfrm>
              <a:prstGeom prst="rect">
                <a:avLst/>
              </a:prstGeom>
              <a:blipFill>
                <a:blip r:embed="rId6"/>
                <a:stretch>
                  <a:fillRect b="-7207"/>
                </a:stretch>
              </a:blipFill>
            </p:spPr>
            <p:txBody>
              <a:bodyPr/>
              <a:lstStyle/>
              <a:p>
                <a:r>
                  <a:rPr lang="ru-RU">
                    <a:noFill/>
                  </a:rPr>
                  <a:t> </a:t>
                </a:r>
              </a:p>
            </p:txBody>
          </p:sp>
        </mc:Fallback>
      </mc:AlternateContent>
      <p:sp>
        <p:nvSpPr>
          <p:cNvPr id="30" name="TextBox 29">
            <a:extLst>
              <a:ext uri="{FF2B5EF4-FFF2-40B4-BE49-F238E27FC236}">
                <a16:creationId xmlns:a16="http://schemas.microsoft.com/office/drawing/2014/main" xmlns="" id="{E073B89E-96AA-ED10-BF49-0F8A4C0DC6F2}"/>
              </a:ext>
            </a:extLst>
          </p:cNvPr>
          <p:cNvSpPr txBox="1"/>
          <p:nvPr/>
        </p:nvSpPr>
        <p:spPr>
          <a:xfrm>
            <a:off x="7635074" y="2152776"/>
            <a:ext cx="2696068" cy="523220"/>
          </a:xfrm>
          <a:prstGeom prst="rect">
            <a:avLst/>
          </a:prstGeom>
          <a:noFill/>
        </p:spPr>
        <p:txBody>
          <a:bodyPr wrap="square" rtlCol="0">
            <a:spAutoFit/>
          </a:bodyPr>
          <a:lstStyle>
            <a:defPPr>
              <a:defRPr lang="ru-RU"/>
            </a:defPPr>
            <a:lvl1pPr>
              <a:defRPr sz="3200" b="1">
                <a:latin typeface="Montserrat" panose="00000500000000000000" pitchFamily="2" charset="-52"/>
              </a:defRPr>
            </a:lvl1pPr>
          </a:lstStyle>
          <a:p>
            <a:pPr algn="ctr"/>
            <a:r>
              <a:rPr lang="ru-RU" sz="2800" dirty="0">
                <a:solidFill>
                  <a:srgbClr val="002060"/>
                </a:solidFill>
                <a:latin typeface="Century Gothic" panose="020B0502020202020204" pitchFamily="34" charset="0"/>
              </a:rPr>
              <a:t>РЕШЕНИЕ</a:t>
            </a:r>
          </a:p>
        </p:txBody>
      </p:sp>
    </p:spTree>
    <p:extLst>
      <p:ext uri="{BB962C8B-B14F-4D97-AF65-F5344CB8AC3E}">
        <p14:creationId xmlns:p14="http://schemas.microsoft.com/office/powerpoint/2010/main" xmlns="" val="3101498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5A3F4F9-08F8-E1D6-94E4-F8CE621A9CD5}"/>
              </a:ext>
            </a:extLst>
          </p:cNvPr>
          <p:cNvSpPr txBox="1"/>
          <p:nvPr/>
        </p:nvSpPr>
        <p:spPr>
          <a:xfrm>
            <a:off x="542925" y="911338"/>
            <a:ext cx="10839450" cy="5632311"/>
          </a:xfrm>
          <a:prstGeom prst="rect">
            <a:avLst/>
          </a:prstGeom>
          <a:noFill/>
        </p:spPr>
        <p:txBody>
          <a:bodyPr wrap="square">
            <a:spAutoFit/>
          </a:bodyPr>
          <a:lstStyle/>
          <a:p>
            <a:pPr marL="457200" indent="-457200">
              <a:buAutoNum type="arabicPeriod"/>
            </a:pP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Математика: алгебра и начала математического анализа, геометрия. Алгебра и начала математического анализа. Углубленный уровень: 10 класс: учебник / А. Г. Мерзляк, Д. А. </a:t>
            </a:r>
            <a:r>
              <a:rPr lang="ru-RU" sz="2400" dirty="0" err="1">
                <a:latin typeface="Century Gothic" panose="020B0502020202020204" pitchFamily="34" charset="0"/>
                <a:ea typeface="Open Sans Extrabold" panose="020B0906030804020204" pitchFamily="34" charset="0"/>
                <a:cs typeface="Open Sans Extrabold" panose="020B0906030804020204" pitchFamily="34" charset="0"/>
              </a:rPr>
              <a:t>Номировский</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 В. М. Поляков. - М. : </a:t>
            </a:r>
            <a:r>
              <a:rPr lang="ru-RU" sz="2400" dirty="0" err="1">
                <a:latin typeface="Century Gothic" panose="020B0502020202020204" pitchFamily="34" charset="0"/>
                <a:ea typeface="Open Sans Extrabold" panose="020B0906030804020204" pitchFamily="34" charset="0"/>
                <a:cs typeface="Open Sans Extrabold" panose="020B0906030804020204" pitchFamily="34" charset="0"/>
              </a:rPr>
              <a:t>Вентана</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-Граф, 2019.</a:t>
            </a:r>
          </a:p>
          <a:p>
            <a:pPr marL="457200" indent="-457200">
              <a:buFont typeface="+mj-lt"/>
              <a:buAutoNum type="arabicPeriod"/>
            </a:pP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Математика.  Алгебра  и  начала  математического  анализа.  Углубленный уровень: 11 класс: методическое пособие / А. Г. Мерзляк, Д. А. </a:t>
            </a:r>
            <a:r>
              <a:rPr lang="ru-RU" sz="2400" dirty="0" err="1">
                <a:latin typeface="Century Gothic" panose="020B0502020202020204" pitchFamily="34" charset="0"/>
                <a:ea typeface="Open Sans Extrabold" panose="020B0906030804020204" pitchFamily="34" charset="0"/>
                <a:cs typeface="Open Sans Extrabold" panose="020B0906030804020204" pitchFamily="34" charset="0"/>
              </a:rPr>
              <a:t>Номировский</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 В. М. Поляков: под редакцией В. Е. Подольского. - М. : </a:t>
            </a:r>
            <a:r>
              <a:rPr lang="ru-RU" sz="2400" dirty="0" err="1">
                <a:latin typeface="Century Gothic" panose="020B0502020202020204" pitchFamily="34" charset="0"/>
                <a:ea typeface="Open Sans Extrabold" panose="020B0906030804020204" pitchFamily="34" charset="0"/>
                <a:cs typeface="Open Sans Extrabold" panose="020B0906030804020204" pitchFamily="34" charset="0"/>
              </a:rPr>
              <a:t>Вентана</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-Граф, 2019.</a:t>
            </a:r>
          </a:p>
          <a:p>
            <a:endParaRPr lang="ru-RU" sz="2400" dirty="0">
              <a:latin typeface="Century Gothic" panose="020B0502020202020204" pitchFamily="34" charset="0"/>
              <a:ea typeface="Open Sans Extrabold" panose="020B0906030804020204" pitchFamily="34" charset="0"/>
              <a:cs typeface="Open Sans Extrabold" panose="020B0906030804020204" pitchFamily="34" charset="0"/>
            </a:endParaRPr>
          </a:p>
          <a:p>
            <a:pPr marL="457200" indent="-457200">
              <a:buFont typeface="+mj-lt"/>
              <a:buAutoNum type="arabicPeriod" startAt="3"/>
            </a:pPr>
            <a:r>
              <a:rPr lang="en-US" sz="2400" dirty="0">
                <a:latin typeface="Century Gothic" panose="020B0502020202020204" pitchFamily="34" charset="0"/>
                <a:ea typeface="Open Sans Extrabold" panose="020B0906030804020204" pitchFamily="34" charset="0"/>
                <a:cs typeface="Open Sans Extrabold" panose="020B0906030804020204" pitchFamily="34" charset="0"/>
                <a:hlinkClick r:id="rId3">
                  <a:extLst>
                    <a:ext uri="{A12FA001-AC4F-418D-AE19-62706E023703}">
                      <ahyp:hlinkClr xmlns:ahyp="http://schemas.microsoft.com/office/drawing/2018/hyperlinkcolor" xmlns="" val="tx"/>
                    </a:ext>
                  </a:extLst>
                </a:hlinkClick>
              </a:rPr>
              <a:t>https://www.napishem.ru/spravochnik/matematika/reshenie-integralov.html</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 </a:t>
            </a:r>
          </a:p>
          <a:p>
            <a:pPr marL="457200" indent="-457200">
              <a:buFont typeface="+mj-lt"/>
              <a:buAutoNum type="arabicPeriod" startAt="3"/>
            </a:pPr>
            <a:r>
              <a:rPr lang="en-US" sz="2400" dirty="0">
                <a:latin typeface="Century Gothic" panose="020B0502020202020204" pitchFamily="34" charset="0"/>
                <a:ea typeface="Open Sans Extrabold" panose="020B0906030804020204" pitchFamily="34" charset="0"/>
                <a:cs typeface="Open Sans Extrabold" panose="020B0906030804020204" pitchFamily="34" charset="0"/>
                <a:hlinkClick r:id="rId4"/>
              </a:rPr>
              <a:t>https://www.pngwing.com/ru/free-png-vuvyd</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 </a:t>
            </a:r>
          </a:p>
          <a:p>
            <a:pPr marL="457200" indent="-457200">
              <a:buFont typeface="+mj-lt"/>
              <a:buAutoNum type="arabicPeriod" startAt="3"/>
            </a:pPr>
            <a:r>
              <a:rPr lang="en-US" sz="2400" dirty="0">
                <a:latin typeface="Century Gothic" panose="020B0502020202020204" pitchFamily="34" charset="0"/>
                <a:ea typeface="Open Sans Extrabold" panose="020B0906030804020204" pitchFamily="34" charset="0"/>
                <a:cs typeface="Open Sans Extrabold" panose="020B0906030804020204" pitchFamily="34" charset="0"/>
                <a:hlinkClick r:id="rId5"/>
              </a:rPr>
              <a:t>https://www.istockphoto.com/ru/</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hlinkClick r:id="rId5"/>
              </a:rPr>
              <a:t>фотографии/</a:t>
            </a:r>
            <a:r>
              <a:rPr lang="ru-RU" sz="2400" dirty="0" err="1">
                <a:latin typeface="Century Gothic" panose="020B0502020202020204" pitchFamily="34" charset="0"/>
                <a:ea typeface="Open Sans Extrabold" panose="020B0906030804020204" pitchFamily="34" charset="0"/>
                <a:cs typeface="Open Sans Extrabold" panose="020B0906030804020204" pitchFamily="34" charset="0"/>
                <a:hlinkClick r:id="rId5"/>
              </a:rPr>
              <a:t>готфрид-вильгельм-лейбниц</a:t>
            </a:r>
            <a:r>
              <a:rPr lang="ru-RU" sz="2400" dirty="0">
                <a:latin typeface="Century Gothic" panose="020B0502020202020204" pitchFamily="34" charset="0"/>
                <a:ea typeface="Open Sans Extrabold" panose="020B0906030804020204" pitchFamily="34" charset="0"/>
                <a:cs typeface="Open Sans Extrabold" panose="020B0906030804020204" pitchFamily="34" charset="0"/>
              </a:rPr>
              <a:t> </a:t>
            </a:r>
          </a:p>
          <a:p>
            <a:endParaRPr lang="ru-RU" sz="2400" dirty="0">
              <a:latin typeface="Century Gothic" panose="020B0502020202020204" pitchFamily="34" charset="0"/>
              <a:ea typeface="Open Sans Extrabold" panose="020B0906030804020204" pitchFamily="34" charset="0"/>
              <a:cs typeface="Open Sans Extrabold" panose="020B0906030804020204" pitchFamily="34" charset="0"/>
            </a:endParaRPr>
          </a:p>
        </p:txBody>
      </p:sp>
      <p:sp>
        <p:nvSpPr>
          <p:cNvPr id="3" name="TextBox 2">
            <a:extLst>
              <a:ext uri="{FF2B5EF4-FFF2-40B4-BE49-F238E27FC236}">
                <a16:creationId xmlns:a16="http://schemas.microsoft.com/office/drawing/2014/main" xmlns="" id="{3C0D734E-75B7-794E-CA76-18255DCFDE69}"/>
              </a:ext>
            </a:extLst>
          </p:cNvPr>
          <p:cNvSpPr txBox="1"/>
          <p:nvPr/>
        </p:nvSpPr>
        <p:spPr>
          <a:xfrm>
            <a:off x="1106705" y="326563"/>
            <a:ext cx="9711890" cy="584775"/>
          </a:xfrm>
          <a:prstGeom prst="rect">
            <a:avLst/>
          </a:prstGeom>
          <a:noFill/>
        </p:spPr>
        <p:txBody>
          <a:bodyPr wrap="square">
            <a:spAutoFit/>
          </a:bodyPr>
          <a:lstStyle/>
          <a:p>
            <a:pPr algn="ctr"/>
            <a:r>
              <a:rPr lang="ru-RU" sz="3200" b="1" dirty="0">
                <a:latin typeface="Century Gothic" panose="020B0502020202020204" pitchFamily="34" charset="0"/>
                <a:ea typeface="Open Sans Extrabold" panose="020B0906030804020204" pitchFamily="34" charset="0"/>
                <a:cs typeface="Open Sans Extrabold" panose="020B0906030804020204" pitchFamily="34" charset="0"/>
              </a:rPr>
              <a:t>Список литературы и интернет-ресурсов</a:t>
            </a:r>
          </a:p>
        </p:txBody>
      </p:sp>
    </p:spTree>
    <p:extLst>
      <p:ext uri="{BB962C8B-B14F-4D97-AF65-F5344CB8AC3E}">
        <p14:creationId xmlns:p14="http://schemas.microsoft.com/office/powerpoint/2010/main" xmlns="" val="299862866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3CC7ECED-7E69-D699-EAD6-BB3D2321B0C7}"/>
              </a:ext>
            </a:extLst>
          </p:cNvPr>
          <p:cNvPicPr>
            <a:picLocks noChangeAspect="1"/>
          </p:cNvPicPr>
          <p:nvPr/>
        </p:nvPicPr>
        <p:blipFill rotWithShape="1">
          <a:blip r:embed="rId2">
            <a:alphaModFix amt="50000"/>
            <a:extLst>
              <a:ext uri="{28A0092B-C50C-407E-A947-70E740481C1C}">
                <a14:useLocalDpi xmlns:a14="http://schemas.microsoft.com/office/drawing/2010/main" xmlns="" val="0"/>
              </a:ext>
            </a:extLst>
          </a:blip>
          <a:srcRect t="9455" b="6276"/>
          <a:stretch/>
        </p:blipFill>
        <p:spPr>
          <a:xfrm>
            <a:off x="0" y="-1"/>
            <a:ext cx="12192000" cy="6858001"/>
          </a:xfrm>
          <a:prstGeom prst="rect">
            <a:avLst/>
          </a:prstGeom>
        </p:spPr>
      </p:pic>
      <p:sp>
        <p:nvSpPr>
          <p:cNvPr id="2" name="TextBox 1">
            <a:extLst>
              <a:ext uri="{FF2B5EF4-FFF2-40B4-BE49-F238E27FC236}">
                <a16:creationId xmlns:a16="http://schemas.microsoft.com/office/drawing/2014/main" xmlns="" id="{DA2DF392-6F72-D52A-CB69-B505ABCD656E}"/>
              </a:ext>
            </a:extLst>
          </p:cNvPr>
          <p:cNvSpPr txBox="1"/>
          <p:nvPr/>
        </p:nvSpPr>
        <p:spPr>
          <a:xfrm>
            <a:off x="1240055" y="2505670"/>
            <a:ext cx="9711890" cy="923330"/>
          </a:xfrm>
          <a:prstGeom prst="rect">
            <a:avLst/>
          </a:prstGeom>
          <a:noFill/>
        </p:spPr>
        <p:txBody>
          <a:bodyPr wrap="square">
            <a:spAutoFit/>
          </a:bodyPr>
          <a:lstStyle/>
          <a:p>
            <a:pPr algn="ctr"/>
            <a:r>
              <a:rPr lang="ru-RU" sz="5400" b="1" dirty="0">
                <a:ln w="28575">
                  <a:noFill/>
                </a:ln>
                <a:latin typeface="Century Gothic" panose="020B0502020202020204" pitchFamily="34" charset="0"/>
                <a:ea typeface="Open Sans Extrabold" panose="020B0906030804020204" pitchFamily="34" charset="0"/>
                <a:cs typeface="Open Sans Extrabold" panose="020B0906030804020204" pitchFamily="34" charset="0"/>
              </a:rPr>
              <a:t>Спасибо за внимание!</a:t>
            </a:r>
          </a:p>
        </p:txBody>
      </p:sp>
    </p:spTree>
    <p:extLst>
      <p:ext uri="{BB962C8B-B14F-4D97-AF65-F5344CB8AC3E}">
        <p14:creationId xmlns:p14="http://schemas.microsoft.com/office/powerpoint/2010/main" xmlns="" val="27562073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4A0685C5-7138-3203-CF81-9435020F35BE}"/>
              </a:ext>
            </a:extLst>
          </p:cNvPr>
          <p:cNvGraphicFramePr>
            <a:graphicFrameLocks noGrp="1"/>
          </p:cNvGraphicFramePr>
          <p:nvPr>
            <p:ph idx="1"/>
            <p:extLst>
              <p:ext uri="{D42A27DB-BD31-4B8C-83A1-F6EECF244321}">
                <p14:modId xmlns:p14="http://schemas.microsoft.com/office/powerpoint/2010/main" xmlns="" val="433045433"/>
              </p:ext>
            </p:extLst>
          </p:nvPr>
        </p:nvGraphicFramePr>
        <p:xfrm>
          <a:off x="489857" y="229077"/>
          <a:ext cx="11212287" cy="6399847"/>
        </p:xfrm>
        <a:graphic>
          <a:graphicData uri="http://schemas.openxmlformats.org/drawingml/2006/table">
            <a:tbl>
              <a:tblPr firstRow="1" firstCol="1" bandRow="1">
                <a:tableStyleId>{F5AB1C69-6EDB-4FF4-983F-18BD219EF322}</a:tableStyleId>
              </a:tblPr>
              <a:tblGrid>
                <a:gridCol w="3265904">
                  <a:extLst>
                    <a:ext uri="{9D8B030D-6E8A-4147-A177-3AD203B41FA5}">
                      <a16:colId xmlns:a16="http://schemas.microsoft.com/office/drawing/2014/main" xmlns="" val="134302746"/>
                    </a:ext>
                  </a:extLst>
                </a:gridCol>
                <a:gridCol w="7946383">
                  <a:extLst>
                    <a:ext uri="{9D8B030D-6E8A-4147-A177-3AD203B41FA5}">
                      <a16:colId xmlns:a16="http://schemas.microsoft.com/office/drawing/2014/main" xmlns="" val="4207193983"/>
                    </a:ext>
                  </a:extLst>
                </a:gridCol>
              </a:tblGrid>
              <a:tr h="0">
                <a:tc>
                  <a:txBody>
                    <a:bodyPr/>
                    <a:lstStyle/>
                    <a:p>
                      <a:pPr algn="ctr">
                        <a:lnSpc>
                          <a:spcPct val="100000"/>
                        </a:lnSpc>
                        <a:spcAft>
                          <a:spcPts val="0"/>
                        </a:spcAft>
                      </a:pPr>
                      <a:r>
                        <a:rPr lang="ru-RU" sz="1800" dirty="0">
                          <a:effectLst/>
                          <a:latin typeface="Century Gothic" panose="020B0502020202020204" pitchFamily="34" charset="0"/>
                        </a:rPr>
                        <a:t>Этапы урока</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tx2">
                        <a:lumMod val="40000"/>
                        <a:lumOff val="60000"/>
                      </a:schemeClr>
                    </a:solidFill>
                  </a:tcPr>
                </a:tc>
                <a:tc>
                  <a:txBody>
                    <a:bodyPr/>
                    <a:lstStyle/>
                    <a:p>
                      <a:pPr algn="ctr">
                        <a:lnSpc>
                          <a:spcPct val="100000"/>
                        </a:lnSpc>
                        <a:spcAft>
                          <a:spcPts val="0"/>
                        </a:spcAft>
                      </a:pPr>
                      <a:r>
                        <a:rPr lang="ru-RU" sz="1800" dirty="0">
                          <a:effectLst/>
                          <a:latin typeface="Century Gothic" panose="020B0502020202020204" pitchFamily="34" charset="0"/>
                        </a:rPr>
                        <a:t>Дидактические задачи</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accent1">
                        <a:lumMod val="40000"/>
                        <a:lumOff val="60000"/>
                      </a:schemeClr>
                    </a:solidFill>
                  </a:tcPr>
                </a:tc>
                <a:extLst>
                  <a:ext uri="{0D108BD9-81ED-4DB2-BD59-A6C34878D82A}">
                    <a16:rowId xmlns:a16="http://schemas.microsoft.com/office/drawing/2014/main" xmlns="" val="4248553157"/>
                  </a:ext>
                </a:extLst>
              </a:tr>
              <a:tr h="942703">
                <a:tc>
                  <a:txBody>
                    <a:bodyPr/>
                    <a:lstStyle/>
                    <a:p>
                      <a:pPr algn="l">
                        <a:lnSpc>
                          <a:spcPct val="100000"/>
                        </a:lnSpc>
                        <a:spcAft>
                          <a:spcPts val="0"/>
                        </a:spcAft>
                      </a:pPr>
                      <a:r>
                        <a:rPr lang="ru-RU" sz="1800" dirty="0">
                          <a:effectLst/>
                          <a:latin typeface="Century Gothic" panose="020B0502020202020204" pitchFamily="34" charset="0"/>
                        </a:rPr>
                        <a:t>Организационный момент</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tx2">
                        <a:lumMod val="40000"/>
                        <a:lumOff val="60000"/>
                      </a:schemeClr>
                    </a:solidFill>
                  </a:tcPr>
                </a:tc>
                <a:tc>
                  <a:txBody>
                    <a:bodyPr/>
                    <a:lstStyle/>
                    <a:p>
                      <a:pPr marL="50800" algn="l">
                        <a:lnSpc>
                          <a:spcPct val="100000"/>
                        </a:lnSpc>
                        <a:spcAft>
                          <a:spcPts val="0"/>
                        </a:spcAft>
                      </a:pPr>
                      <a:r>
                        <a:rPr lang="ru-RU" sz="1600" dirty="0">
                          <a:effectLst/>
                          <a:latin typeface="Century Gothic" panose="020B0502020202020204" pitchFamily="34" charset="0"/>
                        </a:rPr>
                        <a:t>Мотивация к учебной деятельности. </a:t>
                      </a:r>
                    </a:p>
                    <a:p>
                      <a:pPr marL="50800" algn="l">
                        <a:lnSpc>
                          <a:spcPct val="100000"/>
                        </a:lnSpc>
                        <a:spcAft>
                          <a:spcPts val="0"/>
                        </a:spcAft>
                      </a:pPr>
                      <a:r>
                        <a:rPr lang="ru-RU" sz="1600" dirty="0">
                          <a:effectLst/>
                          <a:latin typeface="Century Gothic" panose="020B0502020202020204" pitchFamily="34" charset="0"/>
                        </a:rPr>
                        <a:t>Сформировать представления детей о том, что нового они узнают уроке, чему научатся.</a:t>
                      </a:r>
                      <a:endParaRPr lang="ru-RU"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accent1">
                        <a:lumMod val="20000"/>
                        <a:lumOff val="80000"/>
                      </a:schemeClr>
                    </a:solidFill>
                  </a:tcPr>
                </a:tc>
                <a:extLst>
                  <a:ext uri="{0D108BD9-81ED-4DB2-BD59-A6C34878D82A}">
                    <a16:rowId xmlns:a16="http://schemas.microsoft.com/office/drawing/2014/main" xmlns="" val="2365557779"/>
                  </a:ext>
                </a:extLst>
              </a:tr>
              <a:tr h="1356972">
                <a:tc>
                  <a:txBody>
                    <a:bodyPr/>
                    <a:lstStyle/>
                    <a:p>
                      <a:pPr algn="l">
                        <a:lnSpc>
                          <a:spcPct val="100000"/>
                        </a:lnSpc>
                        <a:spcAft>
                          <a:spcPts val="0"/>
                        </a:spcAft>
                      </a:pPr>
                      <a:r>
                        <a:rPr lang="ru-RU" sz="1800" dirty="0">
                          <a:effectLst/>
                          <a:latin typeface="Century Gothic" panose="020B0502020202020204" pitchFamily="34" charset="0"/>
                        </a:rPr>
                        <a:t>Актуализация опорных знаний и умений</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tx2">
                        <a:lumMod val="40000"/>
                        <a:lumOff val="60000"/>
                      </a:schemeClr>
                    </a:solidFill>
                  </a:tcPr>
                </a:tc>
                <a:tc>
                  <a:txBody>
                    <a:bodyPr/>
                    <a:lstStyle/>
                    <a:p>
                      <a:pPr marL="50800" algn="l">
                        <a:lnSpc>
                          <a:spcPct val="100000"/>
                        </a:lnSpc>
                        <a:spcAft>
                          <a:spcPts val="0"/>
                        </a:spcAft>
                      </a:pPr>
                      <a:r>
                        <a:rPr lang="ru-RU" sz="1600" dirty="0">
                          <a:effectLst/>
                          <a:latin typeface="Century Gothic" panose="020B0502020202020204" pitchFamily="34" charset="0"/>
                        </a:rPr>
                        <a:t>Актуализация определенного опыта, создание ситуации, при которой возникает необходимость получения новых знаний и воспроизведения системы опорных понятий или ранее усвоенных способов действий, достаточных для восприятия нового материала школьниками.</a:t>
                      </a:r>
                      <a:endParaRPr lang="ru-RU"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accent1">
                        <a:lumMod val="20000"/>
                        <a:lumOff val="80000"/>
                      </a:schemeClr>
                    </a:solidFill>
                  </a:tcPr>
                </a:tc>
                <a:extLst>
                  <a:ext uri="{0D108BD9-81ED-4DB2-BD59-A6C34878D82A}">
                    <a16:rowId xmlns:a16="http://schemas.microsoft.com/office/drawing/2014/main" xmlns="" val="4288742486"/>
                  </a:ext>
                </a:extLst>
              </a:tr>
              <a:tr h="1356972">
                <a:tc>
                  <a:txBody>
                    <a:bodyPr/>
                    <a:lstStyle/>
                    <a:p>
                      <a:pPr algn="l">
                        <a:lnSpc>
                          <a:spcPct val="100000"/>
                        </a:lnSpc>
                        <a:spcAft>
                          <a:spcPts val="0"/>
                        </a:spcAft>
                      </a:pPr>
                      <a:r>
                        <a:rPr lang="ru-RU" sz="1800" dirty="0">
                          <a:effectLst/>
                          <a:latin typeface="Century Gothic" panose="020B0502020202020204" pitchFamily="34" charset="0"/>
                        </a:rPr>
                        <a:t>Постановка учебной проблемы</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tx2">
                        <a:lumMod val="40000"/>
                        <a:lumOff val="60000"/>
                      </a:schemeClr>
                    </a:solidFill>
                  </a:tcPr>
                </a:tc>
                <a:tc>
                  <a:txBody>
                    <a:bodyPr/>
                    <a:lstStyle/>
                    <a:p>
                      <a:pPr marL="50800" algn="l">
                        <a:lnSpc>
                          <a:spcPct val="100000"/>
                        </a:lnSpc>
                        <a:spcAft>
                          <a:spcPts val="0"/>
                        </a:spcAft>
                      </a:pPr>
                      <a:r>
                        <a:rPr lang="ru-RU" sz="1600" dirty="0">
                          <a:effectLst/>
                          <a:latin typeface="Century Gothic" panose="020B0502020202020204" pitchFamily="34" charset="0"/>
                        </a:rPr>
                        <a:t>Формулировка цели урока учителем или детьми и способы фиксации цели урока. Приемы обучения, демонстрирующие    несформированность УУД, недостаточность имеющихся знаний.</a:t>
                      </a:r>
                    </a:p>
                    <a:p>
                      <a:pPr marL="50800" algn="l">
                        <a:lnSpc>
                          <a:spcPct val="100000"/>
                        </a:lnSpc>
                        <a:spcAft>
                          <a:spcPts val="0"/>
                        </a:spcAft>
                      </a:pPr>
                      <a:r>
                        <a:rPr lang="ru-RU" sz="1600" dirty="0">
                          <a:effectLst/>
                          <a:latin typeface="Century Gothic" panose="020B0502020202020204" pitchFamily="34" charset="0"/>
                        </a:rPr>
                        <a:t>Самостоятельный анализ ситуации, выявление противоречивых моментов, отделение известного от неизвестного.</a:t>
                      </a:r>
                      <a:endParaRPr lang="ru-RU"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accent1">
                        <a:lumMod val="20000"/>
                        <a:lumOff val="80000"/>
                      </a:schemeClr>
                    </a:solidFill>
                  </a:tcPr>
                </a:tc>
                <a:extLst>
                  <a:ext uri="{0D108BD9-81ED-4DB2-BD59-A6C34878D82A}">
                    <a16:rowId xmlns:a16="http://schemas.microsoft.com/office/drawing/2014/main" xmlns="" val="1201337227"/>
                  </a:ext>
                </a:extLst>
              </a:tr>
              <a:tr h="1085577">
                <a:tc>
                  <a:txBody>
                    <a:bodyPr/>
                    <a:lstStyle/>
                    <a:p>
                      <a:pPr algn="l">
                        <a:lnSpc>
                          <a:spcPct val="100000"/>
                        </a:lnSpc>
                        <a:spcAft>
                          <a:spcPts val="0"/>
                        </a:spcAft>
                      </a:pPr>
                      <a:r>
                        <a:rPr lang="ru-RU" sz="1800" dirty="0">
                          <a:effectLst/>
                          <a:latin typeface="Century Gothic" panose="020B0502020202020204" pitchFamily="34" charset="0"/>
                        </a:rPr>
                        <a:t>Первичное восприятие и усвоение нового теоретического учебного материала</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tx2">
                        <a:lumMod val="40000"/>
                        <a:lumOff val="60000"/>
                      </a:schemeClr>
                    </a:solidFill>
                  </a:tcPr>
                </a:tc>
                <a:tc>
                  <a:txBody>
                    <a:bodyPr/>
                    <a:lstStyle/>
                    <a:p>
                      <a:pPr marL="50800" algn="l">
                        <a:lnSpc>
                          <a:spcPct val="100000"/>
                        </a:lnSpc>
                        <a:spcAft>
                          <a:spcPts val="0"/>
                        </a:spcAft>
                      </a:pPr>
                      <a:r>
                        <a:rPr lang="ru-RU" sz="1600" dirty="0">
                          <a:effectLst/>
                          <a:latin typeface="Century Gothic" panose="020B0502020202020204" pitchFamily="34" charset="0"/>
                        </a:rPr>
                        <a:t>Формирование представления о криволинейной трапеции, площади криволинейной трапеции, определенного интеграла.</a:t>
                      </a:r>
                      <a:endParaRPr lang="ru-RU"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accent1">
                        <a:lumMod val="20000"/>
                        <a:lumOff val="80000"/>
                      </a:schemeClr>
                    </a:solidFill>
                  </a:tcPr>
                </a:tc>
                <a:extLst>
                  <a:ext uri="{0D108BD9-81ED-4DB2-BD59-A6C34878D82A}">
                    <a16:rowId xmlns:a16="http://schemas.microsoft.com/office/drawing/2014/main" xmlns="" val="2735615547"/>
                  </a:ext>
                </a:extLst>
              </a:tr>
              <a:tr h="1368386">
                <a:tc>
                  <a:txBody>
                    <a:bodyPr/>
                    <a:lstStyle/>
                    <a:p>
                      <a:pPr algn="l">
                        <a:lnSpc>
                          <a:spcPct val="100000"/>
                        </a:lnSpc>
                        <a:spcAft>
                          <a:spcPts val="0"/>
                        </a:spcAft>
                      </a:pPr>
                      <a:r>
                        <a:rPr lang="ru-RU" sz="1800" dirty="0">
                          <a:effectLst/>
                          <a:latin typeface="Century Gothic" panose="020B0502020202020204" pitchFamily="34" charset="0"/>
                        </a:rPr>
                        <a:t>Применение теоретических положений в условиях выполнения упражнений и решения задач</a:t>
                      </a:r>
                      <a:endParaRPr lang="ru-RU"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222" marR="47222" marT="0" marB="0" anchor="ctr">
                    <a:solidFill>
                      <a:schemeClr val="tx2">
                        <a:lumMod val="40000"/>
                        <a:lumOff val="60000"/>
                      </a:schemeClr>
                    </a:solidFill>
                  </a:tcPr>
                </a:tc>
                <a:tc>
                  <a:txBody>
                    <a:bodyPr/>
                    <a:lstStyle/>
                    <a:p>
                      <a:pPr marL="50800" algn="l">
                        <a:lnSpc>
                          <a:spcPct val="100000"/>
                        </a:lnSpc>
                        <a:spcAft>
                          <a:spcPts val="0"/>
                        </a:spcAft>
                      </a:pPr>
                      <a:r>
                        <a:rPr lang="ru-RU" sz="1600" dirty="0">
                          <a:effectLst/>
                          <a:latin typeface="Century Gothic" panose="020B0502020202020204" pitchFamily="34" charset="0"/>
                        </a:rPr>
                        <a:t>Сформировать умение применять теоретические положения, формирование умений работать по образцу. Первичное закрепление теоретических знаний для нахождения площади криволинейной трапеции, применяя формулу.</a:t>
                      </a:r>
                    </a:p>
                  </a:txBody>
                  <a:tcPr marL="47222" marR="47222" marT="0" marB="0" anchor="ctr">
                    <a:solidFill>
                      <a:schemeClr val="accent1">
                        <a:lumMod val="20000"/>
                        <a:lumOff val="80000"/>
                      </a:schemeClr>
                    </a:solidFill>
                  </a:tcPr>
                </a:tc>
                <a:extLst>
                  <a:ext uri="{0D108BD9-81ED-4DB2-BD59-A6C34878D82A}">
                    <a16:rowId xmlns:a16="http://schemas.microsoft.com/office/drawing/2014/main" xmlns="" val="3227341878"/>
                  </a:ext>
                </a:extLst>
              </a:tr>
            </a:tbl>
          </a:graphicData>
        </a:graphic>
      </p:graphicFrame>
    </p:spTree>
    <p:extLst>
      <p:ext uri="{BB962C8B-B14F-4D97-AF65-F5344CB8AC3E}">
        <p14:creationId xmlns:p14="http://schemas.microsoft.com/office/powerpoint/2010/main" xmlns="" val="33286644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5741443D-D122-3BCA-84D3-E4D4E360392E}"/>
              </a:ext>
            </a:extLst>
          </p:cNvPr>
          <p:cNvPicPr>
            <a:picLocks noChangeAspect="1"/>
          </p:cNvPicPr>
          <p:nvPr/>
        </p:nvPicPr>
        <p:blipFill>
          <a:blip r:embed="rId3">
            <a:extLst>
              <a:ext uri="{28A0092B-C50C-407E-A947-70E740481C1C}">
                <a14:useLocalDpi xmlns:a14="http://schemas.microsoft.com/office/drawing/2010/main" xmlns="" val="0"/>
              </a:ext>
            </a:extLst>
          </a:blip>
          <a:srcRect l="20333" r="20333"/>
          <a:stretch/>
        </p:blipFill>
        <p:spPr>
          <a:xfrm>
            <a:off x="0" y="0"/>
            <a:ext cx="6095999" cy="6858000"/>
          </a:xfrm>
          <a:prstGeom prst="rect">
            <a:avLst/>
          </a:prstGeom>
        </p:spPr>
      </p:pic>
      <p:sp>
        <p:nvSpPr>
          <p:cNvPr id="3" name="Прямоугольник 2">
            <a:extLst>
              <a:ext uri="{FF2B5EF4-FFF2-40B4-BE49-F238E27FC236}">
                <a16:creationId xmlns:a16="http://schemas.microsoft.com/office/drawing/2014/main" xmlns="" id="{228EADDB-84D6-6F49-9C3E-CC75EE34D6D9}"/>
              </a:ext>
            </a:extLst>
          </p:cNvPr>
          <p:cNvSpPr/>
          <p:nvPr/>
        </p:nvSpPr>
        <p:spPr>
          <a:xfrm>
            <a:off x="1851376" y="1999872"/>
            <a:ext cx="8489248" cy="2495126"/>
          </a:xfrm>
          <a:prstGeom prst="rect">
            <a:avLst/>
          </a:prstGeom>
          <a:gradFill flip="none" rotWithShape="1">
            <a:gsLst>
              <a:gs pos="0">
                <a:schemeClr val="tx2">
                  <a:lumMod val="20000"/>
                  <a:lumOff val="80000"/>
                </a:schemeClr>
              </a:gs>
              <a:gs pos="50000">
                <a:schemeClr val="tx2">
                  <a:lumMod val="40000"/>
                  <a:lumOff val="60000"/>
                </a:schemeClr>
              </a:gs>
              <a:gs pos="100000">
                <a:schemeClr val="tx2">
                  <a:lumMod val="60000"/>
                  <a:lumOff val="40000"/>
                </a:schemeClr>
              </a:gs>
            </a:gsLst>
            <a:path path="rect">
              <a:fillToRect t="100000" r="100000"/>
            </a:path>
            <a:tileRect l="-100000" b="-10000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a:extLst>
              <a:ext uri="{FF2B5EF4-FFF2-40B4-BE49-F238E27FC236}">
                <a16:creationId xmlns:a16="http://schemas.microsoft.com/office/drawing/2014/main" xmlns="" id="{7A7C31EF-83AE-1B46-2CDE-878D7386978A}"/>
              </a:ext>
            </a:extLst>
          </p:cNvPr>
          <p:cNvSpPr txBox="1">
            <a:spLocks/>
          </p:cNvSpPr>
          <p:nvPr/>
        </p:nvSpPr>
        <p:spPr>
          <a:xfrm>
            <a:off x="1279165" y="2491101"/>
            <a:ext cx="9633668" cy="12723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a:solidFill>
                  <a:schemeClr val="bg1"/>
                </a:solidFill>
                <a:latin typeface="Century Gothic" panose="020B0502020202020204" pitchFamily="34" charset="0"/>
                <a:ea typeface="Open Sans Extrabold" panose="020B0906030804020204" pitchFamily="34" charset="0"/>
                <a:cs typeface="Open Sans Extrabold" panose="020B0906030804020204" pitchFamily="34" charset="0"/>
              </a:rPr>
              <a:t>ПЛОЩАДЬ КРИВОЛИНЕЙНОЙ </a:t>
            </a:r>
          </a:p>
          <a:p>
            <a:pPr algn="ctr"/>
            <a:r>
              <a:rPr lang="ru-RU" sz="3600" b="1" dirty="0">
                <a:solidFill>
                  <a:schemeClr val="bg1"/>
                </a:solidFill>
                <a:latin typeface="Century Gothic" panose="020B0502020202020204" pitchFamily="34" charset="0"/>
                <a:ea typeface="Open Sans Extrabold" panose="020B0906030804020204" pitchFamily="34" charset="0"/>
                <a:cs typeface="Open Sans Extrabold" panose="020B0906030804020204" pitchFamily="34" charset="0"/>
              </a:rPr>
              <a:t>ТРАПЕЦИИ И ОПРЕДЕЛЕННЫЙ</a:t>
            </a:r>
          </a:p>
          <a:p>
            <a:pPr algn="ctr"/>
            <a:r>
              <a:rPr lang="ru-RU" sz="3600" b="1" dirty="0">
                <a:solidFill>
                  <a:schemeClr val="bg1"/>
                </a:solidFill>
                <a:latin typeface="Century Gothic" panose="020B0502020202020204" pitchFamily="34" charset="0"/>
                <a:ea typeface="Open Sans Extrabold" panose="020B0906030804020204" pitchFamily="34" charset="0"/>
                <a:cs typeface="Open Sans Extrabold" panose="020B0906030804020204" pitchFamily="34" charset="0"/>
              </a:rPr>
              <a:t>ИНТЕГРАЛ</a:t>
            </a:r>
          </a:p>
        </p:txBody>
      </p:sp>
    </p:spTree>
    <p:extLst>
      <p:ext uri="{BB962C8B-B14F-4D97-AF65-F5344CB8AC3E}">
        <p14:creationId xmlns:p14="http://schemas.microsoft.com/office/powerpoint/2010/main" xmlns="" val="417609359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362BC380-3394-1DB4-72BE-13659B656A76}"/>
              </a:ext>
            </a:extLst>
          </p:cNvPr>
          <p:cNvPicPr>
            <a:picLocks noChangeAspect="1"/>
          </p:cNvPicPr>
          <p:nvPr/>
        </p:nvPicPr>
        <p:blipFill>
          <a:blip r:embed="rId3">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t="22465" b="22465"/>
          <a:stretch/>
        </p:blipFill>
        <p:spPr>
          <a:xfrm>
            <a:off x="0" y="2573414"/>
            <a:ext cx="12192000" cy="4284585"/>
          </a:xfrm>
          <a:prstGeom prst="rect">
            <a:avLst/>
          </a:prstGeom>
        </p:spPr>
      </p:pic>
      <p:sp>
        <p:nvSpPr>
          <p:cNvPr id="6" name="Овал 5">
            <a:extLst>
              <a:ext uri="{FF2B5EF4-FFF2-40B4-BE49-F238E27FC236}">
                <a16:creationId xmlns:a16="http://schemas.microsoft.com/office/drawing/2014/main" xmlns="" id="{259DF863-ACF9-3212-22B1-B051D87A201D}"/>
              </a:ext>
            </a:extLst>
          </p:cNvPr>
          <p:cNvSpPr/>
          <p:nvPr/>
        </p:nvSpPr>
        <p:spPr>
          <a:xfrm>
            <a:off x="1769478" y="1737812"/>
            <a:ext cx="1451115" cy="150856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xmlns="" id="{EC5F3DA8-FC3B-EA7E-18CB-929878CB4225}"/>
              </a:ext>
            </a:extLst>
          </p:cNvPr>
          <p:cNvSpPr/>
          <p:nvPr/>
        </p:nvSpPr>
        <p:spPr>
          <a:xfrm>
            <a:off x="4158182" y="1737812"/>
            <a:ext cx="1451115" cy="150856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xmlns="" id="{C0D141EA-8BCB-668E-64C8-C03A7218DE29}"/>
              </a:ext>
            </a:extLst>
          </p:cNvPr>
          <p:cNvSpPr/>
          <p:nvPr/>
        </p:nvSpPr>
        <p:spPr>
          <a:xfrm>
            <a:off x="6546886" y="1737812"/>
            <a:ext cx="1451115" cy="150856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xmlns="" id="{DD49F167-DBA2-95F6-3000-AE74EBE8A120}"/>
              </a:ext>
            </a:extLst>
          </p:cNvPr>
          <p:cNvSpPr/>
          <p:nvPr/>
        </p:nvSpPr>
        <p:spPr>
          <a:xfrm>
            <a:off x="8935590" y="1737812"/>
            <a:ext cx="1451115" cy="150856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a:extLst>
              <a:ext uri="{FF2B5EF4-FFF2-40B4-BE49-F238E27FC236}">
                <a16:creationId xmlns:a16="http://schemas.microsoft.com/office/drawing/2014/main" xmlns="" id="{A159D81C-2F54-F8FA-C8B3-318F1F2886C4}"/>
              </a:ext>
            </a:extLst>
          </p:cNvPr>
          <p:cNvCxnSpPr>
            <a:cxnSpLocks/>
          </p:cNvCxnSpPr>
          <p:nvPr/>
        </p:nvCxnSpPr>
        <p:spPr>
          <a:xfrm>
            <a:off x="2495035" y="3246381"/>
            <a:ext cx="0" cy="491988"/>
          </a:xfrm>
          <a:prstGeom prst="line">
            <a:avLst/>
          </a:prstGeom>
          <a:ln w="28575">
            <a:solidFill>
              <a:schemeClr val="accent1">
                <a:lumMod val="20000"/>
                <a:lumOff val="80000"/>
              </a:schemeClr>
            </a:solidFill>
          </a:ln>
        </p:spPr>
        <p:style>
          <a:lnRef idx="3">
            <a:schemeClr val="accent4"/>
          </a:lnRef>
          <a:fillRef idx="0">
            <a:schemeClr val="accent4"/>
          </a:fillRef>
          <a:effectRef idx="2">
            <a:schemeClr val="accent4"/>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BAAE110D-5E20-DBEF-E15B-178D79E7BE5C}"/>
              </a:ext>
            </a:extLst>
          </p:cNvPr>
          <p:cNvCxnSpPr>
            <a:cxnSpLocks/>
          </p:cNvCxnSpPr>
          <p:nvPr/>
        </p:nvCxnSpPr>
        <p:spPr>
          <a:xfrm>
            <a:off x="4884844" y="3246381"/>
            <a:ext cx="0" cy="491988"/>
          </a:xfrm>
          <a:prstGeom prst="line">
            <a:avLst/>
          </a:prstGeom>
          <a:ln w="28575">
            <a:solidFill>
              <a:schemeClr val="accent1">
                <a:lumMod val="20000"/>
                <a:lumOff val="80000"/>
              </a:schemeClr>
            </a:solidFill>
          </a:ln>
        </p:spPr>
        <p:style>
          <a:lnRef idx="3">
            <a:schemeClr val="accent4"/>
          </a:lnRef>
          <a:fillRef idx="0">
            <a:schemeClr val="accent4"/>
          </a:fillRef>
          <a:effectRef idx="2">
            <a:schemeClr val="accent4"/>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F75AC77A-D72A-94F0-BDAA-F1E7B9EB2B4D}"/>
              </a:ext>
            </a:extLst>
          </p:cNvPr>
          <p:cNvCxnSpPr>
            <a:cxnSpLocks/>
          </p:cNvCxnSpPr>
          <p:nvPr/>
        </p:nvCxnSpPr>
        <p:spPr>
          <a:xfrm>
            <a:off x="7274653" y="3170181"/>
            <a:ext cx="0" cy="491988"/>
          </a:xfrm>
          <a:prstGeom prst="line">
            <a:avLst/>
          </a:prstGeom>
          <a:ln w="28575">
            <a:solidFill>
              <a:schemeClr val="accent1">
                <a:lumMod val="20000"/>
                <a:lumOff val="80000"/>
              </a:schemeClr>
            </a:solidFill>
          </a:ln>
        </p:spPr>
        <p:style>
          <a:lnRef idx="3">
            <a:schemeClr val="accent4"/>
          </a:lnRef>
          <a:fillRef idx="0">
            <a:schemeClr val="accent4"/>
          </a:fillRef>
          <a:effectRef idx="2">
            <a:schemeClr val="accent4"/>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A1950EE7-E860-A519-F95D-C58B917DD62E}"/>
              </a:ext>
            </a:extLst>
          </p:cNvPr>
          <p:cNvCxnSpPr>
            <a:cxnSpLocks/>
          </p:cNvCxnSpPr>
          <p:nvPr/>
        </p:nvCxnSpPr>
        <p:spPr>
          <a:xfrm>
            <a:off x="9664463" y="3170181"/>
            <a:ext cx="0" cy="491988"/>
          </a:xfrm>
          <a:prstGeom prst="line">
            <a:avLst/>
          </a:prstGeom>
          <a:ln w="28575">
            <a:solidFill>
              <a:schemeClr val="accent1">
                <a:lumMod val="20000"/>
                <a:lumOff val="80000"/>
              </a:schemeClr>
            </a:solidFill>
          </a:ln>
        </p:spPr>
        <p:style>
          <a:lnRef idx="3">
            <a:schemeClr val="accent4"/>
          </a:lnRef>
          <a:fillRef idx="0">
            <a:schemeClr val="accent4"/>
          </a:fillRef>
          <a:effectRef idx="2">
            <a:schemeClr val="accent4"/>
          </a:effectRef>
          <a:fontRef idx="minor">
            <a:schemeClr val="tx1"/>
          </a:fontRef>
        </p:style>
      </p:cxnSp>
      <p:sp>
        <p:nvSpPr>
          <p:cNvPr id="21" name="Овал 20">
            <a:extLst>
              <a:ext uri="{FF2B5EF4-FFF2-40B4-BE49-F238E27FC236}">
                <a16:creationId xmlns:a16="http://schemas.microsoft.com/office/drawing/2014/main" xmlns="" id="{57431588-5178-0CC4-3DD6-BCEFD703A6DB}"/>
              </a:ext>
            </a:extLst>
          </p:cNvPr>
          <p:cNvSpPr/>
          <p:nvPr/>
        </p:nvSpPr>
        <p:spPr>
          <a:xfrm>
            <a:off x="7087465" y="3510429"/>
            <a:ext cx="369956" cy="3485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xmlns="" id="{ED658F61-A143-6405-C5EF-F05A628113BB}"/>
              </a:ext>
            </a:extLst>
          </p:cNvPr>
          <p:cNvSpPr/>
          <p:nvPr/>
        </p:nvSpPr>
        <p:spPr>
          <a:xfrm>
            <a:off x="2311971" y="3500019"/>
            <a:ext cx="369956" cy="3485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xmlns="" id="{F8F5187F-C781-4DC5-E9D0-F71591EED8E9}"/>
              </a:ext>
            </a:extLst>
          </p:cNvPr>
          <p:cNvSpPr/>
          <p:nvPr/>
        </p:nvSpPr>
        <p:spPr>
          <a:xfrm>
            <a:off x="4706918" y="3500019"/>
            <a:ext cx="369956" cy="3485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xmlns="" id="{29511C41-366E-D9D5-B81C-40E2D3425CD5}"/>
              </a:ext>
            </a:extLst>
          </p:cNvPr>
          <p:cNvSpPr/>
          <p:nvPr/>
        </p:nvSpPr>
        <p:spPr>
          <a:xfrm>
            <a:off x="9490821" y="3510429"/>
            <a:ext cx="369956" cy="3485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xmlns="" id="{E9B445AE-976A-CFE2-C743-FB3418249CC9}"/>
              </a:ext>
            </a:extLst>
          </p:cNvPr>
          <p:cNvSpPr txBox="1"/>
          <p:nvPr/>
        </p:nvSpPr>
        <p:spPr>
          <a:xfrm>
            <a:off x="1364509" y="3992007"/>
            <a:ext cx="2261051" cy="1477328"/>
          </a:xfrm>
          <a:prstGeom prst="rect">
            <a:avLst/>
          </a:prstGeom>
          <a:noFill/>
        </p:spPr>
        <p:txBody>
          <a:bodyPr wrap="square" rtlCol="0">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sz="1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Астрономия:</a:t>
            </a:r>
          </a:p>
          <a:p>
            <a:pPr algn="ctr"/>
            <a:r>
              <a:rPr lang="ru-RU" sz="1800"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интегралы энергии и</a:t>
            </a:r>
          </a:p>
          <a:p>
            <a:pPr algn="ctr"/>
            <a:r>
              <a:rPr lang="ru-RU" sz="1800"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площадей, движение звезд</a:t>
            </a:r>
          </a:p>
        </p:txBody>
      </p:sp>
      <p:sp>
        <p:nvSpPr>
          <p:cNvPr id="34" name="TextBox 33">
            <a:extLst>
              <a:ext uri="{FF2B5EF4-FFF2-40B4-BE49-F238E27FC236}">
                <a16:creationId xmlns:a16="http://schemas.microsoft.com/office/drawing/2014/main" xmlns="" id="{7640333C-217C-759A-F82A-7E0B14BAECFC}"/>
              </a:ext>
            </a:extLst>
          </p:cNvPr>
          <p:cNvSpPr txBox="1"/>
          <p:nvPr/>
        </p:nvSpPr>
        <p:spPr>
          <a:xfrm>
            <a:off x="3753213" y="4000728"/>
            <a:ext cx="2261051" cy="2031325"/>
          </a:xfrm>
          <a:prstGeom prst="rect">
            <a:avLst/>
          </a:prstGeom>
          <a:noFill/>
        </p:spPr>
        <p:txBody>
          <a:bodyPr wrap="square" rtlCol="0">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sz="1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Медицина:</a:t>
            </a:r>
          </a:p>
          <a:p>
            <a:pPr algn="ctr"/>
            <a:r>
              <a:rPr lang="ru-RU" sz="1800"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компьютерная томография, изучение гемодинамики - движения крови по сосудам</a:t>
            </a:r>
          </a:p>
        </p:txBody>
      </p:sp>
      <p:sp>
        <p:nvSpPr>
          <p:cNvPr id="35" name="TextBox 34">
            <a:extLst>
              <a:ext uri="{FF2B5EF4-FFF2-40B4-BE49-F238E27FC236}">
                <a16:creationId xmlns:a16="http://schemas.microsoft.com/office/drawing/2014/main" xmlns="" id="{68AEDB39-E205-2968-91A0-EDC1037EC6D6}"/>
              </a:ext>
            </a:extLst>
          </p:cNvPr>
          <p:cNvSpPr txBox="1"/>
          <p:nvPr/>
        </p:nvSpPr>
        <p:spPr>
          <a:xfrm>
            <a:off x="6141917" y="4009449"/>
            <a:ext cx="2388704" cy="2031325"/>
          </a:xfrm>
          <a:prstGeom prst="rect">
            <a:avLst/>
          </a:prstGeom>
          <a:noFill/>
        </p:spPr>
        <p:txBody>
          <a:bodyPr wrap="square" rtlCol="0">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sz="1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Биология:</a:t>
            </a:r>
          </a:p>
          <a:p>
            <a:pPr algn="ctr"/>
            <a:r>
              <a:rPr lang="ru-RU" sz="1800"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устанавливают прирост численности популяций, биомассу популяций</a:t>
            </a:r>
          </a:p>
        </p:txBody>
      </p:sp>
      <p:sp>
        <p:nvSpPr>
          <p:cNvPr id="36" name="TextBox 35">
            <a:extLst>
              <a:ext uri="{FF2B5EF4-FFF2-40B4-BE49-F238E27FC236}">
                <a16:creationId xmlns:a16="http://schemas.microsoft.com/office/drawing/2014/main" xmlns="" id="{516814DE-78F7-050E-1E45-DD4B93DF1250}"/>
              </a:ext>
            </a:extLst>
          </p:cNvPr>
          <p:cNvSpPr txBox="1"/>
          <p:nvPr/>
        </p:nvSpPr>
        <p:spPr>
          <a:xfrm>
            <a:off x="8530621" y="4018170"/>
            <a:ext cx="2388704" cy="2031325"/>
          </a:xfrm>
          <a:prstGeom prst="rect">
            <a:avLst/>
          </a:prstGeom>
          <a:noFill/>
        </p:spPr>
        <p:txBody>
          <a:bodyPr wrap="square" rtlCol="0">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sz="1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Экономика:</a:t>
            </a:r>
          </a:p>
          <a:p>
            <a:pPr algn="ctr"/>
            <a:r>
              <a:rPr lang="ru-RU" sz="1800"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прогнозирование материальных затрат, нахождение потребительского излишка</a:t>
            </a:r>
          </a:p>
        </p:txBody>
      </p:sp>
      <p:sp>
        <p:nvSpPr>
          <p:cNvPr id="38" name="TextBox 37">
            <a:extLst>
              <a:ext uri="{FF2B5EF4-FFF2-40B4-BE49-F238E27FC236}">
                <a16:creationId xmlns:a16="http://schemas.microsoft.com/office/drawing/2014/main" xmlns="" id="{38D310AB-1A8A-CF4A-DD55-FD1D8CD79E66}"/>
              </a:ext>
            </a:extLst>
          </p:cNvPr>
          <p:cNvSpPr txBox="1"/>
          <p:nvPr/>
        </p:nvSpPr>
        <p:spPr>
          <a:xfrm>
            <a:off x="2783786" y="627891"/>
            <a:ext cx="6624427" cy="523220"/>
          </a:xfrm>
          <a:prstGeom prst="rect">
            <a:avLst/>
          </a:prstGeom>
          <a:noFill/>
        </p:spPr>
        <p:txBody>
          <a:bodyPr wrap="square">
            <a:spAutoFit/>
          </a:bodyPr>
          <a:lstStyle/>
          <a:p>
            <a:pPr algn="ctr"/>
            <a:r>
              <a:rPr lang="ru-RU" sz="2800" b="1" dirty="0">
                <a:effectLst/>
                <a:latin typeface="Century Gothic" panose="020B0502020202020204" pitchFamily="34" charset="0"/>
                <a:ea typeface="Open Sans Extrabold" panose="020B0906030804020204" pitchFamily="34" charset="0"/>
                <a:cs typeface="Open Sans Extrabold" panose="020B0906030804020204" pitchFamily="34" charset="0"/>
              </a:rPr>
              <a:t>Практическое применение</a:t>
            </a:r>
            <a:endParaRPr lang="ru-RU" sz="2800" b="1" dirty="0">
              <a:latin typeface="Century Gothic" panose="020B0502020202020204" pitchFamily="34" charset="0"/>
              <a:ea typeface="Open Sans Extrabold" panose="020B0906030804020204" pitchFamily="34" charset="0"/>
              <a:cs typeface="Open Sans Extrabold" panose="020B0906030804020204" pitchFamily="34" charset="0"/>
            </a:endParaRPr>
          </a:p>
        </p:txBody>
      </p:sp>
      <p:pic>
        <p:nvPicPr>
          <p:cNvPr id="3" name="Рисунок 2">
            <a:extLst>
              <a:ext uri="{FF2B5EF4-FFF2-40B4-BE49-F238E27FC236}">
                <a16:creationId xmlns:a16="http://schemas.microsoft.com/office/drawing/2014/main" xmlns="" id="{D5E63DF1-0AF6-9D51-4C5F-8D15C90C096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37730" y="2052755"/>
            <a:ext cx="914610" cy="914610"/>
          </a:xfrm>
          <a:prstGeom prst="rect">
            <a:avLst/>
          </a:prstGeom>
        </p:spPr>
      </p:pic>
      <p:pic>
        <p:nvPicPr>
          <p:cNvPr id="4" name="Рисунок 3">
            <a:extLst>
              <a:ext uri="{FF2B5EF4-FFF2-40B4-BE49-F238E27FC236}">
                <a16:creationId xmlns:a16="http://schemas.microsoft.com/office/drawing/2014/main" xmlns="" id="{1E1DD298-67B8-9913-D4BC-99FFDCA3A3B5}"/>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4426433" y="2034655"/>
            <a:ext cx="914610" cy="914610"/>
          </a:xfrm>
          <a:prstGeom prst="rect">
            <a:avLst/>
          </a:prstGeom>
        </p:spPr>
      </p:pic>
      <p:pic>
        <p:nvPicPr>
          <p:cNvPr id="10" name="Рисунок 9">
            <a:extLst>
              <a:ext uri="{FF2B5EF4-FFF2-40B4-BE49-F238E27FC236}">
                <a16:creationId xmlns:a16="http://schemas.microsoft.com/office/drawing/2014/main" xmlns="" id="{F82061D1-D212-55E0-D7BB-AB7F2E1C2F1E}"/>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815136" y="2016555"/>
            <a:ext cx="914610" cy="914610"/>
          </a:xfrm>
          <a:prstGeom prst="rect">
            <a:avLst/>
          </a:prstGeom>
        </p:spPr>
      </p:pic>
      <p:pic>
        <p:nvPicPr>
          <p:cNvPr id="12" name="Рисунок 11">
            <a:extLst>
              <a:ext uri="{FF2B5EF4-FFF2-40B4-BE49-F238E27FC236}">
                <a16:creationId xmlns:a16="http://schemas.microsoft.com/office/drawing/2014/main" xmlns="" id="{BC5F7551-2C48-6724-624D-D623CCF8C998}"/>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p:blipFill>
        <p:spPr>
          <a:xfrm>
            <a:off x="9218494" y="2082515"/>
            <a:ext cx="914610" cy="914610"/>
          </a:xfrm>
          <a:prstGeom prst="rect">
            <a:avLst/>
          </a:prstGeom>
        </p:spPr>
      </p:pic>
    </p:spTree>
    <p:extLst>
      <p:ext uri="{BB962C8B-B14F-4D97-AF65-F5344CB8AC3E}">
        <p14:creationId xmlns:p14="http://schemas.microsoft.com/office/powerpoint/2010/main" xmlns="" val="34242843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2C6C848F-72F6-C871-0773-B335A618CC0A}"/>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t="58405" b="13829"/>
          <a:stretch/>
        </p:blipFill>
        <p:spPr>
          <a:xfrm>
            <a:off x="0" y="-1453896"/>
            <a:ext cx="12192000" cy="2160286"/>
          </a:xfrm>
          <a:prstGeom prst="rect">
            <a:avLst/>
          </a:prstGeom>
        </p:spPr>
      </p:pic>
      <p:sp>
        <p:nvSpPr>
          <p:cNvPr id="3" name="Прямоугольник 2">
            <a:extLst>
              <a:ext uri="{FF2B5EF4-FFF2-40B4-BE49-F238E27FC236}">
                <a16:creationId xmlns:a16="http://schemas.microsoft.com/office/drawing/2014/main" xmlns="" id="{9A17DF85-ABAA-52EF-D6BB-F1D946D46D2D}"/>
              </a:ext>
            </a:extLst>
          </p:cNvPr>
          <p:cNvSpPr/>
          <p:nvPr/>
        </p:nvSpPr>
        <p:spPr>
          <a:xfrm>
            <a:off x="0" y="6400800"/>
            <a:ext cx="12192000" cy="616016"/>
          </a:xfrm>
          <a:prstGeom prst="rect">
            <a:avLst/>
          </a:prstGeom>
          <a:solidFill>
            <a:schemeClr val="tx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rgbClr val="FFFF00"/>
              </a:solidFill>
            </a:endParaRPr>
          </a:p>
        </p:txBody>
      </p:sp>
      <p:sp>
        <p:nvSpPr>
          <p:cNvPr id="5" name="TextBox 4">
            <a:extLst>
              <a:ext uri="{FF2B5EF4-FFF2-40B4-BE49-F238E27FC236}">
                <a16:creationId xmlns:a16="http://schemas.microsoft.com/office/drawing/2014/main" xmlns="" id="{582165E7-2CE7-3942-87FE-C309F1CC94BA}"/>
              </a:ext>
            </a:extLst>
          </p:cNvPr>
          <p:cNvSpPr txBox="1"/>
          <p:nvPr/>
        </p:nvSpPr>
        <p:spPr>
          <a:xfrm>
            <a:off x="2572068" y="1060330"/>
            <a:ext cx="7120890" cy="954107"/>
          </a:xfrm>
          <a:prstGeom prst="rect">
            <a:avLst/>
          </a:prstGeom>
          <a:noFill/>
        </p:spPr>
        <p:txBody>
          <a:bodyPr wrap="square" rtlCol="0">
            <a:spAutoFit/>
          </a:bodyPr>
          <a:lstStyle>
            <a:defPPr>
              <a:defRPr lang="ru-RU"/>
            </a:defPPr>
            <a:lvl1pPr>
              <a:defRPr sz="2000">
                <a:effectLst/>
                <a:latin typeface="Montserrat" panose="00000500000000000000" pitchFamily="2" charset="-52"/>
                <a:ea typeface="Times New Roman" panose="02020603050405020304" pitchFamily="18" charset="0"/>
              </a:defRPr>
            </a:lvl1pPr>
          </a:lstStyle>
          <a:p>
            <a:pPr algn="ctr"/>
            <a:r>
              <a:rPr lang="ru-RU" sz="2800" b="1" dirty="0">
                <a:latin typeface="Century Gothic" panose="020B0502020202020204" pitchFamily="34" charset="0"/>
              </a:rPr>
              <a:t>Найдите площади фигур </a:t>
            </a:r>
            <a:br>
              <a:rPr lang="ru-RU" sz="2800" b="1" dirty="0">
                <a:latin typeface="Century Gothic" panose="020B0502020202020204" pitchFamily="34" charset="0"/>
              </a:rPr>
            </a:br>
            <a:r>
              <a:rPr lang="ru-RU" sz="2800" b="1" dirty="0">
                <a:latin typeface="Century Gothic" panose="020B0502020202020204" pitchFamily="34" charset="0"/>
              </a:rPr>
              <a:t>ограниченные линиями</a:t>
            </a:r>
          </a:p>
        </p:txBody>
      </p:sp>
      <p:sp>
        <p:nvSpPr>
          <p:cNvPr id="10" name="Прямоугольник 9">
            <a:extLst>
              <a:ext uri="{FF2B5EF4-FFF2-40B4-BE49-F238E27FC236}">
                <a16:creationId xmlns:a16="http://schemas.microsoft.com/office/drawing/2014/main" xmlns="" id="{6C7902F5-B329-72B2-5280-95DD660235E2}"/>
              </a:ext>
            </a:extLst>
          </p:cNvPr>
          <p:cNvSpPr/>
          <p:nvPr/>
        </p:nvSpPr>
        <p:spPr>
          <a:xfrm>
            <a:off x="1192491" y="2384981"/>
            <a:ext cx="2978870" cy="3063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xmlns="" id="{D07E3E0F-B94E-737D-E180-AC471800CC53}"/>
              </a:ext>
            </a:extLst>
          </p:cNvPr>
          <p:cNvSpPr/>
          <p:nvPr/>
        </p:nvSpPr>
        <p:spPr>
          <a:xfrm>
            <a:off x="4606565" y="2384981"/>
            <a:ext cx="2978870" cy="3063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xmlns="" id="{AD5F99A7-B1DD-F46A-985C-82CD7186940B}"/>
              </a:ext>
            </a:extLst>
          </p:cNvPr>
          <p:cNvSpPr/>
          <p:nvPr/>
        </p:nvSpPr>
        <p:spPr>
          <a:xfrm>
            <a:off x="8020639" y="2384981"/>
            <a:ext cx="2978870" cy="3063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xmlns="" id="{F4E7BC54-9E48-9139-1582-1568FD024C93}"/>
              </a:ext>
            </a:extLst>
          </p:cNvPr>
          <p:cNvSpPr txBox="1"/>
          <p:nvPr/>
        </p:nvSpPr>
        <p:spPr>
          <a:xfrm>
            <a:off x="2366128" y="2598003"/>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hlinkClick r:id="rId5" action="ppaction://hlinksldjump">
                  <a:extLst>
                    <a:ext uri="{A12FA001-AC4F-418D-AE19-62706E023703}">
                      <ahyp:hlinkClr xmlns:ahyp="http://schemas.microsoft.com/office/drawing/2018/hyperlinkcolor" xmlns="" val="tx"/>
                    </a:ext>
                  </a:extLst>
                </a:hlinkClick>
              </a:rPr>
              <a:t>1</a:t>
            </a:r>
            <a:endParaRPr lang="ru-RU" sz="4800" b="1" dirty="0">
              <a:solidFill>
                <a:schemeClr val="accent1">
                  <a:lumMod val="7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E63E0F03-8720-C234-3562-69DDE5C7DF99}"/>
              </a:ext>
            </a:extLst>
          </p:cNvPr>
          <p:cNvSpPr txBox="1"/>
          <p:nvPr/>
        </p:nvSpPr>
        <p:spPr>
          <a:xfrm>
            <a:off x="5832049" y="2598002"/>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hlinkClick r:id="rId5" action="ppaction://hlinksldjump">
                  <a:extLst>
                    <a:ext uri="{A12FA001-AC4F-418D-AE19-62706E023703}">
                      <ahyp:hlinkClr xmlns:ahyp="http://schemas.microsoft.com/office/drawing/2018/hyperlinkcolor" xmlns="" val="tx"/>
                    </a:ext>
                  </a:extLst>
                </a:hlinkClick>
              </a:rPr>
              <a:t>2</a:t>
            </a:r>
            <a:endParaRPr lang="ru-RU" sz="4800" b="1" dirty="0">
              <a:solidFill>
                <a:schemeClr val="accent1">
                  <a:lumMod val="75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30094E8E-17B6-C34A-8EC4-818C4F6872AA}"/>
              </a:ext>
            </a:extLst>
          </p:cNvPr>
          <p:cNvSpPr txBox="1"/>
          <p:nvPr/>
        </p:nvSpPr>
        <p:spPr>
          <a:xfrm>
            <a:off x="9246123" y="2598001"/>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hlinkClick r:id="rId6" action="ppaction://hlinksldjump">
                  <a:extLst>
                    <a:ext uri="{A12FA001-AC4F-418D-AE19-62706E023703}">
                      <ahyp:hlinkClr xmlns:ahyp="http://schemas.microsoft.com/office/drawing/2018/hyperlinkcolor" xmlns="" val="tx"/>
                    </a:ext>
                  </a:extLst>
                </a:hlinkClick>
              </a:rPr>
              <a:t>3</a:t>
            </a:r>
            <a:endParaRPr lang="ru-RU" sz="4800" b="1" dirty="0">
              <a:solidFill>
                <a:schemeClr val="accent1">
                  <a:lumMod val="7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xmlns="" id="{DF9BFAC5-3DC6-FC27-DCEA-EA6609C88319}"/>
              </a:ext>
            </a:extLst>
          </p:cNvPr>
          <p:cNvSpPr txBox="1"/>
          <p:nvPr/>
        </p:nvSpPr>
        <p:spPr>
          <a:xfrm>
            <a:off x="1376313" y="3577096"/>
            <a:ext cx="2507530" cy="1698414"/>
          </a:xfrm>
          <a:prstGeom prst="rect">
            <a:avLst/>
          </a:prstGeom>
          <a:noFill/>
        </p:spPr>
        <p:txBody>
          <a:bodyPr wrap="square" rtlCol="0">
            <a:spAutoFit/>
          </a:bodyPr>
          <a:lstStyle>
            <a:defPPr>
              <a:defRPr lang="ru-RU"/>
            </a:defPPr>
            <a:lvl1pPr algn="ctr">
              <a:lnSpc>
                <a:spcPct val="107000"/>
              </a:lnSpc>
              <a:spcAft>
                <a:spcPts val="800"/>
              </a:spcAft>
              <a:defRPr>
                <a:solidFill>
                  <a:srgbClr val="000000"/>
                </a:solidFill>
                <a:effectLst/>
                <a:latin typeface="Montserrat" panose="00000500000000000000" pitchFamily="2" charset="-52"/>
                <a:ea typeface="Calibri" panose="020F0502020204030204" pitchFamily="34" charset="0"/>
                <a:cs typeface="Times New Roman" panose="02020603050405020304" pitchFamily="18" charset="0"/>
              </a:defRPr>
            </a:lvl1pPr>
          </a:lstStyle>
          <a:p>
            <a:r>
              <a:rPr lang="en-US" sz="2000" dirty="0">
                <a:latin typeface="Century Gothic" panose="020B0502020202020204" pitchFamily="34" charset="0"/>
              </a:rPr>
              <a:t>y</a:t>
            </a:r>
            <a:r>
              <a:rPr lang="ru-RU" sz="2000" dirty="0">
                <a:latin typeface="Century Gothic" panose="020B0502020202020204" pitchFamily="34" charset="0"/>
              </a:rPr>
              <a:t> = 2</a:t>
            </a:r>
            <a:r>
              <a:rPr lang="en-US" sz="2000" dirty="0">
                <a:latin typeface="Century Gothic" panose="020B0502020202020204" pitchFamily="34" charset="0"/>
              </a:rPr>
              <a:t>x</a:t>
            </a:r>
            <a:r>
              <a:rPr lang="ru-RU" sz="2000" dirty="0">
                <a:latin typeface="Century Gothic" panose="020B0502020202020204" pitchFamily="34" charset="0"/>
              </a:rPr>
              <a:t> – 2</a:t>
            </a:r>
          </a:p>
          <a:p>
            <a:r>
              <a:rPr lang="en-US" sz="2000" dirty="0">
                <a:latin typeface="Century Gothic" panose="020B0502020202020204" pitchFamily="34" charset="0"/>
              </a:rPr>
              <a:t>y </a:t>
            </a:r>
            <a:r>
              <a:rPr lang="ru-RU" sz="2000" dirty="0">
                <a:latin typeface="Century Gothic" panose="020B0502020202020204" pitchFamily="34" charset="0"/>
              </a:rPr>
              <a:t>=</a:t>
            </a:r>
            <a:r>
              <a:rPr lang="en-US" sz="2000" dirty="0">
                <a:latin typeface="Century Gothic" panose="020B0502020202020204" pitchFamily="34" charset="0"/>
              </a:rPr>
              <a:t> </a:t>
            </a:r>
            <a:r>
              <a:rPr lang="ru-RU" sz="2000" dirty="0">
                <a:latin typeface="Century Gothic" panose="020B0502020202020204" pitchFamily="34" charset="0"/>
              </a:rPr>
              <a:t>-2</a:t>
            </a:r>
          </a:p>
          <a:p>
            <a:r>
              <a:rPr lang="en-US" sz="2000" dirty="0">
                <a:latin typeface="Century Gothic" panose="020B0502020202020204" pitchFamily="34" charset="0"/>
              </a:rPr>
              <a:t>y </a:t>
            </a:r>
            <a:r>
              <a:rPr lang="ru-RU" sz="2000" dirty="0">
                <a:latin typeface="Century Gothic" panose="020B0502020202020204" pitchFamily="34" charset="0"/>
              </a:rPr>
              <a:t>=</a:t>
            </a:r>
            <a:r>
              <a:rPr lang="en-US" sz="2000" dirty="0">
                <a:latin typeface="Century Gothic" panose="020B0502020202020204" pitchFamily="34" charset="0"/>
              </a:rPr>
              <a:t> </a:t>
            </a:r>
            <a:r>
              <a:rPr lang="ru-RU" sz="2000" dirty="0">
                <a:latin typeface="Century Gothic" panose="020B0502020202020204" pitchFamily="34" charset="0"/>
              </a:rPr>
              <a:t>2</a:t>
            </a:r>
          </a:p>
          <a:p>
            <a:r>
              <a:rPr lang="en-US" sz="2000" dirty="0">
                <a:latin typeface="Century Gothic" panose="020B0502020202020204" pitchFamily="34" charset="0"/>
              </a:rPr>
              <a:t>x </a:t>
            </a:r>
            <a:r>
              <a:rPr lang="ru-RU" sz="2000" dirty="0">
                <a:latin typeface="Century Gothic" panose="020B0502020202020204" pitchFamily="34" charset="0"/>
              </a:rPr>
              <a:t>=</a:t>
            </a:r>
            <a:r>
              <a:rPr lang="en-US" sz="2000" dirty="0">
                <a:latin typeface="Century Gothic" panose="020B0502020202020204" pitchFamily="34" charset="0"/>
              </a:rPr>
              <a:t> </a:t>
            </a:r>
            <a:r>
              <a:rPr lang="ru-RU" sz="2000" dirty="0">
                <a:latin typeface="Century Gothic" panose="020B0502020202020204" pitchFamily="34" charset="0"/>
              </a:rPr>
              <a:t>3</a:t>
            </a:r>
          </a:p>
        </p:txBody>
      </p:sp>
      <p:sp>
        <p:nvSpPr>
          <p:cNvPr id="17" name="TextBox 16">
            <a:extLst>
              <a:ext uri="{FF2B5EF4-FFF2-40B4-BE49-F238E27FC236}">
                <a16:creationId xmlns:a16="http://schemas.microsoft.com/office/drawing/2014/main" xmlns="" id="{60D79BFF-B5C2-D0EE-8200-777767BB3876}"/>
              </a:ext>
            </a:extLst>
          </p:cNvPr>
          <p:cNvSpPr txBox="1"/>
          <p:nvPr/>
        </p:nvSpPr>
        <p:spPr>
          <a:xfrm>
            <a:off x="4858668" y="3574368"/>
            <a:ext cx="2507530" cy="1698414"/>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a:t>y </a:t>
            </a:r>
            <a:r>
              <a:rPr lang="ru-RU"/>
              <a:t>=</a:t>
            </a:r>
            <a:r>
              <a:rPr lang="en-US"/>
              <a:t> </a:t>
            </a:r>
            <a:r>
              <a:rPr lang="ru-RU"/>
              <a:t>x</a:t>
            </a:r>
            <a:endParaRPr lang="en-US" dirty="0"/>
          </a:p>
          <a:p>
            <a:r>
              <a:rPr lang="en-US" dirty="0"/>
              <a:t>x = 1</a:t>
            </a:r>
            <a:endParaRPr lang="ru-RU" dirty="0"/>
          </a:p>
          <a:p>
            <a:r>
              <a:rPr lang="en-US"/>
              <a:t>x </a:t>
            </a:r>
            <a:r>
              <a:rPr lang="ru-RU"/>
              <a:t>=</a:t>
            </a:r>
            <a:r>
              <a:rPr lang="en-US" dirty="0"/>
              <a:t> </a:t>
            </a:r>
            <a:r>
              <a:rPr lang="ru-RU" dirty="0"/>
              <a:t>3</a:t>
            </a:r>
          </a:p>
          <a:p>
            <a:r>
              <a:rPr lang="en-US"/>
              <a:t>y </a:t>
            </a:r>
            <a:r>
              <a:rPr lang="ru-RU"/>
              <a:t>=</a:t>
            </a:r>
            <a:r>
              <a:rPr lang="en-US" dirty="0"/>
              <a:t> </a:t>
            </a:r>
            <a:r>
              <a:rPr lang="ru-RU" dirty="0"/>
              <a:t>0</a:t>
            </a:r>
          </a:p>
        </p:txBody>
      </p:sp>
      <p:sp>
        <p:nvSpPr>
          <p:cNvPr id="18" name="TextBox 17">
            <a:extLst>
              <a:ext uri="{FF2B5EF4-FFF2-40B4-BE49-F238E27FC236}">
                <a16:creationId xmlns:a16="http://schemas.microsoft.com/office/drawing/2014/main" xmlns="" id="{DB9E2BCB-DD58-D170-4F4D-AB6FF5B4CE5B}"/>
              </a:ext>
            </a:extLst>
          </p:cNvPr>
          <p:cNvSpPr txBox="1"/>
          <p:nvPr/>
        </p:nvSpPr>
        <p:spPr>
          <a:xfrm>
            <a:off x="8256308" y="3574368"/>
            <a:ext cx="2507530" cy="1698414"/>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r>
              <a:rPr lang="ru-RU" dirty="0"/>
              <a:t> = х</a:t>
            </a:r>
            <a:r>
              <a:rPr lang="ru-RU" baseline="30000" dirty="0"/>
              <a:t>2</a:t>
            </a:r>
            <a:r>
              <a:rPr lang="ru-RU" dirty="0"/>
              <a:t> </a:t>
            </a:r>
          </a:p>
          <a:p>
            <a:r>
              <a:rPr lang="ru-RU" dirty="0"/>
              <a:t>у = 0</a:t>
            </a:r>
          </a:p>
          <a:p>
            <a:r>
              <a:rPr lang="ru-RU" dirty="0"/>
              <a:t> х = 1</a:t>
            </a:r>
          </a:p>
          <a:p>
            <a:r>
              <a:rPr lang="ru-RU" dirty="0"/>
              <a:t>х = 2</a:t>
            </a:r>
          </a:p>
        </p:txBody>
      </p:sp>
    </p:spTree>
    <p:extLst>
      <p:ext uri="{BB962C8B-B14F-4D97-AF65-F5344CB8AC3E}">
        <p14:creationId xmlns:p14="http://schemas.microsoft.com/office/powerpoint/2010/main" xmlns="" val="779100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Равнобедренный треугольник 82">
            <a:extLst>
              <a:ext uri="{FF2B5EF4-FFF2-40B4-BE49-F238E27FC236}">
                <a16:creationId xmlns:a16="http://schemas.microsoft.com/office/drawing/2014/main" xmlns="" id="{9C9FBB00-A832-5820-A7BC-65B3ACBCAFFE}"/>
              </a:ext>
            </a:extLst>
          </p:cNvPr>
          <p:cNvSpPr/>
          <p:nvPr/>
        </p:nvSpPr>
        <p:spPr>
          <a:xfrm rot="16200000">
            <a:off x="8015775" y="1916675"/>
            <a:ext cx="2543552" cy="25306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a:extLst>
              <a:ext uri="{FF2B5EF4-FFF2-40B4-BE49-F238E27FC236}">
                <a16:creationId xmlns:a16="http://schemas.microsoft.com/office/drawing/2014/main" xmlns="" id="{66A5F113-8FA5-B60C-E509-D893A1D4B086}"/>
              </a:ext>
            </a:extLst>
          </p:cNvPr>
          <p:cNvSpPr/>
          <p:nvPr/>
        </p:nvSpPr>
        <p:spPr>
          <a:xfrm>
            <a:off x="8012609" y="4450599"/>
            <a:ext cx="2510478" cy="1202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Равнобедренный треугольник 71">
            <a:extLst>
              <a:ext uri="{FF2B5EF4-FFF2-40B4-BE49-F238E27FC236}">
                <a16:creationId xmlns:a16="http://schemas.microsoft.com/office/drawing/2014/main" xmlns="" id="{4D4977D1-0BCF-ECC5-04B8-E23F670E0C32}"/>
              </a:ext>
            </a:extLst>
          </p:cNvPr>
          <p:cNvSpPr/>
          <p:nvPr/>
        </p:nvSpPr>
        <p:spPr>
          <a:xfrm>
            <a:off x="1047351" y="2351392"/>
            <a:ext cx="2418027" cy="3403414"/>
          </a:xfrm>
          <a:prstGeom prst="triangle">
            <a:avLst>
              <a:gd name="adj" fmla="val 10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70">
            <a:extLst>
              <a:ext uri="{FF2B5EF4-FFF2-40B4-BE49-F238E27FC236}">
                <a16:creationId xmlns:a16="http://schemas.microsoft.com/office/drawing/2014/main" xmlns="" id="{86D2B558-6661-572C-67D6-54773C14FE3D}"/>
              </a:ext>
            </a:extLst>
          </p:cNvPr>
          <p:cNvSpPr/>
          <p:nvPr/>
        </p:nvSpPr>
        <p:spPr>
          <a:xfrm>
            <a:off x="3443909" y="2377440"/>
            <a:ext cx="1208274" cy="34294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 name="Прямая соединительная линия 1">
            <a:extLst>
              <a:ext uri="{FF2B5EF4-FFF2-40B4-BE49-F238E27FC236}">
                <a16:creationId xmlns:a16="http://schemas.microsoft.com/office/drawing/2014/main" xmlns="" id="{CEFD735C-088C-6177-6051-11502A800EDC}"/>
              </a:ext>
            </a:extLst>
          </p:cNvPr>
          <p:cNvCxnSpPr>
            <a:cxnSpLocks/>
          </p:cNvCxnSpPr>
          <p:nvPr/>
        </p:nvCxnSpPr>
        <p:spPr>
          <a:xfrm>
            <a:off x="1047352" y="1626214"/>
            <a:ext cx="0" cy="4600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Равнобедренный треугольник 2">
            <a:extLst>
              <a:ext uri="{FF2B5EF4-FFF2-40B4-BE49-F238E27FC236}">
                <a16:creationId xmlns:a16="http://schemas.microsoft.com/office/drawing/2014/main" xmlns="" id="{38C9A699-6758-2C42-7BE4-B6A2A932FAE1}"/>
              </a:ext>
            </a:extLst>
          </p:cNvPr>
          <p:cNvSpPr/>
          <p:nvPr/>
        </p:nvSpPr>
        <p:spPr>
          <a:xfrm>
            <a:off x="920090" y="1442396"/>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a:extLst>
              <a:ext uri="{FF2B5EF4-FFF2-40B4-BE49-F238E27FC236}">
                <a16:creationId xmlns:a16="http://schemas.microsoft.com/office/drawing/2014/main" xmlns="" id="{24FE7F6E-A3ED-B6F4-8827-51557282F472}"/>
              </a:ext>
            </a:extLst>
          </p:cNvPr>
          <p:cNvSpPr/>
          <p:nvPr/>
        </p:nvSpPr>
        <p:spPr>
          <a:xfrm rot="5400000">
            <a:off x="5349335" y="3883661"/>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a:extLst>
              <a:ext uri="{FF2B5EF4-FFF2-40B4-BE49-F238E27FC236}">
                <a16:creationId xmlns:a16="http://schemas.microsoft.com/office/drawing/2014/main" xmlns="" id="{1069C46F-04EA-F9B3-5770-371E636A051B}"/>
              </a:ext>
            </a:extLst>
          </p:cNvPr>
          <p:cNvCxnSpPr>
            <a:cxnSpLocks/>
          </p:cNvCxnSpPr>
          <p:nvPr/>
        </p:nvCxnSpPr>
        <p:spPr>
          <a:xfrm flipH="1" flipV="1">
            <a:off x="535844" y="4067478"/>
            <a:ext cx="477310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0EF8781-A76B-9D70-1D7C-CA1A181DFF65}"/>
              </a:ext>
            </a:extLst>
          </p:cNvPr>
          <p:cNvSpPr txBox="1"/>
          <p:nvPr/>
        </p:nvSpPr>
        <p:spPr>
          <a:xfrm>
            <a:off x="5270957" y="3994686"/>
            <a:ext cx="101305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a:t>
            </a:r>
            <a:endParaRPr lang="ru-RU" dirty="0"/>
          </a:p>
        </p:txBody>
      </p:sp>
      <p:sp>
        <p:nvSpPr>
          <p:cNvPr id="15" name="TextBox 14">
            <a:extLst>
              <a:ext uri="{FF2B5EF4-FFF2-40B4-BE49-F238E27FC236}">
                <a16:creationId xmlns:a16="http://schemas.microsoft.com/office/drawing/2014/main" xmlns="" id="{6E97FD34-7C6A-2C28-ED27-E7C286E81094}"/>
              </a:ext>
            </a:extLst>
          </p:cNvPr>
          <p:cNvSpPr txBox="1"/>
          <p:nvPr/>
        </p:nvSpPr>
        <p:spPr>
          <a:xfrm>
            <a:off x="269558" y="1387898"/>
            <a:ext cx="907181"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endParaRPr lang="ru-RU" dirty="0"/>
          </a:p>
        </p:txBody>
      </p:sp>
      <p:sp>
        <p:nvSpPr>
          <p:cNvPr id="17" name="TextBox 16">
            <a:extLst>
              <a:ext uri="{FF2B5EF4-FFF2-40B4-BE49-F238E27FC236}">
                <a16:creationId xmlns:a16="http://schemas.microsoft.com/office/drawing/2014/main" xmlns="" id="{D70E0D89-4138-805D-7F3C-8CC43C52035A}"/>
              </a:ext>
            </a:extLst>
          </p:cNvPr>
          <p:cNvSpPr txBox="1"/>
          <p:nvPr/>
        </p:nvSpPr>
        <p:spPr>
          <a:xfrm>
            <a:off x="380775" y="4084450"/>
            <a:ext cx="68580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0</a:t>
            </a:r>
            <a:endParaRPr lang="ru-RU" dirty="0"/>
          </a:p>
        </p:txBody>
      </p:sp>
      <p:cxnSp>
        <p:nvCxnSpPr>
          <p:cNvPr id="18" name="Прямая соединительная линия 17">
            <a:extLst>
              <a:ext uri="{FF2B5EF4-FFF2-40B4-BE49-F238E27FC236}">
                <a16:creationId xmlns:a16="http://schemas.microsoft.com/office/drawing/2014/main" xmlns="" id="{D52D40D5-7B7D-CE3E-45F6-BACDD8AC6548}"/>
              </a:ext>
            </a:extLst>
          </p:cNvPr>
          <p:cNvCxnSpPr>
            <a:cxnSpLocks/>
          </p:cNvCxnSpPr>
          <p:nvPr/>
        </p:nvCxnSpPr>
        <p:spPr>
          <a:xfrm>
            <a:off x="6801226" y="1514850"/>
            <a:ext cx="0" cy="4530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Равнобедренный треугольник 18">
            <a:extLst>
              <a:ext uri="{FF2B5EF4-FFF2-40B4-BE49-F238E27FC236}">
                <a16:creationId xmlns:a16="http://schemas.microsoft.com/office/drawing/2014/main" xmlns="" id="{77B17B11-9D6E-C71D-F7C1-1A0B275286DA}"/>
              </a:ext>
            </a:extLst>
          </p:cNvPr>
          <p:cNvSpPr/>
          <p:nvPr/>
        </p:nvSpPr>
        <p:spPr>
          <a:xfrm>
            <a:off x="6687254" y="1200016"/>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Равнобедренный треугольник 20">
            <a:extLst>
              <a:ext uri="{FF2B5EF4-FFF2-40B4-BE49-F238E27FC236}">
                <a16:creationId xmlns:a16="http://schemas.microsoft.com/office/drawing/2014/main" xmlns="" id="{A2075F05-6788-F862-E424-1A0F1732287B}"/>
              </a:ext>
            </a:extLst>
          </p:cNvPr>
          <p:cNvSpPr/>
          <p:nvPr/>
        </p:nvSpPr>
        <p:spPr>
          <a:xfrm rot="5400000">
            <a:off x="11225077" y="5472824"/>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единительная линия 21">
            <a:extLst>
              <a:ext uri="{FF2B5EF4-FFF2-40B4-BE49-F238E27FC236}">
                <a16:creationId xmlns:a16="http://schemas.microsoft.com/office/drawing/2014/main" xmlns="" id="{27C620E8-FE33-FC8A-4B8A-E76B68F3DEBA}"/>
              </a:ext>
            </a:extLst>
          </p:cNvPr>
          <p:cNvCxnSpPr>
            <a:cxnSpLocks/>
          </p:cNvCxnSpPr>
          <p:nvPr/>
        </p:nvCxnSpPr>
        <p:spPr>
          <a:xfrm flipH="1" flipV="1">
            <a:off x="6411586" y="5656641"/>
            <a:ext cx="477310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CDF2E98F-DA2E-F204-3A5B-F4F844F7F8F4}"/>
              </a:ext>
            </a:extLst>
          </p:cNvPr>
          <p:cNvSpPr txBox="1"/>
          <p:nvPr/>
        </p:nvSpPr>
        <p:spPr>
          <a:xfrm>
            <a:off x="11125426" y="5645382"/>
            <a:ext cx="101305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a:t>
            </a:r>
            <a:endParaRPr lang="ru-RU" dirty="0"/>
          </a:p>
        </p:txBody>
      </p:sp>
      <p:sp>
        <p:nvSpPr>
          <p:cNvPr id="31" name="TextBox 30">
            <a:extLst>
              <a:ext uri="{FF2B5EF4-FFF2-40B4-BE49-F238E27FC236}">
                <a16:creationId xmlns:a16="http://schemas.microsoft.com/office/drawing/2014/main" xmlns="" id="{0CE88DB0-F54E-8EDB-E65C-6B42CE499EDF}"/>
              </a:ext>
            </a:extLst>
          </p:cNvPr>
          <p:cNvSpPr txBox="1"/>
          <p:nvPr/>
        </p:nvSpPr>
        <p:spPr>
          <a:xfrm>
            <a:off x="6036722" y="1145518"/>
            <a:ext cx="907181"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endParaRPr lang="ru-RU" dirty="0"/>
          </a:p>
        </p:txBody>
      </p:sp>
      <p:sp>
        <p:nvSpPr>
          <p:cNvPr id="33" name="TextBox 32">
            <a:extLst>
              <a:ext uri="{FF2B5EF4-FFF2-40B4-BE49-F238E27FC236}">
                <a16:creationId xmlns:a16="http://schemas.microsoft.com/office/drawing/2014/main" xmlns="" id="{B31CFC19-3B1C-79DA-4050-4D5FCBA47A38}"/>
              </a:ext>
            </a:extLst>
          </p:cNvPr>
          <p:cNvSpPr txBox="1"/>
          <p:nvPr/>
        </p:nvSpPr>
        <p:spPr>
          <a:xfrm>
            <a:off x="6242688" y="5287309"/>
            <a:ext cx="68580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0</a:t>
            </a:r>
            <a:endParaRPr lang="ru-RU" dirty="0"/>
          </a:p>
        </p:txBody>
      </p:sp>
      <p:sp>
        <p:nvSpPr>
          <p:cNvPr id="34" name="TextBox 33">
            <a:extLst>
              <a:ext uri="{FF2B5EF4-FFF2-40B4-BE49-F238E27FC236}">
                <a16:creationId xmlns:a16="http://schemas.microsoft.com/office/drawing/2014/main" xmlns="" id="{6465AE3D-7326-58A1-35CD-13E4CBE98F62}"/>
              </a:ext>
            </a:extLst>
          </p:cNvPr>
          <p:cNvSpPr txBox="1"/>
          <p:nvPr/>
        </p:nvSpPr>
        <p:spPr>
          <a:xfrm>
            <a:off x="4562661" y="353840"/>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hlinkClick r:id="rId3" action="ppaction://hlinksldjump">
                  <a:extLst>
                    <a:ext uri="{A12FA001-AC4F-418D-AE19-62706E023703}">
                      <ahyp:hlinkClr xmlns:ahyp="http://schemas.microsoft.com/office/drawing/2018/hyperlinkcolor" xmlns="" val="tx"/>
                    </a:ext>
                  </a:extLst>
                </a:hlinkClick>
              </a:rPr>
              <a:t>1</a:t>
            </a:r>
            <a:endParaRPr lang="ru-RU" sz="4800" b="1" dirty="0">
              <a:solidFill>
                <a:schemeClr val="accent1">
                  <a:lumMod val="75000"/>
                </a:schemeClr>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CC71CACC-9BF8-2309-572A-8ABE7ABA0580}"/>
              </a:ext>
            </a:extLst>
          </p:cNvPr>
          <p:cNvSpPr txBox="1"/>
          <p:nvPr/>
        </p:nvSpPr>
        <p:spPr>
          <a:xfrm>
            <a:off x="10597525" y="353840"/>
            <a:ext cx="527901" cy="830997"/>
          </a:xfrm>
          <a:prstGeom prst="rect">
            <a:avLst/>
          </a:prstGeom>
          <a:noFill/>
        </p:spPr>
        <p:txBody>
          <a:bodyPr wrap="square" rtlCol="0">
            <a:spAutoFit/>
          </a:bodyPr>
          <a:lstStyle/>
          <a:p>
            <a:r>
              <a:rPr lang="en-US" sz="4800" b="1" dirty="0">
                <a:solidFill>
                  <a:schemeClr val="accent1">
                    <a:lumMod val="75000"/>
                  </a:schemeClr>
                </a:solidFill>
                <a:latin typeface="Century Gothic" panose="020B0502020202020204" pitchFamily="34" charset="0"/>
                <a:hlinkClick r:id="rId3" action="ppaction://hlinksldjump">
                  <a:extLst>
                    <a:ext uri="{A12FA001-AC4F-418D-AE19-62706E023703}">
                      <ahyp:hlinkClr xmlns:ahyp="http://schemas.microsoft.com/office/drawing/2018/hyperlinkcolor" xmlns="" val="tx"/>
                    </a:ext>
                  </a:extLst>
                </a:hlinkClick>
              </a:rPr>
              <a:t>2</a:t>
            </a:r>
            <a:endParaRPr lang="ru-RU" sz="4800" b="1" dirty="0">
              <a:solidFill>
                <a:schemeClr val="accent1">
                  <a:lumMod val="75000"/>
                </a:schemeClr>
              </a:solidFill>
              <a:latin typeface="Century Gothic" panose="020B0502020202020204" pitchFamily="34" charset="0"/>
            </a:endParaRPr>
          </a:p>
        </p:txBody>
      </p:sp>
      <p:cxnSp>
        <p:nvCxnSpPr>
          <p:cNvPr id="37" name="Прямая соединительная линия 36">
            <a:extLst>
              <a:ext uri="{FF2B5EF4-FFF2-40B4-BE49-F238E27FC236}">
                <a16:creationId xmlns:a16="http://schemas.microsoft.com/office/drawing/2014/main" xmlns="" id="{9817F4DE-F985-EE95-0047-A14D1AAB3AF6}"/>
              </a:ext>
            </a:extLst>
          </p:cNvPr>
          <p:cNvCxnSpPr>
            <a:cxnSpLocks/>
          </p:cNvCxnSpPr>
          <p:nvPr/>
        </p:nvCxnSpPr>
        <p:spPr>
          <a:xfrm>
            <a:off x="1066575" y="2377440"/>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xmlns="" id="{1A1733C1-3107-38D6-1A58-19F238831593}"/>
              </a:ext>
            </a:extLst>
          </p:cNvPr>
          <p:cNvCxnSpPr/>
          <p:nvPr/>
        </p:nvCxnSpPr>
        <p:spPr>
          <a:xfrm>
            <a:off x="1066574" y="5780856"/>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xmlns="" id="{75F899D5-D00C-1304-92EF-1BBFC083C9D3}"/>
              </a:ext>
            </a:extLst>
          </p:cNvPr>
          <p:cNvCxnSpPr>
            <a:cxnSpLocks/>
          </p:cNvCxnSpPr>
          <p:nvPr/>
        </p:nvCxnSpPr>
        <p:spPr>
          <a:xfrm rot="16200000">
            <a:off x="2562227" y="4067477"/>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xmlns="" id="{A4A37BD6-700A-1E4A-FEDA-5BF0FD80985A}"/>
              </a:ext>
            </a:extLst>
          </p:cNvPr>
          <p:cNvCxnSpPr>
            <a:cxnSpLocks/>
          </p:cNvCxnSpPr>
          <p:nvPr/>
        </p:nvCxnSpPr>
        <p:spPr>
          <a:xfrm flipV="1">
            <a:off x="1056964" y="1862636"/>
            <a:ext cx="2765805" cy="389216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xmlns="" id="{36349E87-47BA-49B6-EE93-0EEBA7FFE802}"/>
              </a:ext>
            </a:extLst>
          </p:cNvPr>
          <p:cNvCxnSpPr>
            <a:cxnSpLocks/>
          </p:cNvCxnSpPr>
          <p:nvPr/>
        </p:nvCxnSpPr>
        <p:spPr>
          <a:xfrm flipV="1">
            <a:off x="10546550" y="1862636"/>
            <a:ext cx="2" cy="419569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xmlns="" id="{1F067CF1-5CA7-4677-DC0D-21DC660BEC9A}"/>
              </a:ext>
            </a:extLst>
          </p:cNvPr>
          <p:cNvCxnSpPr>
            <a:cxnSpLocks/>
          </p:cNvCxnSpPr>
          <p:nvPr/>
        </p:nvCxnSpPr>
        <p:spPr>
          <a:xfrm flipV="1">
            <a:off x="6333245" y="1624321"/>
            <a:ext cx="4456675" cy="45235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E5F69773-2E5C-60A9-D230-62E1CFBDBC7D}"/>
              </a:ext>
            </a:extLst>
          </p:cNvPr>
          <p:cNvSpPr txBox="1"/>
          <p:nvPr/>
        </p:nvSpPr>
        <p:spPr>
          <a:xfrm>
            <a:off x="315169" y="2169436"/>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2</a:t>
            </a:r>
          </a:p>
        </p:txBody>
      </p:sp>
      <p:sp>
        <p:nvSpPr>
          <p:cNvPr id="53" name="TextBox 52">
            <a:extLst>
              <a:ext uri="{FF2B5EF4-FFF2-40B4-BE49-F238E27FC236}">
                <a16:creationId xmlns:a16="http://schemas.microsoft.com/office/drawing/2014/main" xmlns="" id="{45F70ECE-9FA8-6A3B-9F61-8258F1F190D3}"/>
              </a:ext>
            </a:extLst>
          </p:cNvPr>
          <p:cNvSpPr txBox="1"/>
          <p:nvPr/>
        </p:nvSpPr>
        <p:spPr>
          <a:xfrm>
            <a:off x="231617" y="5594603"/>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-2</a:t>
            </a:r>
          </a:p>
        </p:txBody>
      </p:sp>
      <p:sp>
        <p:nvSpPr>
          <p:cNvPr id="54" name="TextBox 53">
            <a:extLst>
              <a:ext uri="{FF2B5EF4-FFF2-40B4-BE49-F238E27FC236}">
                <a16:creationId xmlns:a16="http://schemas.microsoft.com/office/drawing/2014/main" xmlns="" id="{42F02E10-852D-5697-C666-B5AF3F82162B}"/>
              </a:ext>
            </a:extLst>
          </p:cNvPr>
          <p:cNvSpPr txBox="1"/>
          <p:nvPr/>
        </p:nvSpPr>
        <p:spPr>
          <a:xfrm>
            <a:off x="4325801" y="4155660"/>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3</a:t>
            </a:r>
          </a:p>
        </p:txBody>
      </p:sp>
      <p:sp>
        <p:nvSpPr>
          <p:cNvPr id="55" name="TextBox 54">
            <a:extLst>
              <a:ext uri="{FF2B5EF4-FFF2-40B4-BE49-F238E27FC236}">
                <a16:creationId xmlns:a16="http://schemas.microsoft.com/office/drawing/2014/main" xmlns="" id="{898C489E-8026-182E-35C8-BC04D03F1C72}"/>
              </a:ext>
            </a:extLst>
          </p:cNvPr>
          <p:cNvSpPr txBox="1"/>
          <p:nvPr/>
        </p:nvSpPr>
        <p:spPr>
          <a:xfrm>
            <a:off x="10305247" y="5715982"/>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3</a:t>
            </a:r>
          </a:p>
        </p:txBody>
      </p:sp>
      <p:sp>
        <p:nvSpPr>
          <p:cNvPr id="57" name="TextBox 56">
            <a:extLst>
              <a:ext uri="{FF2B5EF4-FFF2-40B4-BE49-F238E27FC236}">
                <a16:creationId xmlns:a16="http://schemas.microsoft.com/office/drawing/2014/main" xmlns="" id="{CE62E5CB-C881-D6B6-1BD3-9A5C1654807D}"/>
              </a:ext>
            </a:extLst>
          </p:cNvPr>
          <p:cNvSpPr txBox="1"/>
          <p:nvPr/>
        </p:nvSpPr>
        <p:spPr>
          <a:xfrm>
            <a:off x="8579447" y="2377338"/>
            <a:ext cx="1396746"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 </a:t>
            </a:r>
            <a:r>
              <a:rPr lang="ru-RU" dirty="0"/>
              <a:t>=</a:t>
            </a:r>
            <a:r>
              <a:rPr lang="en-US" dirty="0"/>
              <a:t> </a:t>
            </a:r>
            <a:r>
              <a:rPr lang="ru-RU" dirty="0"/>
              <a:t>x</a:t>
            </a:r>
          </a:p>
        </p:txBody>
      </p:sp>
      <p:sp>
        <p:nvSpPr>
          <p:cNvPr id="59" name="TextBox 58">
            <a:extLst>
              <a:ext uri="{FF2B5EF4-FFF2-40B4-BE49-F238E27FC236}">
                <a16:creationId xmlns:a16="http://schemas.microsoft.com/office/drawing/2014/main" xmlns="" id="{0ACF03A5-CC3C-5B76-84E3-6DBF4860DDF3}"/>
              </a:ext>
            </a:extLst>
          </p:cNvPr>
          <p:cNvSpPr txBox="1"/>
          <p:nvPr/>
        </p:nvSpPr>
        <p:spPr>
          <a:xfrm>
            <a:off x="8970311" y="4450599"/>
            <a:ext cx="96697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S = </a:t>
            </a:r>
            <a:r>
              <a:rPr lang="ru-RU" dirty="0"/>
              <a:t>8</a:t>
            </a:r>
          </a:p>
        </p:txBody>
      </p:sp>
      <p:cxnSp>
        <p:nvCxnSpPr>
          <p:cNvPr id="74" name="Прямая соединительная линия 73">
            <a:extLst>
              <a:ext uri="{FF2B5EF4-FFF2-40B4-BE49-F238E27FC236}">
                <a16:creationId xmlns:a16="http://schemas.microsoft.com/office/drawing/2014/main" xmlns="" id="{786780E9-E11D-8318-DD21-BCF275E40ABE}"/>
              </a:ext>
            </a:extLst>
          </p:cNvPr>
          <p:cNvCxnSpPr>
            <a:cxnSpLocks/>
          </p:cNvCxnSpPr>
          <p:nvPr/>
        </p:nvCxnSpPr>
        <p:spPr>
          <a:xfrm flipH="1">
            <a:off x="3428257" y="2364416"/>
            <a:ext cx="19250" cy="340341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324AEF67-78C0-D415-8C3C-FE12D5660354}"/>
              </a:ext>
            </a:extLst>
          </p:cNvPr>
          <p:cNvSpPr txBox="1"/>
          <p:nvPr/>
        </p:nvSpPr>
        <p:spPr>
          <a:xfrm>
            <a:off x="1288656" y="2743979"/>
            <a:ext cx="1575621" cy="396199"/>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r>
              <a:rPr lang="ru-RU" dirty="0"/>
              <a:t> = 2</a:t>
            </a:r>
            <a:r>
              <a:rPr lang="en-US" dirty="0"/>
              <a:t>x</a:t>
            </a:r>
            <a:r>
              <a:rPr lang="ru-RU" dirty="0"/>
              <a:t> - 2</a:t>
            </a:r>
          </a:p>
        </p:txBody>
      </p:sp>
      <p:cxnSp>
        <p:nvCxnSpPr>
          <p:cNvPr id="81" name="Прямая соединительная линия 80">
            <a:extLst>
              <a:ext uri="{FF2B5EF4-FFF2-40B4-BE49-F238E27FC236}">
                <a16:creationId xmlns:a16="http://schemas.microsoft.com/office/drawing/2014/main" xmlns="" id="{09B0A528-0D57-2F8C-F09B-53E1B2E4674D}"/>
              </a:ext>
            </a:extLst>
          </p:cNvPr>
          <p:cNvCxnSpPr>
            <a:cxnSpLocks/>
          </p:cNvCxnSpPr>
          <p:nvPr/>
        </p:nvCxnSpPr>
        <p:spPr>
          <a:xfrm flipH="1" flipV="1">
            <a:off x="7989146" y="1757230"/>
            <a:ext cx="23463" cy="443279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A0AD2C47-131C-B391-84DA-A4C66A2DB85C}"/>
              </a:ext>
            </a:extLst>
          </p:cNvPr>
          <p:cNvSpPr txBox="1"/>
          <p:nvPr/>
        </p:nvSpPr>
        <p:spPr>
          <a:xfrm>
            <a:off x="7828595" y="5738370"/>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1</a:t>
            </a:r>
            <a:endParaRPr lang="ru-RU" dirty="0"/>
          </a:p>
        </p:txBody>
      </p:sp>
      <p:sp>
        <p:nvSpPr>
          <p:cNvPr id="90" name="TextBox 89">
            <a:extLst>
              <a:ext uri="{FF2B5EF4-FFF2-40B4-BE49-F238E27FC236}">
                <a16:creationId xmlns:a16="http://schemas.microsoft.com/office/drawing/2014/main" xmlns="" id="{059D29E7-9585-C0C7-CD04-6C999F1684C5}"/>
              </a:ext>
            </a:extLst>
          </p:cNvPr>
          <p:cNvSpPr txBox="1"/>
          <p:nvPr/>
        </p:nvSpPr>
        <p:spPr>
          <a:xfrm>
            <a:off x="2099401" y="4724113"/>
            <a:ext cx="96697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S = </a:t>
            </a:r>
            <a:r>
              <a:rPr lang="ru-RU" dirty="0"/>
              <a:t>8</a:t>
            </a:r>
          </a:p>
        </p:txBody>
      </p:sp>
      <p:sp>
        <p:nvSpPr>
          <p:cNvPr id="91" name="TextBox 90">
            <a:extLst>
              <a:ext uri="{FF2B5EF4-FFF2-40B4-BE49-F238E27FC236}">
                <a16:creationId xmlns:a16="http://schemas.microsoft.com/office/drawing/2014/main" xmlns="" id="{FD16A88C-D288-D417-91A0-D94E592D3F13}"/>
              </a:ext>
            </a:extLst>
          </p:cNvPr>
          <p:cNvSpPr txBox="1"/>
          <p:nvPr/>
        </p:nvSpPr>
        <p:spPr>
          <a:xfrm>
            <a:off x="3186826" y="4099839"/>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2</a:t>
            </a:r>
          </a:p>
        </p:txBody>
      </p:sp>
      <p:sp>
        <p:nvSpPr>
          <p:cNvPr id="93" name="TextBox 92">
            <a:extLst>
              <a:ext uri="{FF2B5EF4-FFF2-40B4-BE49-F238E27FC236}">
                <a16:creationId xmlns:a16="http://schemas.microsoft.com/office/drawing/2014/main" xmlns="" id="{91974C01-0217-0175-B371-86E260A9DAF0}"/>
              </a:ext>
            </a:extLst>
          </p:cNvPr>
          <p:cNvSpPr txBox="1"/>
          <p:nvPr/>
        </p:nvSpPr>
        <p:spPr>
          <a:xfrm>
            <a:off x="6018763" y="1961296"/>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3</a:t>
            </a:r>
          </a:p>
        </p:txBody>
      </p:sp>
      <p:cxnSp>
        <p:nvCxnSpPr>
          <p:cNvPr id="95" name="Прямая соединительная линия 94">
            <a:extLst>
              <a:ext uri="{FF2B5EF4-FFF2-40B4-BE49-F238E27FC236}">
                <a16:creationId xmlns:a16="http://schemas.microsoft.com/office/drawing/2014/main" xmlns="" id="{13A38926-44F7-B96F-30B4-0F7C8D7AAD64}"/>
              </a:ext>
            </a:extLst>
          </p:cNvPr>
          <p:cNvCxnSpPr>
            <a:cxnSpLocks/>
            <a:endCxn id="83" idx="4"/>
          </p:cNvCxnSpPr>
          <p:nvPr/>
        </p:nvCxnSpPr>
        <p:spPr>
          <a:xfrm>
            <a:off x="6814515" y="1899022"/>
            <a:ext cx="3738367" cy="1120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xmlns="" id="{27132659-97E1-E966-0B14-4B7C76477908}"/>
              </a:ext>
            </a:extLst>
          </p:cNvPr>
          <p:cNvCxnSpPr>
            <a:cxnSpLocks/>
          </p:cNvCxnSpPr>
          <p:nvPr/>
        </p:nvCxnSpPr>
        <p:spPr>
          <a:xfrm>
            <a:off x="6840304" y="4467254"/>
            <a:ext cx="1172305" cy="1059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9BDEC2DF-488F-FEEE-9E0C-CECDFC606604}"/>
              </a:ext>
            </a:extLst>
          </p:cNvPr>
          <p:cNvSpPr txBox="1"/>
          <p:nvPr/>
        </p:nvSpPr>
        <p:spPr>
          <a:xfrm>
            <a:off x="6172197" y="4131882"/>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1</a:t>
            </a:r>
            <a:endParaRPr lang="ru-RU" dirty="0"/>
          </a:p>
        </p:txBody>
      </p:sp>
    </p:spTree>
    <p:extLst>
      <p:ext uri="{BB962C8B-B14F-4D97-AF65-F5344CB8AC3E}">
        <p14:creationId xmlns:p14="http://schemas.microsoft.com/office/powerpoint/2010/main" xmlns="" val="2059998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500"/>
                                        <p:tgtEl>
                                          <p:spTgt spid="84"/>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500"/>
                                        <p:tgtEl>
                                          <p:spTgt spid="95"/>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500"/>
                                        <p:tgtEl>
                                          <p:spTgt spid="93"/>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fade">
                                      <p:cBhvr>
                                        <p:cTn id="83" dur="500"/>
                                        <p:tgtEl>
                                          <p:spTgt spid="99"/>
                                        </p:tgtEl>
                                      </p:cBhvr>
                                    </p:animEffect>
                                  </p:childTnLst>
                                </p:cTn>
                              </p:par>
                              <p:par>
                                <p:cTn id="84" presetID="10" presetClass="entr" presetSubtype="0"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fade">
                                      <p:cBhvr>
                                        <p:cTn id="93" dur="500"/>
                                        <p:tgtEl>
                                          <p:spTgt spid="8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2" grpId="0" animBg="1"/>
      <p:bldP spid="72" grpId="0" animBg="1"/>
      <p:bldP spid="71" grpId="0" animBg="1"/>
      <p:bldP spid="52" grpId="0"/>
      <p:bldP spid="53" grpId="0"/>
      <p:bldP spid="54" grpId="0"/>
      <p:bldP spid="55" grpId="0"/>
      <p:bldP spid="57" grpId="0"/>
      <p:bldP spid="59" grpId="0"/>
      <p:bldP spid="80" grpId="0"/>
      <p:bldP spid="84" grpId="0"/>
      <p:bldP spid="90" grpId="0"/>
      <p:bldP spid="91" grpId="0"/>
      <p:bldP spid="93" grpId="0"/>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олилиния: фигура 43">
            <a:extLst>
              <a:ext uri="{FF2B5EF4-FFF2-40B4-BE49-F238E27FC236}">
                <a16:creationId xmlns:a16="http://schemas.microsoft.com/office/drawing/2014/main" xmlns="" id="{0B2CA4D4-0654-6637-37A5-239E6C5415ED}"/>
              </a:ext>
            </a:extLst>
          </p:cNvPr>
          <p:cNvSpPr/>
          <p:nvPr/>
        </p:nvSpPr>
        <p:spPr>
          <a:xfrm>
            <a:off x="5414434" y="3251200"/>
            <a:ext cx="1028135" cy="2332090"/>
          </a:xfrm>
          <a:custGeom>
            <a:avLst/>
            <a:gdLst>
              <a:gd name="connsiteX0" fmla="*/ 1011767 w 1028135"/>
              <a:gd name="connsiteY0" fmla="*/ 0 h 2332090"/>
              <a:gd name="connsiteX1" fmla="*/ 1028135 w 1028135"/>
              <a:gd name="connsiteY1" fmla="*/ 1511313 h 2332090"/>
              <a:gd name="connsiteX2" fmla="*/ 1028135 w 1028135"/>
              <a:gd name="connsiteY2" fmla="*/ 2332090 h 2332090"/>
              <a:gd name="connsiteX3" fmla="*/ 4153 w 1028135"/>
              <a:gd name="connsiteY3" fmla="*/ 2332090 h 2332090"/>
              <a:gd name="connsiteX4" fmla="*/ 0 w 1028135"/>
              <a:gd name="connsiteY4" fmla="*/ 1875367 h 2332090"/>
              <a:gd name="connsiteX5" fmla="*/ 97367 w 1028135"/>
              <a:gd name="connsiteY5" fmla="*/ 1744133 h 2332090"/>
              <a:gd name="connsiteX6" fmla="*/ 215900 w 1028135"/>
              <a:gd name="connsiteY6" fmla="*/ 1604433 h 2332090"/>
              <a:gd name="connsiteX7" fmla="*/ 342900 w 1028135"/>
              <a:gd name="connsiteY7" fmla="*/ 1426633 h 2332090"/>
              <a:gd name="connsiteX8" fmla="*/ 520700 w 1028135"/>
              <a:gd name="connsiteY8" fmla="*/ 1143000 h 2332090"/>
              <a:gd name="connsiteX9" fmla="*/ 643467 w 1028135"/>
              <a:gd name="connsiteY9" fmla="*/ 905933 h 2332090"/>
              <a:gd name="connsiteX10" fmla="*/ 762000 w 1028135"/>
              <a:gd name="connsiteY10" fmla="*/ 656167 h 2332090"/>
              <a:gd name="connsiteX11" fmla="*/ 889000 w 1028135"/>
              <a:gd name="connsiteY11" fmla="*/ 385233 h 2332090"/>
              <a:gd name="connsiteX12" fmla="*/ 969434 w 1028135"/>
              <a:gd name="connsiteY12" fmla="*/ 156633 h 233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135" h="2332090">
                <a:moveTo>
                  <a:pt x="1011767" y="0"/>
                </a:moveTo>
                <a:lnTo>
                  <a:pt x="1028135" y="1511313"/>
                </a:lnTo>
                <a:lnTo>
                  <a:pt x="1028135" y="2332090"/>
                </a:lnTo>
                <a:lnTo>
                  <a:pt x="4153" y="2332090"/>
                </a:lnTo>
                <a:lnTo>
                  <a:pt x="0" y="1875367"/>
                </a:lnTo>
                <a:lnTo>
                  <a:pt x="97367" y="1744133"/>
                </a:lnTo>
                <a:lnTo>
                  <a:pt x="215900" y="1604433"/>
                </a:lnTo>
                <a:lnTo>
                  <a:pt x="342900" y="1426633"/>
                </a:lnTo>
                <a:lnTo>
                  <a:pt x="520700" y="1143000"/>
                </a:lnTo>
                <a:lnTo>
                  <a:pt x="643467" y="905933"/>
                </a:lnTo>
                <a:lnTo>
                  <a:pt x="762000" y="656167"/>
                </a:lnTo>
                <a:lnTo>
                  <a:pt x="889000" y="385233"/>
                </a:lnTo>
                <a:lnTo>
                  <a:pt x="969434" y="15663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30" name="Рисунок 29">
            <a:extLst>
              <a:ext uri="{FF2B5EF4-FFF2-40B4-BE49-F238E27FC236}">
                <a16:creationId xmlns:a16="http://schemas.microsoft.com/office/drawing/2014/main" xmlns="" id="{D3EE67BE-3369-530B-01F9-7B12F336731D}"/>
              </a:ext>
            </a:extLst>
          </p:cNvPr>
          <p:cNvPicPr>
            <a:picLocks noChangeAspect="1"/>
          </p:cNvPicPr>
          <p:nvPr/>
        </p:nvPicPr>
        <p:blipFill rotWithShape="1">
          <a:blip r:embed="rId3"/>
          <a:srcRect t="63029" b="1"/>
          <a:stretch/>
        </p:blipFill>
        <p:spPr>
          <a:xfrm>
            <a:off x="1785032" y="952413"/>
            <a:ext cx="5247329" cy="4657958"/>
          </a:xfrm>
          <a:prstGeom prst="rect">
            <a:avLst/>
          </a:prstGeom>
        </p:spPr>
      </p:pic>
      <p:cxnSp>
        <p:nvCxnSpPr>
          <p:cNvPr id="2" name="Прямая соединительная линия 1">
            <a:extLst>
              <a:ext uri="{FF2B5EF4-FFF2-40B4-BE49-F238E27FC236}">
                <a16:creationId xmlns:a16="http://schemas.microsoft.com/office/drawing/2014/main" xmlns="" id="{708B1FE6-77B0-CE6F-E3AA-BCC82AB79EC4}"/>
              </a:ext>
            </a:extLst>
          </p:cNvPr>
          <p:cNvCxnSpPr>
            <a:cxnSpLocks/>
          </p:cNvCxnSpPr>
          <p:nvPr/>
        </p:nvCxnSpPr>
        <p:spPr>
          <a:xfrm>
            <a:off x="4408698" y="1561079"/>
            <a:ext cx="0" cy="4421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Равнобедренный треугольник 2">
            <a:extLst>
              <a:ext uri="{FF2B5EF4-FFF2-40B4-BE49-F238E27FC236}">
                <a16:creationId xmlns:a16="http://schemas.microsoft.com/office/drawing/2014/main" xmlns="" id="{0D0B3F00-48C4-A480-841B-62C528693976}"/>
              </a:ext>
            </a:extLst>
          </p:cNvPr>
          <p:cNvSpPr/>
          <p:nvPr/>
        </p:nvSpPr>
        <p:spPr>
          <a:xfrm>
            <a:off x="4281436" y="1377261"/>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a:extLst>
              <a:ext uri="{FF2B5EF4-FFF2-40B4-BE49-F238E27FC236}">
                <a16:creationId xmlns:a16="http://schemas.microsoft.com/office/drawing/2014/main" xmlns="" id="{CF249491-67CB-E37F-41BE-3A9EAB6D85B5}"/>
              </a:ext>
            </a:extLst>
          </p:cNvPr>
          <p:cNvSpPr/>
          <p:nvPr/>
        </p:nvSpPr>
        <p:spPr>
          <a:xfrm rot="5400000">
            <a:off x="8832549" y="5409582"/>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a:extLst>
              <a:ext uri="{FF2B5EF4-FFF2-40B4-BE49-F238E27FC236}">
                <a16:creationId xmlns:a16="http://schemas.microsoft.com/office/drawing/2014/main" xmlns="" id="{99F7ACD5-E43D-11F5-9E86-D37A210F9B55}"/>
              </a:ext>
            </a:extLst>
          </p:cNvPr>
          <p:cNvCxnSpPr>
            <a:cxnSpLocks/>
          </p:cNvCxnSpPr>
          <p:nvPr/>
        </p:nvCxnSpPr>
        <p:spPr>
          <a:xfrm flipH="1" flipV="1">
            <a:off x="4019058" y="5593399"/>
            <a:ext cx="477310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C2879A9-9997-B070-4D41-BF67B56E0955}"/>
              </a:ext>
            </a:extLst>
          </p:cNvPr>
          <p:cNvSpPr txBox="1"/>
          <p:nvPr/>
        </p:nvSpPr>
        <p:spPr>
          <a:xfrm>
            <a:off x="3630904" y="1322763"/>
            <a:ext cx="907181"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endParaRPr lang="ru-RU" dirty="0"/>
          </a:p>
        </p:txBody>
      </p:sp>
      <p:sp>
        <p:nvSpPr>
          <p:cNvPr id="16" name="TextBox 15">
            <a:extLst>
              <a:ext uri="{FF2B5EF4-FFF2-40B4-BE49-F238E27FC236}">
                <a16:creationId xmlns:a16="http://schemas.microsoft.com/office/drawing/2014/main" xmlns="" id="{7A7E70B7-6A07-4CB9-32CA-1975F4C84599}"/>
              </a:ext>
            </a:extLst>
          </p:cNvPr>
          <p:cNvSpPr txBox="1"/>
          <p:nvPr/>
        </p:nvSpPr>
        <p:spPr>
          <a:xfrm>
            <a:off x="3863989" y="5610371"/>
            <a:ext cx="68580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0</a:t>
            </a:r>
            <a:endParaRPr lang="ru-RU" dirty="0"/>
          </a:p>
        </p:txBody>
      </p:sp>
      <p:cxnSp>
        <p:nvCxnSpPr>
          <p:cNvPr id="18" name="Прямая соединительная линия 17">
            <a:extLst>
              <a:ext uri="{FF2B5EF4-FFF2-40B4-BE49-F238E27FC236}">
                <a16:creationId xmlns:a16="http://schemas.microsoft.com/office/drawing/2014/main" xmlns="" id="{8D7E1F43-2B03-5AC3-FB79-41D0E188514A}"/>
              </a:ext>
            </a:extLst>
          </p:cNvPr>
          <p:cNvCxnSpPr>
            <a:cxnSpLocks/>
          </p:cNvCxnSpPr>
          <p:nvPr/>
        </p:nvCxnSpPr>
        <p:spPr>
          <a:xfrm rot="16200000">
            <a:off x="3340247" y="3825241"/>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FE827591-8695-1AD5-8709-080B9D6EB56A}"/>
              </a:ext>
            </a:extLst>
          </p:cNvPr>
          <p:cNvCxnSpPr>
            <a:cxnSpLocks/>
          </p:cNvCxnSpPr>
          <p:nvPr/>
        </p:nvCxnSpPr>
        <p:spPr>
          <a:xfrm rot="16200000">
            <a:off x="4362229" y="3825240"/>
            <a:ext cx="416069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AA24C0E-E422-38C3-8E4E-188FFD7544E9}"/>
              </a:ext>
            </a:extLst>
          </p:cNvPr>
          <p:cNvSpPr txBox="1"/>
          <p:nvPr/>
        </p:nvSpPr>
        <p:spPr>
          <a:xfrm>
            <a:off x="6316007" y="5710552"/>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2</a:t>
            </a:r>
          </a:p>
        </p:txBody>
      </p:sp>
      <p:sp>
        <p:nvSpPr>
          <p:cNvPr id="32" name="TextBox 31">
            <a:extLst>
              <a:ext uri="{FF2B5EF4-FFF2-40B4-BE49-F238E27FC236}">
                <a16:creationId xmlns:a16="http://schemas.microsoft.com/office/drawing/2014/main" xmlns="" id="{83592DCD-19E4-6408-0EF8-404144E99B8E}"/>
              </a:ext>
            </a:extLst>
          </p:cNvPr>
          <p:cNvSpPr txBox="1"/>
          <p:nvPr/>
        </p:nvSpPr>
        <p:spPr>
          <a:xfrm>
            <a:off x="5210136" y="5663516"/>
            <a:ext cx="966978"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ru-RU" dirty="0"/>
              <a:t>1</a:t>
            </a:r>
          </a:p>
        </p:txBody>
      </p:sp>
      <p:sp>
        <p:nvSpPr>
          <p:cNvPr id="33" name="TextBox 32">
            <a:extLst>
              <a:ext uri="{FF2B5EF4-FFF2-40B4-BE49-F238E27FC236}">
                <a16:creationId xmlns:a16="http://schemas.microsoft.com/office/drawing/2014/main" xmlns="" id="{8AB58702-ADA8-D055-EDAC-C6B9053704F7}"/>
              </a:ext>
            </a:extLst>
          </p:cNvPr>
          <p:cNvSpPr txBox="1"/>
          <p:nvPr/>
        </p:nvSpPr>
        <p:spPr>
          <a:xfrm>
            <a:off x="8637100" y="5632738"/>
            <a:ext cx="101305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a:t>
            </a:r>
            <a:endParaRPr lang="ru-RU" dirty="0"/>
          </a:p>
        </p:txBody>
      </p:sp>
      <p:sp>
        <p:nvSpPr>
          <p:cNvPr id="35" name="TextBox 34">
            <a:extLst>
              <a:ext uri="{FF2B5EF4-FFF2-40B4-BE49-F238E27FC236}">
                <a16:creationId xmlns:a16="http://schemas.microsoft.com/office/drawing/2014/main" xmlns="" id="{88FCB617-D43E-A571-3F84-D3C2CD13B467}"/>
              </a:ext>
            </a:extLst>
          </p:cNvPr>
          <p:cNvSpPr txBox="1"/>
          <p:nvPr/>
        </p:nvSpPr>
        <p:spPr>
          <a:xfrm>
            <a:off x="2214173" y="2147054"/>
            <a:ext cx="113157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r>
              <a:rPr lang="ru-RU" dirty="0"/>
              <a:t> = х</a:t>
            </a:r>
            <a:r>
              <a:rPr lang="ru-RU" baseline="30000" dirty="0"/>
              <a:t>2</a:t>
            </a:r>
          </a:p>
        </p:txBody>
      </p:sp>
      <p:cxnSp>
        <p:nvCxnSpPr>
          <p:cNvPr id="45" name="Прямая соединительная линия 44">
            <a:extLst>
              <a:ext uri="{FF2B5EF4-FFF2-40B4-BE49-F238E27FC236}">
                <a16:creationId xmlns:a16="http://schemas.microsoft.com/office/drawing/2014/main" xmlns="" id="{655E9805-2945-C0C0-6009-C83F3610CCD7}"/>
              </a:ext>
            </a:extLst>
          </p:cNvPr>
          <p:cNvCxnSpPr>
            <a:cxnSpLocks/>
          </p:cNvCxnSpPr>
          <p:nvPr/>
        </p:nvCxnSpPr>
        <p:spPr>
          <a:xfrm>
            <a:off x="4408696" y="3281392"/>
            <a:ext cx="2033873"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xmlns="" id="{E1086BDF-4B27-D667-9161-25665CCD807E}"/>
              </a:ext>
            </a:extLst>
          </p:cNvPr>
          <p:cNvCxnSpPr>
            <a:cxnSpLocks/>
          </p:cNvCxnSpPr>
          <p:nvPr/>
        </p:nvCxnSpPr>
        <p:spPr>
          <a:xfrm flipV="1">
            <a:off x="4397492" y="5113105"/>
            <a:ext cx="1028140" cy="1390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E2D58054-7F9D-6D83-5BC2-18900DA8519C}"/>
              </a:ext>
            </a:extLst>
          </p:cNvPr>
          <p:cNvSpPr txBox="1"/>
          <p:nvPr/>
        </p:nvSpPr>
        <p:spPr>
          <a:xfrm>
            <a:off x="5429595" y="4966662"/>
            <a:ext cx="96697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S = </a:t>
            </a:r>
            <a:r>
              <a:rPr lang="ru-RU"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91667F60-461F-86CA-923A-D780F69E2679}"/>
              </a:ext>
            </a:extLst>
          </p:cNvPr>
          <p:cNvSpPr txBox="1"/>
          <p:nvPr/>
        </p:nvSpPr>
        <p:spPr>
          <a:xfrm>
            <a:off x="8959811" y="546264"/>
            <a:ext cx="527901" cy="830997"/>
          </a:xfrm>
          <a:prstGeom prst="rect">
            <a:avLst/>
          </a:prstGeom>
          <a:noFill/>
        </p:spPr>
        <p:txBody>
          <a:bodyPr wrap="square" rtlCol="0">
            <a:spAutoFit/>
          </a:bodyPr>
          <a:lstStyle/>
          <a:p>
            <a:r>
              <a:rPr lang="ru-RU" sz="4800" b="1" u="sng" dirty="0">
                <a:solidFill>
                  <a:schemeClr val="accent1">
                    <a:lumMod val="75000"/>
                  </a:schemeClr>
                </a:solidFill>
                <a:latin typeface="Century Gothic" panose="020B0502020202020204" pitchFamily="34" charset="0"/>
              </a:rPr>
              <a:t>3</a:t>
            </a:r>
          </a:p>
        </p:txBody>
      </p:sp>
    </p:spTree>
    <p:extLst>
      <p:ext uri="{BB962C8B-B14F-4D97-AF65-F5344CB8AC3E}">
        <p14:creationId xmlns:p14="http://schemas.microsoft.com/office/powerpoint/2010/main" xmlns="" val="3407219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3000"/>
                            </p:stCondLst>
                            <p:childTnLst>
                              <p:par>
                                <p:cTn id="38" presetID="10" presetClass="entr" presetSubtype="0" fill="hold" grpId="0" nodeType="after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1" grpId="0"/>
      <p:bldP spid="32" grpId="0"/>
      <p:bldP spid="3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D123CE7-A623-E861-7927-CD48FA523107}"/>
              </a:ext>
            </a:extLst>
          </p:cNvPr>
          <p:cNvSpPr/>
          <p:nvPr/>
        </p:nvSpPr>
        <p:spPr>
          <a:xfrm>
            <a:off x="0" y="-96253"/>
            <a:ext cx="12192000" cy="2057027"/>
          </a:xfrm>
          <a:prstGeom prst="rect">
            <a:avLst/>
          </a:prstGeom>
          <a:solidFill>
            <a:schemeClr val="tx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rgbClr val="FFFF00"/>
              </a:solidFill>
            </a:endParaRPr>
          </a:p>
        </p:txBody>
      </p:sp>
      <p:sp>
        <p:nvSpPr>
          <p:cNvPr id="5" name="TextBox 4">
            <a:extLst>
              <a:ext uri="{FF2B5EF4-FFF2-40B4-BE49-F238E27FC236}">
                <a16:creationId xmlns:a16="http://schemas.microsoft.com/office/drawing/2014/main" xmlns="" id="{E96FA8E2-5FE8-07AE-69D4-46ED1343E0BD}"/>
              </a:ext>
            </a:extLst>
          </p:cNvPr>
          <p:cNvSpPr txBox="1"/>
          <p:nvPr/>
        </p:nvSpPr>
        <p:spPr>
          <a:xfrm>
            <a:off x="6095999" y="636638"/>
            <a:ext cx="5950226" cy="1077218"/>
          </a:xfrm>
          <a:prstGeom prst="rect">
            <a:avLst/>
          </a:prstGeom>
          <a:noFill/>
        </p:spPr>
        <p:txBody>
          <a:bodyPr wrap="square" rtlCol="0">
            <a:spAutoFit/>
          </a:bodyPr>
          <a:lstStyle/>
          <a:p>
            <a:r>
              <a:rPr lang="ru-RU" sz="3200" b="1" dirty="0">
                <a:latin typeface="Century Gothic" panose="020B0502020202020204" pitchFamily="34" charset="0"/>
              </a:rPr>
              <a:t>КРИВОЛИНЕЙНАЯ </a:t>
            </a:r>
          </a:p>
          <a:p>
            <a:r>
              <a:rPr lang="ru-RU" sz="3200" b="1" dirty="0">
                <a:latin typeface="Century Gothic" panose="020B0502020202020204" pitchFamily="34" charset="0"/>
              </a:rPr>
              <a:t>ТРАПЕЦИЯ</a:t>
            </a:r>
          </a:p>
        </p:txBody>
      </p:sp>
      <p:sp>
        <p:nvSpPr>
          <p:cNvPr id="6" name="TextBox 5">
            <a:extLst>
              <a:ext uri="{FF2B5EF4-FFF2-40B4-BE49-F238E27FC236}">
                <a16:creationId xmlns:a16="http://schemas.microsoft.com/office/drawing/2014/main" xmlns="" id="{409D2F07-AD1D-3E77-49EC-59DA00C427A2}"/>
              </a:ext>
            </a:extLst>
          </p:cNvPr>
          <p:cNvSpPr txBox="1"/>
          <p:nvPr/>
        </p:nvSpPr>
        <p:spPr>
          <a:xfrm>
            <a:off x="6301544" y="2219180"/>
            <a:ext cx="5744681" cy="1323439"/>
          </a:xfrm>
          <a:prstGeom prst="rect">
            <a:avLst/>
          </a:prstGeom>
          <a:noFill/>
        </p:spPr>
        <p:txBody>
          <a:bodyPr wrap="square" rtlCol="0">
            <a:spAutoFit/>
          </a:bodyPr>
          <a:lstStyle/>
          <a:p>
            <a:r>
              <a:rPr lang="ru-RU" sz="2000" dirty="0">
                <a:effectLst/>
                <a:latin typeface="Century Gothic" panose="020B0502020202020204" pitchFamily="34" charset="0"/>
                <a:ea typeface="Times New Roman" panose="02020603050405020304" pitchFamily="18" charset="0"/>
              </a:rPr>
              <a:t>Рассмотрим функцию</a:t>
            </a:r>
            <a:r>
              <a:rPr lang="en-US" sz="2000" dirty="0">
                <a:effectLst/>
                <a:latin typeface="Century Gothic" panose="020B0502020202020204" pitchFamily="34" charset="0"/>
                <a:ea typeface="Times New Roman" panose="02020603050405020304" pitchFamily="18" charset="0"/>
              </a:rPr>
              <a:t> f,</a:t>
            </a:r>
            <a:r>
              <a:rPr lang="ru-RU" sz="2000" dirty="0">
                <a:effectLst/>
                <a:latin typeface="Century Gothic" panose="020B0502020202020204" pitchFamily="34" charset="0"/>
                <a:ea typeface="Times New Roman" panose="02020603050405020304" pitchFamily="18" charset="0"/>
              </a:rPr>
              <a:t> которая непрерывна на промежутке </a:t>
            </a:r>
            <a:r>
              <a:rPr lang="en-US" sz="2000" dirty="0">
                <a:effectLst/>
                <a:latin typeface="Century Gothic" panose="020B0502020202020204" pitchFamily="34" charset="0"/>
                <a:ea typeface="Times New Roman" panose="02020603050405020304" pitchFamily="18" charset="0"/>
              </a:rPr>
              <a:t>[</a:t>
            </a:r>
            <a:r>
              <a:rPr lang="en-AU" sz="2000" dirty="0">
                <a:effectLst/>
                <a:latin typeface="Century Gothic" panose="020B0502020202020204" pitchFamily="34" charset="0"/>
                <a:ea typeface="Times New Roman" panose="02020603050405020304" pitchFamily="18" charset="0"/>
              </a:rPr>
              <a:t>a</a:t>
            </a:r>
            <a:r>
              <a:rPr lang="ru-RU" sz="2000" dirty="0">
                <a:effectLst/>
                <a:latin typeface="Century Gothic" panose="020B0502020202020204" pitchFamily="34" charset="0"/>
                <a:ea typeface="Times New Roman" panose="02020603050405020304" pitchFamily="18" charset="0"/>
              </a:rPr>
              <a:t>;</a:t>
            </a:r>
            <a:r>
              <a:rPr lang="en-AU" sz="2000" dirty="0">
                <a:effectLst/>
                <a:latin typeface="Century Gothic" panose="020B0502020202020204" pitchFamily="34" charset="0"/>
                <a:ea typeface="Times New Roman" panose="02020603050405020304" pitchFamily="18" charset="0"/>
              </a:rPr>
              <a:t>b</a:t>
            </a:r>
            <a:r>
              <a:rPr lang="en-US" sz="2000" dirty="0">
                <a:effectLst/>
                <a:latin typeface="Century Gothic" panose="020B0502020202020204" pitchFamily="34" charset="0"/>
                <a:ea typeface="Times New Roman" panose="02020603050405020304" pitchFamily="18" charset="0"/>
              </a:rPr>
              <a:t>]</a:t>
            </a:r>
            <a:r>
              <a:rPr lang="ru-RU" sz="2000" dirty="0">
                <a:effectLst/>
                <a:latin typeface="Century Gothic" panose="020B0502020202020204" pitchFamily="34" charset="0"/>
                <a:ea typeface="Times New Roman" panose="02020603050405020304" pitchFamily="18" charset="0"/>
              </a:rPr>
              <a:t> и принимает на нем неотрицательные значения. </a:t>
            </a:r>
            <a:endParaRPr lang="en-AU" sz="2000" dirty="0">
              <a:effectLst/>
              <a:latin typeface="Century Gothic" panose="020B0502020202020204" pitchFamily="34" charset="0"/>
              <a:ea typeface="Times New Roman" panose="02020603050405020304" pitchFamily="18" charset="0"/>
            </a:endParaRPr>
          </a:p>
        </p:txBody>
      </p:sp>
      <p:cxnSp>
        <p:nvCxnSpPr>
          <p:cNvPr id="7" name="Прямая соединительная линия 6">
            <a:extLst>
              <a:ext uri="{FF2B5EF4-FFF2-40B4-BE49-F238E27FC236}">
                <a16:creationId xmlns:a16="http://schemas.microsoft.com/office/drawing/2014/main" xmlns="" id="{BABECF0C-EB33-FF9E-7526-F0AAB2784F11}"/>
              </a:ext>
            </a:extLst>
          </p:cNvPr>
          <p:cNvCxnSpPr>
            <a:cxnSpLocks/>
          </p:cNvCxnSpPr>
          <p:nvPr/>
        </p:nvCxnSpPr>
        <p:spPr>
          <a:xfrm>
            <a:off x="876694" y="2255364"/>
            <a:ext cx="0" cy="4421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Равнобедренный треугольник 11">
            <a:extLst>
              <a:ext uri="{FF2B5EF4-FFF2-40B4-BE49-F238E27FC236}">
                <a16:creationId xmlns:a16="http://schemas.microsoft.com/office/drawing/2014/main" xmlns="" id="{776CE3F7-4F85-6CC5-57EA-1610B50FD9ED}"/>
              </a:ext>
            </a:extLst>
          </p:cNvPr>
          <p:cNvSpPr/>
          <p:nvPr/>
        </p:nvSpPr>
        <p:spPr>
          <a:xfrm>
            <a:off x="749432" y="2071546"/>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фигура 32">
            <a:extLst>
              <a:ext uri="{FF2B5EF4-FFF2-40B4-BE49-F238E27FC236}">
                <a16:creationId xmlns:a16="http://schemas.microsoft.com/office/drawing/2014/main" xmlns="" id="{8AE488CC-AD05-9783-1991-16FD865BF6C0}"/>
              </a:ext>
            </a:extLst>
          </p:cNvPr>
          <p:cNvSpPr/>
          <p:nvPr/>
        </p:nvSpPr>
        <p:spPr>
          <a:xfrm>
            <a:off x="1502159" y="3346384"/>
            <a:ext cx="2842281" cy="2950594"/>
          </a:xfrm>
          <a:custGeom>
            <a:avLst/>
            <a:gdLst>
              <a:gd name="connsiteX0" fmla="*/ 2742582 w 2842281"/>
              <a:gd name="connsiteY0" fmla="*/ 0 h 2941299"/>
              <a:gd name="connsiteX1" fmla="*/ 2838835 w 2842281"/>
              <a:gd name="connsiteY1" fmla="*/ 0 h 2941299"/>
              <a:gd name="connsiteX2" fmla="*/ 2842281 w 2842281"/>
              <a:gd name="connsiteY2" fmla="*/ 0 h 2941299"/>
              <a:gd name="connsiteX3" fmla="*/ 2842281 w 2842281"/>
              <a:gd name="connsiteY3" fmla="*/ 2941299 h 2941299"/>
              <a:gd name="connsiteX4" fmla="*/ 0 w 2842281"/>
              <a:gd name="connsiteY4" fmla="*/ 2941299 h 2941299"/>
              <a:gd name="connsiteX5" fmla="*/ 0 w 2842281"/>
              <a:gd name="connsiteY5" fmla="*/ 163838 h 2941299"/>
              <a:gd name="connsiteX6" fmla="*/ 18633 w 2842281"/>
              <a:gd name="connsiteY6" fmla="*/ 157213 h 2941299"/>
              <a:gd name="connsiteX7" fmla="*/ 146969 w 2842281"/>
              <a:gd name="connsiteY7" fmla="*/ 154004 h 2941299"/>
              <a:gd name="connsiteX8" fmla="*/ 185470 w 2842281"/>
              <a:gd name="connsiteY8" fmla="*/ 154004 h 2941299"/>
              <a:gd name="connsiteX9" fmla="*/ 265681 w 2842281"/>
              <a:gd name="connsiteY9" fmla="*/ 160421 h 2941299"/>
              <a:gd name="connsiteX10" fmla="*/ 342683 w 2842281"/>
              <a:gd name="connsiteY10" fmla="*/ 189297 h 2941299"/>
              <a:gd name="connsiteX11" fmla="*/ 458186 w 2842281"/>
              <a:gd name="connsiteY11" fmla="*/ 234215 h 2941299"/>
              <a:gd name="connsiteX12" fmla="*/ 503104 w 2842281"/>
              <a:gd name="connsiteY12" fmla="*/ 250257 h 2941299"/>
              <a:gd name="connsiteX13" fmla="*/ 650692 w 2842281"/>
              <a:gd name="connsiteY13" fmla="*/ 301592 h 2941299"/>
              <a:gd name="connsiteX14" fmla="*/ 785445 w 2842281"/>
              <a:gd name="connsiteY14" fmla="*/ 362552 h 2941299"/>
              <a:gd name="connsiteX15" fmla="*/ 833572 w 2842281"/>
              <a:gd name="connsiteY15" fmla="*/ 381802 h 2941299"/>
              <a:gd name="connsiteX16" fmla="*/ 913782 w 2842281"/>
              <a:gd name="connsiteY16" fmla="*/ 423512 h 2941299"/>
              <a:gd name="connsiteX17" fmla="*/ 949075 w 2842281"/>
              <a:gd name="connsiteY17" fmla="*/ 436345 h 2941299"/>
              <a:gd name="connsiteX18" fmla="*/ 971534 w 2842281"/>
              <a:gd name="connsiteY18" fmla="*/ 455596 h 2941299"/>
              <a:gd name="connsiteX19" fmla="*/ 984367 w 2842281"/>
              <a:gd name="connsiteY19" fmla="*/ 465221 h 2941299"/>
              <a:gd name="connsiteX20" fmla="*/ 1035702 w 2842281"/>
              <a:gd name="connsiteY20" fmla="*/ 471638 h 2941299"/>
              <a:gd name="connsiteX21" fmla="*/ 1144788 w 2842281"/>
              <a:gd name="connsiteY21" fmla="*/ 516556 h 2941299"/>
              <a:gd name="connsiteX22" fmla="*/ 1180081 w 2842281"/>
              <a:gd name="connsiteY22" fmla="*/ 519764 h 2941299"/>
              <a:gd name="connsiteX23" fmla="*/ 1285959 w 2842281"/>
              <a:gd name="connsiteY23" fmla="*/ 567891 h 2941299"/>
              <a:gd name="connsiteX24" fmla="*/ 1327668 w 2842281"/>
              <a:gd name="connsiteY24" fmla="*/ 577516 h 2941299"/>
              <a:gd name="connsiteX25" fmla="*/ 1414296 w 2842281"/>
              <a:gd name="connsiteY25" fmla="*/ 587141 h 2941299"/>
              <a:gd name="connsiteX26" fmla="*/ 1443172 w 2842281"/>
              <a:gd name="connsiteY26" fmla="*/ 590350 h 2941299"/>
              <a:gd name="connsiteX27" fmla="*/ 1539424 w 2842281"/>
              <a:gd name="connsiteY27" fmla="*/ 606392 h 2941299"/>
              <a:gd name="connsiteX28" fmla="*/ 1642094 w 2842281"/>
              <a:gd name="connsiteY28" fmla="*/ 616017 h 2941299"/>
              <a:gd name="connsiteX29" fmla="*/ 1712679 w 2842281"/>
              <a:gd name="connsiteY29" fmla="*/ 612809 h 2941299"/>
              <a:gd name="connsiteX30" fmla="*/ 1876308 w 2842281"/>
              <a:gd name="connsiteY30" fmla="*/ 539015 h 2941299"/>
              <a:gd name="connsiteX31" fmla="*/ 2033521 w 2842281"/>
              <a:gd name="connsiteY31" fmla="*/ 439554 h 2941299"/>
              <a:gd name="connsiteX32" fmla="*/ 2100898 w 2842281"/>
              <a:gd name="connsiteY32" fmla="*/ 391428 h 2941299"/>
              <a:gd name="connsiteX33" fmla="*/ 2126565 w 2842281"/>
              <a:gd name="connsiteY33" fmla="*/ 372177 h 2941299"/>
              <a:gd name="connsiteX34" fmla="*/ 2193942 w 2842281"/>
              <a:gd name="connsiteY34" fmla="*/ 340093 h 2941299"/>
              <a:gd name="connsiteX35" fmla="*/ 2290195 w 2842281"/>
              <a:gd name="connsiteY35" fmla="*/ 259882 h 2941299"/>
              <a:gd name="connsiteX36" fmla="*/ 2344738 w 2842281"/>
              <a:gd name="connsiteY36" fmla="*/ 221381 h 2941299"/>
              <a:gd name="connsiteX37" fmla="*/ 2437782 w 2842281"/>
              <a:gd name="connsiteY37" fmla="*/ 144379 h 2941299"/>
              <a:gd name="connsiteX38" fmla="*/ 2543660 w 2842281"/>
              <a:gd name="connsiteY38" fmla="*/ 80211 h 2941299"/>
              <a:gd name="connsiteX39" fmla="*/ 2566119 w 2842281"/>
              <a:gd name="connsiteY39" fmla="*/ 64169 h 2941299"/>
              <a:gd name="connsiteX40" fmla="*/ 2633496 w 2842281"/>
              <a:gd name="connsiteY40" fmla="*/ 38501 h 2941299"/>
              <a:gd name="connsiteX41" fmla="*/ 2662372 w 2842281"/>
              <a:gd name="connsiteY41" fmla="*/ 25668 h 294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42281" h="2941299">
                <a:moveTo>
                  <a:pt x="2742582" y="0"/>
                </a:moveTo>
                <a:lnTo>
                  <a:pt x="2838835" y="0"/>
                </a:lnTo>
                <a:lnTo>
                  <a:pt x="2842281" y="0"/>
                </a:lnTo>
                <a:lnTo>
                  <a:pt x="2842281" y="2941299"/>
                </a:lnTo>
                <a:lnTo>
                  <a:pt x="0" y="2941299"/>
                </a:lnTo>
                <a:lnTo>
                  <a:pt x="0" y="163838"/>
                </a:lnTo>
                <a:lnTo>
                  <a:pt x="18633" y="157213"/>
                </a:lnTo>
                <a:lnTo>
                  <a:pt x="146969" y="154004"/>
                </a:lnTo>
                <a:lnTo>
                  <a:pt x="185470" y="154004"/>
                </a:lnTo>
                <a:lnTo>
                  <a:pt x="265681" y="160421"/>
                </a:lnTo>
                <a:lnTo>
                  <a:pt x="342683" y="189297"/>
                </a:lnTo>
                <a:lnTo>
                  <a:pt x="458186" y="234215"/>
                </a:lnTo>
                <a:cubicBezTo>
                  <a:pt x="498661" y="251080"/>
                  <a:pt x="482784" y="250257"/>
                  <a:pt x="503104" y="250257"/>
                </a:cubicBezTo>
                <a:lnTo>
                  <a:pt x="650692" y="301592"/>
                </a:lnTo>
                <a:lnTo>
                  <a:pt x="785445" y="362552"/>
                </a:lnTo>
                <a:cubicBezTo>
                  <a:pt x="824752" y="380419"/>
                  <a:pt x="808201" y="375460"/>
                  <a:pt x="833572" y="381802"/>
                </a:cubicBezTo>
                <a:lnTo>
                  <a:pt x="913782" y="423512"/>
                </a:lnTo>
                <a:cubicBezTo>
                  <a:pt x="925546" y="427790"/>
                  <a:pt x="937732" y="431051"/>
                  <a:pt x="949075" y="436345"/>
                </a:cubicBezTo>
                <a:cubicBezTo>
                  <a:pt x="959365" y="441147"/>
                  <a:pt x="963364" y="448594"/>
                  <a:pt x="971534" y="455596"/>
                </a:cubicBezTo>
                <a:cubicBezTo>
                  <a:pt x="975594" y="459076"/>
                  <a:pt x="980089" y="462013"/>
                  <a:pt x="984367" y="465221"/>
                </a:cubicBezTo>
                <a:lnTo>
                  <a:pt x="1035702" y="471638"/>
                </a:lnTo>
                <a:lnTo>
                  <a:pt x="1144788" y="516556"/>
                </a:lnTo>
                <a:lnTo>
                  <a:pt x="1180081" y="519764"/>
                </a:lnTo>
                <a:lnTo>
                  <a:pt x="1285959" y="567891"/>
                </a:lnTo>
                <a:cubicBezTo>
                  <a:pt x="1323315" y="578079"/>
                  <a:pt x="1309058" y="577516"/>
                  <a:pt x="1327668" y="577516"/>
                </a:cubicBezTo>
                <a:lnTo>
                  <a:pt x="1414296" y="587141"/>
                </a:lnTo>
                <a:lnTo>
                  <a:pt x="1443172" y="590350"/>
                </a:lnTo>
                <a:lnTo>
                  <a:pt x="1539424" y="606392"/>
                </a:lnTo>
                <a:lnTo>
                  <a:pt x="1642094" y="616017"/>
                </a:lnTo>
                <a:lnTo>
                  <a:pt x="1712679" y="612809"/>
                </a:lnTo>
                <a:lnTo>
                  <a:pt x="1876308" y="539015"/>
                </a:lnTo>
                <a:lnTo>
                  <a:pt x="2033521" y="439554"/>
                </a:lnTo>
                <a:lnTo>
                  <a:pt x="2100898" y="391428"/>
                </a:lnTo>
                <a:lnTo>
                  <a:pt x="2126565" y="372177"/>
                </a:lnTo>
                <a:lnTo>
                  <a:pt x="2193942" y="340093"/>
                </a:lnTo>
                <a:lnTo>
                  <a:pt x="2290195" y="259882"/>
                </a:lnTo>
                <a:lnTo>
                  <a:pt x="2344738" y="221381"/>
                </a:lnTo>
                <a:lnTo>
                  <a:pt x="2437782" y="144379"/>
                </a:lnTo>
                <a:lnTo>
                  <a:pt x="2543660" y="80211"/>
                </a:lnTo>
                <a:lnTo>
                  <a:pt x="2566119" y="64169"/>
                </a:lnTo>
                <a:lnTo>
                  <a:pt x="2633496" y="38501"/>
                </a:lnTo>
                <a:lnTo>
                  <a:pt x="2662372" y="2566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3" name="Равнобедренный треугольник 12">
            <a:extLst>
              <a:ext uri="{FF2B5EF4-FFF2-40B4-BE49-F238E27FC236}">
                <a16:creationId xmlns:a16="http://schemas.microsoft.com/office/drawing/2014/main" xmlns="" id="{F4D86FB1-D69E-C9B1-6EB0-DC470A479E14}"/>
              </a:ext>
            </a:extLst>
          </p:cNvPr>
          <p:cNvSpPr/>
          <p:nvPr/>
        </p:nvSpPr>
        <p:spPr>
          <a:xfrm rot="5400000">
            <a:off x="5300545" y="6103867"/>
            <a:ext cx="254524" cy="367635"/>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a:extLst>
              <a:ext uri="{FF2B5EF4-FFF2-40B4-BE49-F238E27FC236}">
                <a16:creationId xmlns:a16="http://schemas.microsoft.com/office/drawing/2014/main" xmlns="" id="{B7DE3670-A1CA-2516-4F44-2FEA3E7CBD26}"/>
              </a:ext>
            </a:extLst>
          </p:cNvPr>
          <p:cNvCxnSpPr>
            <a:cxnSpLocks/>
          </p:cNvCxnSpPr>
          <p:nvPr/>
        </p:nvCxnSpPr>
        <p:spPr>
          <a:xfrm flipH="1" flipV="1">
            <a:off x="487054" y="6287684"/>
            <a:ext cx="4773103"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Полилиния: фигура 13">
            <a:extLst>
              <a:ext uri="{FF2B5EF4-FFF2-40B4-BE49-F238E27FC236}">
                <a16:creationId xmlns:a16="http://schemas.microsoft.com/office/drawing/2014/main" xmlns="" id="{B296627D-D397-C652-55C7-84229481B7AD}"/>
              </a:ext>
            </a:extLst>
          </p:cNvPr>
          <p:cNvSpPr/>
          <p:nvPr/>
        </p:nvSpPr>
        <p:spPr>
          <a:xfrm>
            <a:off x="487055" y="3336514"/>
            <a:ext cx="5124570" cy="1065804"/>
          </a:xfrm>
          <a:custGeom>
            <a:avLst/>
            <a:gdLst>
              <a:gd name="connsiteX0" fmla="*/ 0 w 5234858"/>
              <a:gd name="connsiteY0" fmla="*/ 1065804 h 1065804"/>
              <a:gd name="connsiteX1" fmla="*/ 1036949 w 5234858"/>
              <a:gd name="connsiteY1" fmla="*/ 170257 h 1065804"/>
              <a:gd name="connsiteX2" fmla="*/ 2686640 w 5234858"/>
              <a:gd name="connsiteY2" fmla="*/ 622744 h 1065804"/>
              <a:gd name="connsiteX3" fmla="*/ 3940405 w 5234858"/>
              <a:gd name="connsiteY3" fmla="*/ 575 h 1065804"/>
              <a:gd name="connsiteX4" fmla="*/ 5109328 w 5234858"/>
              <a:gd name="connsiteY4" fmla="*/ 754719 h 1065804"/>
              <a:gd name="connsiteX5" fmla="*/ 5147035 w 5234858"/>
              <a:gd name="connsiteY5" fmla="*/ 792426 h 10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4858" h="1065804">
                <a:moveTo>
                  <a:pt x="0" y="1065804"/>
                </a:moveTo>
                <a:cubicBezTo>
                  <a:pt x="294588" y="654952"/>
                  <a:pt x="589176" y="244100"/>
                  <a:pt x="1036949" y="170257"/>
                </a:cubicBezTo>
                <a:cubicBezTo>
                  <a:pt x="1484722" y="96414"/>
                  <a:pt x="2202731" y="651024"/>
                  <a:pt x="2686640" y="622744"/>
                </a:cubicBezTo>
                <a:cubicBezTo>
                  <a:pt x="3170549" y="594464"/>
                  <a:pt x="3536624" y="-21421"/>
                  <a:pt x="3940405" y="575"/>
                </a:cubicBezTo>
                <a:cubicBezTo>
                  <a:pt x="4344186" y="22571"/>
                  <a:pt x="4908223" y="622744"/>
                  <a:pt x="5109328" y="754719"/>
                </a:cubicBezTo>
                <a:cubicBezTo>
                  <a:pt x="5310433" y="886694"/>
                  <a:pt x="5228734" y="839560"/>
                  <a:pt x="5147035" y="79242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a:extLst>
              <a:ext uri="{FF2B5EF4-FFF2-40B4-BE49-F238E27FC236}">
                <a16:creationId xmlns:a16="http://schemas.microsoft.com/office/drawing/2014/main" xmlns="" id="{C104B25C-36CB-209C-75A4-2F85B267DF62}"/>
              </a:ext>
            </a:extLst>
          </p:cNvPr>
          <p:cNvCxnSpPr>
            <a:cxnSpLocks/>
          </p:cNvCxnSpPr>
          <p:nvPr/>
        </p:nvCxnSpPr>
        <p:spPr>
          <a:xfrm>
            <a:off x="1502159" y="3506773"/>
            <a:ext cx="0" cy="308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C301EA9A-CF42-1DA5-AE28-9B3FF0CD6899}"/>
              </a:ext>
            </a:extLst>
          </p:cNvPr>
          <p:cNvCxnSpPr>
            <a:cxnSpLocks/>
            <a:stCxn id="14" idx="3"/>
          </p:cNvCxnSpPr>
          <p:nvPr/>
        </p:nvCxnSpPr>
        <p:spPr>
          <a:xfrm>
            <a:off x="4344444" y="3337089"/>
            <a:ext cx="1" cy="325224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CE66FB07-E5FF-899F-B777-41C1D8AC2D94}"/>
              </a:ext>
            </a:extLst>
          </p:cNvPr>
          <p:cNvSpPr txBox="1"/>
          <p:nvPr/>
        </p:nvSpPr>
        <p:spPr>
          <a:xfrm rot="16200000">
            <a:off x="761513" y="4908438"/>
            <a:ext cx="1060794" cy="369331"/>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 = a</a:t>
            </a:r>
            <a:endParaRPr lang="ru-RU" dirty="0"/>
          </a:p>
        </p:txBody>
      </p:sp>
      <p:sp>
        <p:nvSpPr>
          <p:cNvPr id="37" name="TextBox 36">
            <a:extLst>
              <a:ext uri="{FF2B5EF4-FFF2-40B4-BE49-F238E27FC236}">
                <a16:creationId xmlns:a16="http://schemas.microsoft.com/office/drawing/2014/main" xmlns="" id="{605B503E-09DF-AA8B-279B-C27C6E774A63}"/>
              </a:ext>
            </a:extLst>
          </p:cNvPr>
          <p:cNvSpPr txBox="1"/>
          <p:nvPr/>
        </p:nvSpPr>
        <p:spPr>
          <a:xfrm rot="16200000">
            <a:off x="3980783" y="4778546"/>
            <a:ext cx="1147812"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 = b</a:t>
            </a:r>
            <a:endParaRPr lang="ru-RU" dirty="0"/>
          </a:p>
        </p:txBody>
      </p:sp>
      <p:sp>
        <p:nvSpPr>
          <p:cNvPr id="39" name="TextBox 38">
            <a:extLst>
              <a:ext uri="{FF2B5EF4-FFF2-40B4-BE49-F238E27FC236}">
                <a16:creationId xmlns:a16="http://schemas.microsoft.com/office/drawing/2014/main" xmlns="" id="{79A227C0-B37C-6A85-533C-4B8AC515AC7E}"/>
              </a:ext>
            </a:extLst>
          </p:cNvPr>
          <p:cNvSpPr txBox="1"/>
          <p:nvPr/>
        </p:nvSpPr>
        <p:spPr>
          <a:xfrm>
            <a:off x="1409199" y="6278392"/>
            <a:ext cx="593016"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a</a:t>
            </a:r>
            <a:endParaRPr lang="ru-RU" dirty="0"/>
          </a:p>
        </p:txBody>
      </p:sp>
      <p:sp>
        <p:nvSpPr>
          <p:cNvPr id="41" name="TextBox 40">
            <a:extLst>
              <a:ext uri="{FF2B5EF4-FFF2-40B4-BE49-F238E27FC236}">
                <a16:creationId xmlns:a16="http://schemas.microsoft.com/office/drawing/2014/main" xmlns="" id="{B5E3999D-C1D5-2711-2811-7C4A5080C11E}"/>
              </a:ext>
            </a:extLst>
          </p:cNvPr>
          <p:cNvSpPr txBox="1"/>
          <p:nvPr/>
        </p:nvSpPr>
        <p:spPr>
          <a:xfrm>
            <a:off x="3845718" y="6275059"/>
            <a:ext cx="558826"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AU" dirty="0"/>
              <a:t>b</a:t>
            </a:r>
            <a:endParaRPr lang="ru-RU" dirty="0"/>
          </a:p>
        </p:txBody>
      </p:sp>
      <p:sp>
        <p:nvSpPr>
          <p:cNvPr id="43" name="TextBox 42">
            <a:extLst>
              <a:ext uri="{FF2B5EF4-FFF2-40B4-BE49-F238E27FC236}">
                <a16:creationId xmlns:a16="http://schemas.microsoft.com/office/drawing/2014/main" xmlns="" id="{8CF83D47-8A98-7C58-88C0-AF6D47AE0914}"/>
              </a:ext>
            </a:extLst>
          </p:cNvPr>
          <p:cNvSpPr txBox="1"/>
          <p:nvPr/>
        </p:nvSpPr>
        <p:spPr>
          <a:xfrm>
            <a:off x="5082941" y="6289267"/>
            <a:ext cx="1013058" cy="400110"/>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x</a:t>
            </a:r>
            <a:endParaRPr lang="ru-RU" dirty="0"/>
          </a:p>
        </p:txBody>
      </p:sp>
      <p:sp>
        <p:nvSpPr>
          <p:cNvPr id="45" name="TextBox 44">
            <a:extLst>
              <a:ext uri="{FF2B5EF4-FFF2-40B4-BE49-F238E27FC236}">
                <a16:creationId xmlns:a16="http://schemas.microsoft.com/office/drawing/2014/main" xmlns="" id="{DC2135BA-9EAB-12EC-B05E-B5AC41D570F8}"/>
              </a:ext>
            </a:extLst>
          </p:cNvPr>
          <p:cNvSpPr txBox="1"/>
          <p:nvPr/>
        </p:nvSpPr>
        <p:spPr>
          <a:xfrm>
            <a:off x="98900" y="2017048"/>
            <a:ext cx="907181"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a:t>
            </a:r>
            <a:endParaRPr lang="ru-RU" dirty="0"/>
          </a:p>
        </p:txBody>
      </p:sp>
      <p:sp>
        <p:nvSpPr>
          <p:cNvPr id="47" name="TextBox 46">
            <a:extLst>
              <a:ext uri="{FF2B5EF4-FFF2-40B4-BE49-F238E27FC236}">
                <a16:creationId xmlns:a16="http://schemas.microsoft.com/office/drawing/2014/main" xmlns="" id="{EDF78BE7-B85C-0B4E-8A77-5AC11FBAA447}"/>
              </a:ext>
            </a:extLst>
          </p:cNvPr>
          <p:cNvSpPr txBox="1"/>
          <p:nvPr/>
        </p:nvSpPr>
        <p:spPr>
          <a:xfrm>
            <a:off x="3122092" y="2913421"/>
            <a:ext cx="1432597"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y = f(x) </a:t>
            </a:r>
            <a:endParaRPr lang="ru-RU" dirty="0"/>
          </a:p>
        </p:txBody>
      </p:sp>
      <p:sp>
        <p:nvSpPr>
          <p:cNvPr id="51" name="TextBox 50">
            <a:extLst>
              <a:ext uri="{FF2B5EF4-FFF2-40B4-BE49-F238E27FC236}">
                <a16:creationId xmlns:a16="http://schemas.microsoft.com/office/drawing/2014/main" xmlns="" id="{C0C78C4D-0C23-D594-666F-48BCACFCC4F1}"/>
              </a:ext>
            </a:extLst>
          </p:cNvPr>
          <p:cNvSpPr txBox="1"/>
          <p:nvPr/>
        </p:nvSpPr>
        <p:spPr>
          <a:xfrm>
            <a:off x="331985" y="6304656"/>
            <a:ext cx="685800" cy="369332"/>
          </a:xfrm>
          <a:prstGeom prst="rect">
            <a:avLst/>
          </a:prstGeom>
          <a:noFill/>
        </p:spPr>
        <p:txBody>
          <a:bodyPr wrap="square" rtlCol="0">
            <a:spAutoFit/>
          </a:bodyPr>
          <a:lstStyle>
            <a:defPPr>
              <a:defRPr lang="ru-RU"/>
            </a:defPPr>
            <a:lvl1pPr algn="ctr">
              <a:lnSpc>
                <a:spcPct val="107000"/>
              </a:lnSpc>
              <a:spcAft>
                <a:spcPts val="800"/>
              </a:spcAft>
              <a:defRPr sz="2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defRPr>
            </a:lvl1pPr>
          </a:lstStyle>
          <a:p>
            <a:r>
              <a:rPr lang="en-US" dirty="0"/>
              <a:t>0</a:t>
            </a:r>
            <a:endParaRPr lang="ru-RU" dirty="0"/>
          </a:p>
        </p:txBody>
      </p:sp>
      <p:sp>
        <p:nvSpPr>
          <p:cNvPr id="53" name="TextBox 52">
            <a:extLst>
              <a:ext uri="{FF2B5EF4-FFF2-40B4-BE49-F238E27FC236}">
                <a16:creationId xmlns:a16="http://schemas.microsoft.com/office/drawing/2014/main" xmlns="" id="{4D036E62-12AA-379B-1F94-8853E0BE88BD}"/>
              </a:ext>
            </a:extLst>
          </p:cNvPr>
          <p:cNvSpPr txBox="1"/>
          <p:nvPr/>
        </p:nvSpPr>
        <p:spPr>
          <a:xfrm>
            <a:off x="6301544" y="3789140"/>
            <a:ext cx="5124570" cy="1323439"/>
          </a:xfrm>
          <a:prstGeom prst="rect">
            <a:avLst/>
          </a:prstGeom>
          <a:noFill/>
        </p:spPr>
        <p:txBody>
          <a:bodyPr wrap="square">
            <a:spAutoFit/>
          </a:bodyPr>
          <a:lstStyle/>
          <a:p>
            <a:r>
              <a:rPr lang="ru-RU" sz="2000" dirty="0">
                <a:effectLst/>
                <a:latin typeface="Century Gothic" panose="020B0502020202020204" pitchFamily="34" charset="0"/>
                <a:ea typeface="Times New Roman" panose="02020603050405020304" pitchFamily="18" charset="0"/>
              </a:rPr>
              <a:t>Фигуру, ограниченную графиком функции </a:t>
            </a:r>
            <a:r>
              <a:rPr lang="en-US" sz="2000" dirty="0">
                <a:effectLst/>
                <a:latin typeface="Century Gothic" panose="020B0502020202020204" pitchFamily="34" charset="0"/>
                <a:ea typeface="Times New Roman" panose="02020603050405020304" pitchFamily="18" charset="0"/>
              </a:rPr>
              <a:t>f </a:t>
            </a:r>
            <a:r>
              <a:rPr lang="ru-RU" sz="2000" dirty="0">
                <a:effectLst/>
                <a:latin typeface="Century Gothic" panose="020B0502020202020204" pitchFamily="34" charset="0"/>
                <a:ea typeface="Times New Roman" panose="02020603050405020304" pitchFamily="18" charset="0"/>
              </a:rPr>
              <a:t> и прямыми </a:t>
            </a:r>
            <a:r>
              <a:rPr lang="en-US" sz="2000" dirty="0">
                <a:effectLst/>
                <a:latin typeface="Century Gothic" panose="020B0502020202020204" pitchFamily="34" charset="0"/>
                <a:ea typeface="Times New Roman" panose="02020603050405020304" pitchFamily="18" charset="0"/>
              </a:rPr>
              <a:t>y = 0, x = a, </a:t>
            </a:r>
            <a:r>
              <a:rPr lang="ru-RU" sz="2000" dirty="0">
                <a:effectLst/>
                <a:latin typeface="Century Gothic" panose="020B0502020202020204" pitchFamily="34" charset="0"/>
                <a:ea typeface="Times New Roman" panose="02020603050405020304" pitchFamily="18" charset="0"/>
              </a:rPr>
              <a:t/>
            </a:r>
            <a:br>
              <a:rPr lang="ru-RU" sz="2000" dirty="0">
                <a:effectLst/>
                <a:latin typeface="Century Gothic" panose="020B0502020202020204" pitchFamily="34" charset="0"/>
                <a:ea typeface="Times New Roman" panose="02020603050405020304" pitchFamily="18" charset="0"/>
              </a:rPr>
            </a:br>
            <a:r>
              <a:rPr lang="en-US" sz="2000" dirty="0">
                <a:effectLst/>
                <a:latin typeface="Century Gothic" panose="020B0502020202020204" pitchFamily="34" charset="0"/>
                <a:ea typeface="Times New Roman" panose="02020603050405020304" pitchFamily="18" charset="0"/>
              </a:rPr>
              <a:t>x = b</a:t>
            </a:r>
            <a:r>
              <a:rPr lang="ru-RU" sz="2000" dirty="0">
                <a:effectLst/>
                <a:latin typeface="Century Gothic" panose="020B0502020202020204" pitchFamily="34" charset="0"/>
                <a:ea typeface="Times New Roman" panose="02020603050405020304" pitchFamily="18" charset="0"/>
              </a:rPr>
              <a:t>, называют </a:t>
            </a:r>
            <a:r>
              <a:rPr lang="ru-RU" sz="2000" i="1" dirty="0">
                <a:effectLst/>
                <a:latin typeface="Century Gothic" panose="020B0502020202020204" pitchFamily="34" charset="0"/>
                <a:ea typeface="Times New Roman" panose="02020603050405020304" pitchFamily="18" charset="0"/>
              </a:rPr>
              <a:t>криволинейной трапецией.</a:t>
            </a:r>
          </a:p>
        </p:txBody>
      </p:sp>
    </p:spTree>
    <p:extLst>
      <p:ext uri="{BB962C8B-B14F-4D97-AF65-F5344CB8AC3E}">
        <p14:creationId xmlns:p14="http://schemas.microsoft.com/office/powerpoint/2010/main" xmlns="" val="208972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000"/>
                            </p:stCondLst>
                            <p:childTnLst>
                              <p:par>
                                <p:cTn id="17" presetID="10"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1+#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animBg="1"/>
      <p:bldP spid="14" grpId="0" animBg="1"/>
      <p:bldP spid="35" grpId="0"/>
      <p:bldP spid="37" grpId="0"/>
      <p:bldP spid="39" grpId="0"/>
      <p:bldP spid="41" grpId="0"/>
      <p:bldP spid="47" grpId="0"/>
      <p:bldP spid="5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1598</Words>
  <Application>Microsoft Office PowerPoint</Application>
  <PresentationFormat>Произвольный</PresentationFormat>
  <Paragraphs>287</Paragraphs>
  <Slides>22</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Дарья Ерохова</dc:creator>
  <cp:lastModifiedBy>user</cp:lastModifiedBy>
  <cp:revision>86</cp:revision>
  <dcterms:created xsi:type="dcterms:W3CDTF">2022-11-28T15:10:21Z</dcterms:created>
  <dcterms:modified xsi:type="dcterms:W3CDTF">2026-01-12T09:23:14Z</dcterms:modified>
</cp:coreProperties>
</file>