
<file path=[Content_Types].xml><?xml version="1.0" encoding="utf-8"?>
<Types xmlns="http://schemas.openxmlformats.org/package/2006/content-types">
  <Default Extension="jfif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5"/>
  </p:notesMasterIdLst>
  <p:sldIdLst>
    <p:sldId id="267" r:id="rId2"/>
    <p:sldId id="257" r:id="rId3"/>
    <p:sldId id="275" r:id="rId4"/>
    <p:sldId id="258" r:id="rId5"/>
    <p:sldId id="270" r:id="rId6"/>
    <p:sldId id="271" r:id="rId7"/>
    <p:sldId id="260" r:id="rId8"/>
    <p:sldId id="272" r:id="rId9"/>
    <p:sldId id="273" r:id="rId10"/>
    <p:sldId id="274" r:id="rId11"/>
    <p:sldId id="263" r:id="rId12"/>
    <p:sldId id="264" r:id="rId13"/>
    <p:sldId id="265" r:id="rId14"/>
  </p:sldIdLst>
  <p:sldSz cx="14630400" cy="8229600"/>
  <p:notesSz cx="8229600" cy="146304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5722539A-B076-49AC-8521-31777C51572D}">
          <p14:sldIdLst>
            <p14:sldId id="267"/>
            <p14:sldId id="257"/>
          </p14:sldIdLst>
        </p14:section>
        <p14:section name="Раздел без заголовка" id="{7DEAEACC-78DB-4109-8187-B467EA9DD8A0}">
          <p14:sldIdLst>
            <p14:sldId id="275"/>
            <p14:sldId id="258"/>
            <p14:sldId id="270"/>
            <p14:sldId id="271"/>
            <p14:sldId id="260"/>
            <p14:sldId id="272"/>
            <p14:sldId id="273"/>
            <p14:sldId id="274"/>
            <p14:sldId id="263"/>
            <p14:sldId id="264"/>
            <p14:sldId id="265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320" userDrawn="1">
          <p15:clr>
            <a:srgbClr val="A4A3A4"/>
          </p15:clr>
        </p15:guide>
        <p15:guide id="2" pos="460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11"/>
    <p:restoredTop sz="94610"/>
  </p:normalViewPr>
  <p:slideViewPr>
    <p:cSldViewPr snapToGrid="0" snapToObjects="1">
      <p:cViewPr varScale="1">
        <p:scale>
          <a:sx n="96" d="100"/>
          <a:sy n="96" d="100"/>
        </p:scale>
        <p:origin x="378" y="84"/>
      </p:cViewPr>
      <p:guideLst>
        <p:guide orient="horz" pos="2320"/>
        <p:guide pos="460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00520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986010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88364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289259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639907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711841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560925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828800" y="1346836"/>
            <a:ext cx="10972800" cy="2865120"/>
          </a:xfrm>
        </p:spPr>
        <p:txBody>
          <a:bodyPr anchor="b"/>
          <a:lstStyle>
            <a:lvl1pPr algn="ctr">
              <a:defRPr sz="7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4322446"/>
            <a:ext cx="10972800" cy="1986914"/>
          </a:xfrm>
        </p:spPr>
        <p:txBody>
          <a:bodyPr/>
          <a:lstStyle>
            <a:lvl1pPr marL="0" indent="0" algn="ctr">
              <a:buNone/>
              <a:defRPr sz="2880"/>
            </a:lvl1pPr>
            <a:lvl2pPr marL="548640" indent="0" algn="ctr">
              <a:buNone/>
              <a:defRPr sz="2400"/>
            </a:lvl2pPr>
            <a:lvl3pPr marL="1097280" indent="0" algn="ctr">
              <a:buNone/>
              <a:defRPr sz="2160"/>
            </a:lvl3pPr>
            <a:lvl4pPr marL="1645920" indent="0" algn="ctr">
              <a:buNone/>
              <a:defRPr sz="1920"/>
            </a:lvl4pPr>
            <a:lvl5pPr marL="2194560" indent="0" algn="ctr">
              <a:buNone/>
              <a:defRPr sz="1920"/>
            </a:lvl5pPr>
            <a:lvl6pPr marL="2743200" indent="0" algn="ctr">
              <a:buNone/>
              <a:defRPr sz="1920"/>
            </a:lvl6pPr>
            <a:lvl7pPr marL="3291840" indent="0" algn="ctr">
              <a:buNone/>
              <a:defRPr sz="1920"/>
            </a:lvl7pPr>
            <a:lvl8pPr marL="3840480" indent="0" algn="ctr">
              <a:buNone/>
              <a:defRPr sz="1920"/>
            </a:lvl8pPr>
            <a:lvl9pPr marL="4389120" indent="0" algn="ctr">
              <a:buNone/>
              <a:defRPr sz="192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6D4F94-DFCB-432D-A504-C2A6D50249FF}" type="datetimeFigureOut">
              <a:rPr lang="ru-RU" smtClean="0"/>
              <a:t>13.08.2024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1EF145-F4B4-4AF1-8C12-937B19CA998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235354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znanierussia.ru/articles/&#1047;&#1072;&#1075;&#1083;&#1072;&#1074;&#1085;&#1072;&#1103;_&#1089;&#1090;&#1088;&#1072;&#1085;&#1080;&#1094;&#1072;" TargetMode="External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&#1050;&#1072;&#1082;%20&#1088;&#1072;&#1079;&#1088;&#1077;&#1096;&#1072;&#1090;&#1100;%20&#1082;&#1086;&#1085;&#1092;&#1083;&#1080;&#1082;&#1090;&#1099;.pdf" TargetMode="Externa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7" Type="http://schemas.openxmlformats.org/officeDocument/2006/relationships/image" Target="../media/image28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s://vk.com/mr_teacher_ru" TargetMode="Externa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g"/><Relationship Id="rId13" Type="http://schemas.openxmlformats.org/officeDocument/2006/relationships/hyperlink" Target="https://t.me/gigachat_bot" TargetMode="External"/><Relationship Id="rId18" Type="http://schemas.openxmlformats.org/officeDocument/2006/relationships/hyperlink" Target="https://ya.ru/ai/art" TargetMode="External"/><Relationship Id="rId3" Type="http://schemas.openxmlformats.org/officeDocument/2006/relationships/hyperlink" Target="https://giga.chat/" TargetMode="External"/><Relationship Id="rId21" Type="http://schemas.openxmlformats.org/officeDocument/2006/relationships/hyperlink" Target="https://apps.rustore.ru/app/com.yandex.shedevrus" TargetMode="External"/><Relationship Id="rId7" Type="http://schemas.openxmlformats.org/officeDocument/2006/relationships/hyperlink" Target="https://quizizz.com/" TargetMode="External"/><Relationship Id="rId12" Type="http://schemas.openxmlformats.org/officeDocument/2006/relationships/image" Target="../media/image6.jpg"/><Relationship Id="rId17" Type="http://schemas.openxmlformats.org/officeDocument/2006/relationships/image" Target="../media/image9.png"/><Relationship Id="rId25" Type="http://schemas.openxmlformats.org/officeDocument/2006/relationships/image" Target="../media/image14.jfif"/><Relationship Id="rId2" Type="http://schemas.openxmlformats.org/officeDocument/2006/relationships/notesSlide" Target="../notesSlides/notesSlide3.xml"/><Relationship Id="rId16" Type="http://schemas.openxmlformats.org/officeDocument/2006/relationships/hyperlink" Target="https://a.ya.ru/" TargetMode="External"/><Relationship Id="rId20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11" Type="http://schemas.openxmlformats.org/officeDocument/2006/relationships/hyperlink" Target="https://t.me/kandinsky21_bot" TargetMode="External"/><Relationship Id="rId24" Type="http://schemas.openxmlformats.org/officeDocument/2006/relationships/hyperlink" Target="https://flyvi.io/ru" TargetMode="External"/><Relationship Id="rId5" Type="http://schemas.openxmlformats.org/officeDocument/2006/relationships/hyperlink" Target="https://gamma.app/" TargetMode="External"/><Relationship Id="rId15" Type="http://schemas.openxmlformats.org/officeDocument/2006/relationships/image" Target="../media/image8.png"/><Relationship Id="rId23" Type="http://schemas.openxmlformats.org/officeDocument/2006/relationships/image" Target="../media/image13.png"/><Relationship Id="rId10" Type="http://schemas.openxmlformats.org/officeDocument/2006/relationships/image" Target="../media/image5.png"/><Relationship Id="rId19" Type="http://schemas.openxmlformats.org/officeDocument/2006/relationships/image" Target="../media/image10.png"/><Relationship Id="rId4" Type="http://schemas.openxmlformats.org/officeDocument/2006/relationships/image" Target="../media/image2.png"/><Relationship Id="rId9" Type="http://schemas.openxmlformats.org/officeDocument/2006/relationships/hyperlink" Target="https://www.sberbank.com/promo/kandinsky/" TargetMode="External"/><Relationship Id="rId14" Type="http://schemas.openxmlformats.org/officeDocument/2006/relationships/image" Target="../media/image7.jpg"/><Relationship Id="rId22" Type="http://schemas.openxmlformats.org/officeDocument/2006/relationships/image" Target="../media/image12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&#1048;&#1085;&#1089;&#1090;&#1088;&#1091;&#1082;&#1094;&#1080;&#1103;%20&#1087;&#1086;%20&#1085;&#1072;&#1087;&#1080;&#1089;&#1072;&#1085;&#1080;&#1102;%20&#1087;&#1088;&#1086;&#1084;&#1087;&#1090;&#1072;%20&#1076;&#1083;&#1103;%20&#1079;&#1072;&#1087;&#1088;&#1086;&#1089;&#1072;%20&#1048;&#1048;%20&#1082;&#1083;&#1072;&#1089;&#1089;&#1085;&#1086;&#1084;&#1091;%20&#1088;&#1091;&#1082;&#1086;&#1074;&#1086;&#1076;&#1080;&#1090;&#1077;&#1083;&#1102;.pdf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&#1055;&#1056;&#1048;&#1052;&#1045;&#1056;%20&#1055;&#1056;&#1054;&#1052;&#1055;&#1058;&#1040;%20&#1076;&#1083;&#1103;%20&#1082;&#1083;&#1072;&#1089;&#1089;&#1085;&#1086;&#1075;&#1086;%20&#1088;&#1091;&#1082;&#1086;&#1074;&#1086;&#1076;&#1080;&#1090;&#1077;&#1083;&#1103;%20&#1087;&#1086;%20&#1087;&#1088;&#1086;&#1074;&#1077;&#1076;&#1077;&#1085;&#1080;&#1102;%20&#1084;&#1077;&#1088;&#1086;&#1087;&#1088;&#1080;&#1103;&#1090;&#1080;&#1103;%20&#1089;%205%20&#1082;&#1083;&#1072;&#1089;&#1089;&#1086;&#1084;%201%20&#1089;&#1077;&#1085;&#1090;&#1103;&#1073;&#1088;&#1103;%20&#1074;%20&#1076;&#1077;&#1085;&#1100;%20&#1079;&#1085;&#1072;&#1085;&#1080;&#1081;.pdf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6.png"/><Relationship Id="rId4" Type="http://schemas.openxmlformats.org/officeDocument/2006/relationships/hyperlink" Target="&#1060;&#1086;&#1088;&#1084;&#1072;&#1090;%20&#1088;&#1077;&#1079;&#1091;&#1083;&#1100;&#1090;&#1072;&#1090;&#1072;.pdf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&#1055;&#1083;&#1072;&#1085;%20&#1073;&#1077;&#1089;&#1077;&#1076;&#1099;%20&#1089;%20&#1091;&#1095;&#1077;&#1085;&#1080;&#1082;&#1086;&#1084;,%20&#1082;&#1086;&#1090;&#1086;&#1088;&#1099;&#1081;%20&#1095;&#1072;&#1089;&#1090;&#1086;%20&#1086;&#1087;&#1072;&#1079;&#1076;&#1099;&#1074;&#1072;&#1077;&#1090;%20&#1085;&#1072;%20&#1091;&#1088;&#1086;&#1082;&#1080;.pdf" TargetMode="Externa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8.png"/><Relationship Id="rId4" Type="http://schemas.openxmlformats.org/officeDocument/2006/relationships/hyperlink" Target="&#1057;&#1090;&#1088;&#1072;&#1090;&#1077;&#1075;&#1080;&#1103;%20&#1088;&#1072;&#1079;&#1075;&#1086;&#1074;&#1086;&#1088;&#1072;%20&#1089;%20&#1091;&#1095;&#1077;&#1085;&#1080;&#1082;&#1086;&#1084;,%20&#1082;&#1086;&#1090;&#1086;&#1088;&#1099;&#1081;%20&#1088;&#1077;&#1075;&#1091;&#1083;&#1103;&#1088;&#1085;&#1086;%20&#1086;&#1087;&#1072;&#1079;&#1076;&#1099;&#1074;&#1072;&#1077;&#1090;%20&#1085;&#1072;%20&#1079;&#1072;&#1085;&#1103;&#1090;&#1080;&#1103;.pdf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0.png"/><Relationship Id="rId4" Type="http://schemas.openxmlformats.org/officeDocument/2006/relationships/hyperlink" Target="https://quizizz.com/embed/quiz/66bb502ad9230d3ab790a669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Заголовок 1"/>
          <p:cNvSpPr txBox="1">
            <a:spLocks/>
          </p:cNvSpPr>
          <p:nvPr/>
        </p:nvSpPr>
        <p:spPr>
          <a:xfrm>
            <a:off x="3174787" y="1541721"/>
            <a:ext cx="9523305" cy="2460378"/>
          </a:xfrm>
          <a:prstGeom prst="rect">
            <a:avLst/>
          </a:prstGeom>
        </p:spPr>
        <p:txBody>
          <a:bodyPr vert="horz" lIns="109728" tIns="54864" rIns="109728" bIns="54864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sz="4000" b="1" dirty="0">
                <a:latin typeface="Verdana" panose="020B0604030504040204" pitchFamily="34" charset="0"/>
                <a:ea typeface="Verdana" panose="020B0604030504040204" pitchFamily="34" charset="0"/>
              </a:rPr>
              <a:t>Применение искусственного интеллекта в практике классного руководителя: новые горизонты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rcRect l="20865" r="20865"/>
          <a:stretch/>
        </p:blipFill>
        <p:spPr>
          <a:xfrm>
            <a:off x="3394324" y="4493917"/>
            <a:ext cx="1434202" cy="1385437"/>
          </a:xfrm>
          <a:prstGeom prst="flowChartConnector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5510268" y="4446883"/>
            <a:ext cx="58134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chemeClr val="accent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Иванов Андрей Валентинович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510268" y="5112990"/>
            <a:ext cx="44135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>
                <a:solidFill>
                  <a:schemeClr val="accent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Учитель информатики, ВКК</a:t>
            </a:r>
          </a:p>
          <a:p>
            <a:r>
              <a:rPr lang="ru-RU" sz="2000" dirty="0">
                <a:solidFill>
                  <a:schemeClr val="accent1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Автор </a:t>
            </a:r>
            <a:r>
              <a:rPr lang="ru-RU" sz="2000" dirty="0" err="1">
                <a:solidFill>
                  <a:schemeClr val="accent1"/>
                </a:solidFill>
                <a:latin typeface="Verdana" panose="020B0604030504040204" pitchFamily="34" charset="0"/>
                <a:ea typeface="Verdana" panose="020B0604030504040204" pitchFamily="34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Знание.Вики</a:t>
            </a:r>
            <a:endParaRPr lang="ru-RU" sz="2000" dirty="0">
              <a:solidFill>
                <a:schemeClr val="accent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748876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2"/>
          <p:cNvSpPr/>
          <p:nvPr/>
        </p:nvSpPr>
        <p:spPr>
          <a:xfrm>
            <a:off x="1704632" y="1288284"/>
            <a:ext cx="12680352" cy="897970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>
              <a:lnSpc>
                <a:spcPts val="5468"/>
              </a:lnSpc>
              <a:buNone/>
            </a:pPr>
            <a:r>
              <a:rPr lang="ru-RU" sz="4000" b="1" dirty="0">
                <a:latin typeface="Verdana" panose="020B0604030504040204" pitchFamily="34" charset="0"/>
                <a:ea typeface="Verdana" panose="020B0604030504040204" pitchFamily="34" charset="0"/>
              </a:rPr>
              <a:t>АВТОМАТИЗАЦИЯ ПОВСЕДНЕВНЫХ ЗАДАЧ</a:t>
            </a:r>
            <a:endParaRPr lang="en-US" sz="4000" b="1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D49E59A-2A8B-4C24-A7E1-B7AD297B0DF4}"/>
              </a:ext>
            </a:extLst>
          </p:cNvPr>
          <p:cNvSpPr txBox="1"/>
          <p:nvPr/>
        </p:nvSpPr>
        <p:spPr>
          <a:xfrm>
            <a:off x="1690229" y="2798062"/>
            <a:ext cx="933573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latin typeface="Verdana" panose="020B0604030504040204" pitchFamily="34" charset="0"/>
                <a:ea typeface="Verdana" panose="020B0604030504040204" pitchFamily="34" charset="0"/>
              </a:rPr>
              <a:t>Как опытный педагог и классный руководитель 7 класса, предлагаю разработать </a:t>
            </a:r>
            <a:r>
              <a:rPr lang="ru-RU" sz="2400" dirty="0">
                <a:latin typeface="Verdana" panose="020B0604030504040204" pitchFamily="34" charset="0"/>
                <a:ea typeface="Verdana" panose="020B0604030504040204" pitchFamily="34" charset="0"/>
                <a:hlinkClick r:id="rId3" action="ppaction://hlinkfile"/>
              </a:rPr>
              <a:t>родительское собрание</a:t>
            </a:r>
            <a:r>
              <a:rPr lang="ru-RU" sz="2400" dirty="0">
                <a:latin typeface="Verdana" panose="020B0604030504040204" pitchFamily="34" charset="0"/>
                <a:ea typeface="Verdana" panose="020B0604030504040204" pitchFamily="34" charset="0"/>
              </a:rPr>
              <a:t> по теме «Как разрешать конфликты»</a:t>
            </a:r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36017ACC-DF68-23C9-179D-ECBD2DA96661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1843" b="1843"/>
          <a:stretch/>
        </p:blipFill>
        <p:spPr>
          <a:xfrm>
            <a:off x="11721428" y="2035481"/>
            <a:ext cx="2696321" cy="259693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39EAD027-D638-441E-08E4-9781CF8D9982}"/>
              </a:ext>
            </a:extLst>
          </p:cNvPr>
          <p:cNvSpPr txBox="1"/>
          <p:nvPr/>
        </p:nvSpPr>
        <p:spPr>
          <a:xfrm>
            <a:off x="12011410" y="4696948"/>
            <a:ext cx="240633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i="1" dirty="0"/>
              <a:t>Кустарное производство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2E133A7-2B1B-5056-0E13-251008F7C3E7}"/>
              </a:ext>
            </a:extLst>
          </p:cNvPr>
          <p:cNvSpPr txBox="1"/>
          <p:nvPr/>
        </p:nvSpPr>
        <p:spPr>
          <a:xfrm>
            <a:off x="1690229" y="4995314"/>
            <a:ext cx="559182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latin typeface="Verdana" panose="020B0604030504040204" pitchFamily="34" charset="0"/>
                <a:ea typeface="Verdana" panose="020B0604030504040204" pitchFamily="34" charset="0"/>
              </a:rPr>
              <a:t>Написать пост в сети </a:t>
            </a:r>
            <a:r>
              <a:rPr lang="en-US" sz="2400" dirty="0" err="1">
                <a:latin typeface="Verdana" panose="020B0604030504040204" pitchFamily="34" charset="0"/>
                <a:ea typeface="Verdana" panose="020B0604030504040204" pitchFamily="34" charset="0"/>
              </a:rPr>
              <a:t>vk</a:t>
            </a:r>
            <a:r>
              <a:rPr lang="ru-RU" sz="2400" dirty="0">
                <a:latin typeface="Verdana" panose="020B0604030504040204" pitchFamily="34" charset="0"/>
                <a:ea typeface="Verdana" panose="020B0604030504040204" pitchFamily="34" charset="0"/>
              </a:rPr>
              <a:t> от лица классного руководителя </a:t>
            </a:r>
            <a:br>
              <a:rPr lang="ru-RU" sz="2400" dirty="0">
                <a:latin typeface="Verdana" panose="020B0604030504040204" pitchFamily="34" charset="0"/>
                <a:ea typeface="Verdana" panose="020B0604030504040204" pitchFamily="34" charset="0"/>
              </a:rPr>
            </a:br>
            <a:r>
              <a:rPr lang="ru-RU" sz="2400" dirty="0">
                <a:latin typeface="Verdana" panose="020B0604030504040204" pitchFamily="34" charset="0"/>
                <a:ea typeface="Verdana" panose="020B0604030504040204" pitchFamily="34" charset="0"/>
              </a:rPr>
              <a:t>по окончании учебного года</a:t>
            </a:r>
          </a:p>
        </p:txBody>
      </p:sp>
      <p:pic>
        <p:nvPicPr>
          <p:cNvPr id="4098" name="Picture 2" descr="https://code-qr.ru/storage/generated/2024/06/06/bf63ec7a6a409a1d9e6d30f009943d34/2024060617029.png">
            <a:extLst>
              <a:ext uri="{FF2B5EF4-FFF2-40B4-BE49-F238E27FC236}">
                <a16:creationId xmlns:a16="http://schemas.microsoft.com/office/drawing/2014/main" id="{3B0953DC-4E6F-4E1E-B23C-0E0152B2ED1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54581" y="4894887"/>
            <a:ext cx="1892152" cy="1892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765693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2"/>
          <p:cNvSpPr/>
          <p:nvPr/>
        </p:nvSpPr>
        <p:spPr>
          <a:xfrm>
            <a:off x="2266728" y="1909338"/>
            <a:ext cx="5554980" cy="694373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>
              <a:lnSpc>
                <a:spcPts val="5468"/>
              </a:lnSpc>
              <a:buNone/>
            </a:pPr>
            <a:r>
              <a:rPr lang="en-US" sz="4000" b="1" kern="0" spc="-131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ЗАКЛЮЧЕНИЕ</a:t>
            </a:r>
          </a:p>
        </p:txBody>
      </p:sp>
      <p:sp>
        <p:nvSpPr>
          <p:cNvPr id="6" name="Text 3"/>
          <p:cNvSpPr/>
          <p:nvPr/>
        </p:nvSpPr>
        <p:spPr>
          <a:xfrm>
            <a:off x="2244709" y="2879422"/>
            <a:ext cx="8908844" cy="259693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buNone/>
            </a:pPr>
            <a:r>
              <a:rPr lang="ru-RU" sz="2400" dirty="0">
                <a:latin typeface="Verdana" panose="020B0604030504040204" pitchFamily="34" charset="0"/>
                <a:ea typeface="Verdana" panose="020B0604030504040204" pitchFamily="34" charset="0"/>
              </a:rPr>
              <a:t>Интеграция искусственного интеллекта в работу классных руководителей может повысить эффективность и персонализировать процесс</a:t>
            </a:r>
            <a:r>
              <a:rPr lang="en-US" sz="2400" dirty="0"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ru-RU" sz="2400" dirty="0">
                <a:latin typeface="Verdana" panose="020B0604030504040204" pitchFamily="34" charset="0"/>
                <a:ea typeface="Verdana" panose="020B0604030504040204" pitchFamily="34" charset="0"/>
              </a:rPr>
              <a:t>воспитания, открывая новые горизонты для улучшения педагогических практик.</a:t>
            </a:r>
            <a:endParaRPr lang="en-US" sz="2400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C58D7B37-1287-DCC9-B33E-DCC0E5FEC9F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843" b="1843"/>
          <a:stretch/>
        </p:blipFill>
        <p:spPr>
          <a:xfrm>
            <a:off x="11457000" y="1408147"/>
            <a:ext cx="2696321" cy="259693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D8CFAFF0-4750-347F-A7B9-1C25F059832C}"/>
              </a:ext>
            </a:extLst>
          </p:cNvPr>
          <p:cNvSpPr txBox="1"/>
          <p:nvPr/>
        </p:nvSpPr>
        <p:spPr>
          <a:xfrm>
            <a:off x="11746982" y="4069614"/>
            <a:ext cx="240633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/>
              <a:t>Хьюстон, у нас проблемы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2"/>
          <p:cNvSpPr/>
          <p:nvPr/>
        </p:nvSpPr>
        <p:spPr>
          <a:xfrm>
            <a:off x="2010811" y="1526433"/>
            <a:ext cx="5554980" cy="694373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>
              <a:lnSpc>
                <a:spcPts val="5468"/>
              </a:lnSpc>
              <a:buNone/>
            </a:pPr>
            <a:r>
              <a:rPr lang="en-US" sz="4000" b="1" kern="0" spc="-131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Inter" pitchFamily="34" charset="-120"/>
              </a:rPr>
              <a:t>ВОПРОСЫ И ОТВЕТЫ</a:t>
            </a:r>
            <a:endParaRPr lang="en-US" sz="4000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pic>
        <p:nvPicPr>
          <p:cNvPr id="5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09170" y="3307065"/>
            <a:ext cx="1204937" cy="1204937"/>
          </a:xfrm>
          <a:prstGeom prst="rect">
            <a:avLst/>
          </a:prstGeom>
        </p:spPr>
      </p:pic>
      <p:sp>
        <p:nvSpPr>
          <p:cNvPr id="6" name="Text 3"/>
          <p:cNvSpPr/>
          <p:nvPr/>
        </p:nvSpPr>
        <p:spPr>
          <a:xfrm>
            <a:off x="2037993" y="4477345"/>
            <a:ext cx="2777490" cy="347186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 algn="l">
              <a:lnSpc>
                <a:spcPts val="2734"/>
              </a:lnSpc>
              <a:buNone/>
            </a:pPr>
            <a:r>
              <a:rPr lang="en-US" sz="2400" b="1" kern="0" spc="-66" dirty="0">
                <a:solidFill>
                  <a:srgbClr val="272525"/>
                </a:solidFill>
                <a:latin typeface="Verdana" panose="020B0604030504040204" pitchFamily="34" charset="0"/>
                <a:ea typeface="Verdana" panose="020B0604030504040204" pitchFamily="34" charset="0"/>
                <a:cs typeface="Inter" pitchFamily="34" charset="-120"/>
              </a:rPr>
              <a:t>Вопросы</a:t>
            </a:r>
            <a:endParaRPr lang="en-US" sz="2400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7" name="Text 4"/>
          <p:cNvSpPr/>
          <p:nvPr/>
        </p:nvSpPr>
        <p:spPr>
          <a:xfrm>
            <a:off x="2037993" y="4957763"/>
            <a:ext cx="3033737" cy="1655688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 algn="l">
              <a:lnSpc>
                <a:spcPts val="2799"/>
              </a:lnSpc>
              <a:buNone/>
            </a:pPr>
            <a:r>
              <a:rPr lang="en-US" sz="2000" kern="0" spc="-35" dirty="0" err="1">
                <a:solidFill>
                  <a:srgbClr val="272525"/>
                </a:solidFill>
                <a:latin typeface="Verdana" panose="020B0604030504040204" pitchFamily="34" charset="0"/>
                <a:ea typeface="Verdana" panose="020B0604030504040204" pitchFamily="34" charset="0"/>
                <a:cs typeface="Inter" pitchFamily="34" charset="-120"/>
              </a:rPr>
              <a:t>Приглаша</a:t>
            </a:r>
            <a:r>
              <a:rPr lang="ru-RU" sz="2000" kern="0" spc="-35" dirty="0">
                <a:solidFill>
                  <a:srgbClr val="272525"/>
                </a:solidFill>
                <a:latin typeface="Verdana" panose="020B0604030504040204" pitchFamily="34" charset="0"/>
                <a:ea typeface="Verdana" panose="020B0604030504040204" pitchFamily="34" charset="0"/>
                <a:cs typeface="Inter" pitchFamily="34" charset="-120"/>
              </a:rPr>
              <a:t>ю</a:t>
            </a:r>
            <a:r>
              <a:rPr lang="en-US" sz="2000" kern="0" spc="-35" dirty="0">
                <a:solidFill>
                  <a:srgbClr val="272525"/>
                </a:solidFill>
                <a:latin typeface="Verdana" panose="020B0604030504040204" pitchFamily="34" charset="0"/>
                <a:ea typeface="Verdana" panose="020B0604030504040204" pitchFamily="34" charset="0"/>
                <a:cs typeface="Inter" pitchFamily="34" charset="-120"/>
              </a:rPr>
              <a:t> участников поделиться своими вопросами</a:t>
            </a:r>
            <a:endParaRPr lang="en-US" sz="2000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pic>
        <p:nvPicPr>
          <p:cNvPr id="8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54142" y="3417197"/>
            <a:ext cx="981586" cy="981586"/>
          </a:xfrm>
          <a:prstGeom prst="rect">
            <a:avLst/>
          </a:prstGeom>
        </p:spPr>
      </p:pic>
      <p:sp>
        <p:nvSpPr>
          <p:cNvPr id="9" name="Text 5"/>
          <p:cNvSpPr/>
          <p:nvPr/>
        </p:nvSpPr>
        <p:spPr>
          <a:xfrm>
            <a:off x="5667137" y="4477345"/>
            <a:ext cx="2777490" cy="347186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 algn="l">
              <a:lnSpc>
                <a:spcPts val="2734"/>
              </a:lnSpc>
              <a:buNone/>
            </a:pPr>
            <a:r>
              <a:rPr lang="en-US" sz="2400" b="1" kern="0" spc="-66" dirty="0">
                <a:solidFill>
                  <a:srgbClr val="272525"/>
                </a:solidFill>
                <a:latin typeface="Verdana" panose="020B0604030504040204" pitchFamily="34" charset="0"/>
                <a:ea typeface="Verdana" panose="020B0604030504040204" pitchFamily="34" charset="0"/>
                <a:cs typeface="Inter" pitchFamily="34" charset="-120"/>
              </a:rPr>
              <a:t>Ответы</a:t>
            </a:r>
            <a:endParaRPr lang="en-US" sz="2400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10" name="Text 6"/>
          <p:cNvSpPr/>
          <p:nvPr/>
        </p:nvSpPr>
        <p:spPr>
          <a:xfrm>
            <a:off x="5667137" y="4957763"/>
            <a:ext cx="3296007" cy="1655688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 algn="l">
              <a:lnSpc>
                <a:spcPts val="2799"/>
              </a:lnSpc>
              <a:buNone/>
            </a:pPr>
            <a:r>
              <a:rPr lang="ru-RU" sz="2000" kern="0" spc="-35" dirty="0">
                <a:solidFill>
                  <a:srgbClr val="272525"/>
                </a:solidFill>
                <a:latin typeface="Verdana" panose="020B0604030504040204" pitchFamily="34" charset="0"/>
                <a:ea typeface="Verdana" panose="020B0604030504040204" pitchFamily="34" charset="0"/>
                <a:cs typeface="Inter" pitchFamily="34" charset="-120"/>
              </a:rPr>
              <a:t>П</a:t>
            </a:r>
            <a:r>
              <a:rPr lang="en-US" sz="2000" kern="0" spc="-35" dirty="0" err="1">
                <a:solidFill>
                  <a:srgbClr val="272525"/>
                </a:solidFill>
                <a:latin typeface="Verdana" panose="020B0604030504040204" pitchFamily="34" charset="0"/>
                <a:ea typeface="Verdana" panose="020B0604030504040204" pitchFamily="34" charset="0"/>
                <a:cs typeface="Inter" pitchFamily="34" charset="-120"/>
              </a:rPr>
              <a:t>одробные</a:t>
            </a:r>
            <a:r>
              <a:rPr lang="en-US" sz="2000" kern="0" spc="-35" dirty="0">
                <a:solidFill>
                  <a:srgbClr val="272525"/>
                </a:solidFill>
                <a:latin typeface="Verdana" panose="020B0604030504040204" pitchFamily="34" charset="0"/>
                <a:ea typeface="Verdana" panose="020B0604030504040204" pitchFamily="34" charset="0"/>
                <a:cs typeface="Inter" pitchFamily="34" charset="-120"/>
              </a:rPr>
              <a:t> разъяснения и рекомендации</a:t>
            </a:r>
            <a:endParaRPr lang="en-US" sz="2000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pic>
        <p:nvPicPr>
          <p:cNvPr id="11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519751" y="3307065"/>
            <a:ext cx="981586" cy="981586"/>
          </a:xfrm>
          <a:prstGeom prst="rect">
            <a:avLst/>
          </a:prstGeom>
        </p:spPr>
      </p:pic>
      <p:sp>
        <p:nvSpPr>
          <p:cNvPr id="12" name="Text 7"/>
          <p:cNvSpPr/>
          <p:nvPr/>
        </p:nvSpPr>
        <p:spPr>
          <a:xfrm>
            <a:off x="9296400" y="4477345"/>
            <a:ext cx="2777490" cy="347186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 algn="l">
              <a:lnSpc>
                <a:spcPts val="2734"/>
              </a:lnSpc>
              <a:buNone/>
            </a:pPr>
            <a:r>
              <a:rPr lang="en-US" sz="2400" b="1" kern="0" spc="-66" dirty="0">
                <a:solidFill>
                  <a:srgbClr val="272525"/>
                </a:solidFill>
                <a:latin typeface="Verdana" panose="020B0604030504040204" pitchFamily="34" charset="0"/>
                <a:ea typeface="Verdana" panose="020B0604030504040204" pitchFamily="34" charset="0"/>
                <a:cs typeface="Inter" pitchFamily="34" charset="-120"/>
              </a:rPr>
              <a:t>Обсуждение</a:t>
            </a:r>
            <a:endParaRPr lang="en-US" sz="2400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13" name="Text 8"/>
          <p:cNvSpPr/>
          <p:nvPr/>
        </p:nvSpPr>
        <p:spPr>
          <a:xfrm>
            <a:off x="9296401" y="4957763"/>
            <a:ext cx="2665228" cy="1323439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 algn="l">
              <a:lnSpc>
                <a:spcPts val="2799"/>
              </a:lnSpc>
              <a:buNone/>
            </a:pPr>
            <a:r>
              <a:rPr lang="en-US" sz="2000" kern="0" spc="-35" dirty="0">
                <a:solidFill>
                  <a:srgbClr val="272525"/>
                </a:solidFill>
                <a:latin typeface="Verdana" panose="020B0604030504040204" pitchFamily="34" charset="0"/>
                <a:ea typeface="Verdana" panose="020B0604030504040204" pitchFamily="34" charset="0"/>
                <a:cs typeface="Inter" pitchFamily="34" charset="-120"/>
              </a:rPr>
              <a:t>Обменяемся </a:t>
            </a:r>
            <a:r>
              <a:rPr lang="en-US" sz="2000" kern="0" spc="-35" dirty="0" err="1">
                <a:solidFill>
                  <a:srgbClr val="272525"/>
                </a:solidFill>
                <a:latin typeface="Verdana" panose="020B0604030504040204" pitchFamily="34" charset="0"/>
                <a:ea typeface="Verdana" panose="020B0604030504040204" pitchFamily="34" charset="0"/>
                <a:cs typeface="Inter" pitchFamily="34" charset="-120"/>
              </a:rPr>
              <a:t>идеями</a:t>
            </a:r>
            <a:r>
              <a:rPr lang="en-US" sz="2000" kern="0" spc="-35" dirty="0">
                <a:solidFill>
                  <a:srgbClr val="272525"/>
                </a:solidFill>
                <a:latin typeface="Verdana" panose="020B0604030504040204" pitchFamily="34" charset="0"/>
                <a:ea typeface="Verdana" panose="020B0604030504040204" pitchFamily="34" charset="0"/>
                <a:cs typeface="Inter" pitchFamily="34" charset="-120"/>
              </a:rPr>
              <a:t> </a:t>
            </a:r>
            <a:br>
              <a:rPr lang="ru-RU" sz="2000" kern="0" spc="-35" dirty="0">
                <a:solidFill>
                  <a:srgbClr val="272525"/>
                </a:solidFill>
                <a:latin typeface="Verdana" panose="020B0604030504040204" pitchFamily="34" charset="0"/>
                <a:ea typeface="Verdana" panose="020B0604030504040204" pitchFamily="34" charset="0"/>
                <a:cs typeface="Inter" pitchFamily="34" charset="-120"/>
              </a:rPr>
            </a:br>
            <a:r>
              <a:rPr lang="en-US" sz="2000" kern="0" spc="-35" dirty="0">
                <a:solidFill>
                  <a:srgbClr val="272525"/>
                </a:solidFill>
                <a:latin typeface="Verdana" panose="020B0604030504040204" pitchFamily="34" charset="0"/>
                <a:ea typeface="Verdana" panose="020B0604030504040204" pitchFamily="34" charset="0"/>
                <a:cs typeface="Inter" pitchFamily="34" charset="-120"/>
              </a:rPr>
              <a:t>и опытом по теме</a:t>
            </a:r>
            <a:endParaRPr lang="en-US" sz="2000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D8A1B115-E2EC-C41A-2497-9464C2B76BA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037993" y="2287111"/>
            <a:ext cx="11125114" cy="499915"/>
          </a:xfrm>
          <a:prstGeom prst="rect">
            <a:avLst/>
          </a:prstGeom>
        </p:spPr>
      </p:pic>
      <p:pic>
        <p:nvPicPr>
          <p:cNvPr id="20" name="Рисунок 19">
            <a:extLst>
              <a:ext uri="{FF2B5EF4-FFF2-40B4-BE49-F238E27FC236}">
                <a16:creationId xmlns:a16="http://schemas.microsoft.com/office/drawing/2014/main" id="{9A1D661B-3B5E-CF89-5ADB-1B2789F52D67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t="1843" b="1843"/>
          <a:stretch/>
        </p:blipFill>
        <p:spPr>
          <a:xfrm>
            <a:off x="11457000" y="1408147"/>
            <a:ext cx="2696321" cy="259693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2CA439A5-1660-5915-3C8C-209E68E0F5D0}"/>
              </a:ext>
            </a:extLst>
          </p:cNvPr>
          <p:cNvSpPr txBox="1"/>
          <p:nvPr/>
        </p:nvSpPr>
        <p:spPr>
          <a:xfrm>
            <a:off x="12284765" y="4069614"/>
            <a:ext cx="186855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i="1" dirty="0"/>
              <a:t>Классный руководитель и класс в стиле аниме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2"/>
          <p:cNvSpPr/>
          <p:nvPr/>
        </p:nvSpPr>
        <p:spPr>
          <a:xfrm>
            <a:off x="2362689" y="2593416"/>
            <a:ext cx="6582528" cy="694373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>
              <a:lnSpc>
                <a:spcPts val="5468"/>
              </a:lnSpc>
              <a:buNone/>
            </a:pPr>
            <a:endParaRPr lang="en-US" sz="4000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pic>
        <p:nvPicPr>
          <p:cNvPr id="5" name="Image 2" descr="preencoded.png">
            <a:hlinkClick r:id="rId3"/>
            <a:extLst>
              <a:ext uri="{FF2B5EF4-FFF2-40B4-BE49-F238E27FC236}">
                <a16:creationId xmlns:a16="http://schemas.microsoft.com/office/drawing/2014/main" id="{91FB7E8C-1013-4F0F-1484-92DEFA69C9E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26444" y="2792969"/>
            <a:ext cx="5706472" cy="1276434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1CE0ECC2-FE83-8F20-D719-3C09AFA577F9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1843" b="1843"/>
          <a:stretch/>
        </p:blipFill>
        <p:spPr>
          <a:xfrm>
            <a:off x="11457000" y="1408147"/>
            <a:ext cx="2696321" cy="259693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6DA33125-5315-60EE-913D-B95C40A20769}"/>
              </a:ext>
            </a:extLst>
          </p:cNvPr>
          <p:cNvSpPr txBox="1"/>
          <p:nvPr/>
        </p:nvSpPr>
        <p:spPr>
          <a:xfrm>
            <a:off x="11746982" y="4069614"/>
            <a:ext cx="249579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/>
              <a:t>Учитель информатики </a:t>
            </a:r>
            <a:br>
              <a:rPr lang="ru-RU" sz="2000" dirty="0"/>
            </a:br>
            <a:r>
              <a:rPr lang="ru-RU" sz="2000" dirty="0"/>
              <a:t>в стиле киберпанк</a:t>
            </a:r>
          </a:p>
        </p:txBody>
      </p:sp>
      <p:pic>
        <p:nvPicPr>
          <p:cNvPr id="2050" name="Picture 2" descr="https://code-qr.ru/storage/generated/2024/06/06/cc8801c3c7e361b4476575f27442aa96/2024060617014.png">
            <a:extLst>
              <a:ext uri="{FF2B5EF4-FFF2-40B4-BE49-F238E27FC236}">
                <a16:creationId xmlns:a16="http://schemas.microsoft.com/office/drawing/2014/main" id="{40F6412E-3169-494F-B754-5E95F6B165F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6444" y="4798414"/>
            <a:ext cx="2072906" cy="20729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3"/>
          <p:cNvSpPr/>
          <p:nvPr/>
        </p:nvSpPr>
        <p:spPr>
          <a:xfrm>
            <a:off x="2037992" y="2173724"/>
            <a:ext cx="6012703" cy="694373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>
              <a:lnSpc>
                <a:spcPts val="5468"/>
              </a:lnSpc>
              <a:buNone/>
            </a:pPr>
            <a:r>
              <a:rPr lang="ru-RU" sz="4000" b="1" kern="0" spc="-131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Inter" pitchFamily="34" charset="-120"/>
              </a:rPr>
              <a:t>НЕЙРОСЕТИ И ИИ</a:t>
            </a:r>
            <a:endParaRPr lang="en-US" sz="4000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7" name="Shape 4"/>
          <p:cNvSpPr/>
          <p:nvPr/>
        </p:nvSpPr>
        <p:spPr>
          <a:xfrm>
            <a:off x="2037993" y="3374946"/>
            <a:ext cx="499943" cy="499943"/>
          </a:xfrm>
          <a:prstGeom prst="roundRect">
            <a:avLst>
              <a:gd name="adj" fmla="val 20000"/>
            </a:avLst>
          </a:prstGeom>
          <a:solidFill>
            <a:srgbClr val="DADBF1"/>
          </a:solidFill>
          <a:ln w="7620">
            <a:solidFill>
              <a:srgbClr val="C0C1D7"/>
            </a:solidFill>
            <a:prstDash val="solid"/>
          </a:ln>
        </p:spPr>
      </p:sp>
      <p:sp>
        <p:nvSpPr>
          <p:cNvPr id="8" name="Text 5"/>
          <p:cNvSpPr/>
          <p:nvPr/>
        </p:nvSpPr>
        <p:spPr>
          <a:xfrm>
            <a:off x="2211348" y="3416618"/>
            <a:ext cx="153114" cy="416481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 algn="ctr">
              <a:lnSpc>
                <a:spcPts val="3281"/>
              </a:lnSpc>
              <a:buNone/>
            </a:pPr>
            <a:r>
              <a:rPr lang="en-US" sz="2624" b="1" kern="0" spc="-79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1</a:t>
            </a:r>
            <a:endParaRPr lang="en-US" sz="2624" dirty="0"/>
          </a:p>
        </p:txBody>
      </p:sp>
      <p:sp>
        <p:nvSpPr>
          <p:cNvPr id="9" name="Text 6"/>
          <p:cNvSpPr/>
          <p:nvPr/>
        </p:nvSpPr>
        <p:spPr>
          <a:xfrm>
            <a:off x="2760107" y="3451265"/>
            <a:ext cx="2647950" cy="694373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lnSpc>
                <a:spcPts val="2734"/>
              </a:lnSpc>
              <a:buNone/>
            </a:pPr>
            <a:r>
              <a:rPr lang="ru-RU" sz="2400" b="1" kern="0" spc="-66" dirty="0">
                <a:solidFill>
                  <a:srgbClr val="272525"/>
                </a:solidFill>
                <a:latin typeface="Verdana" panose="020B0604030504040204" pitchFamily="34" charset="0"/>
                <a:ea typeface="Verdana" panose="020B0604030504040204" pitchFamily="34" charset="0"/>
                <a:cs typeface="Inter" pitchFamily="34" charset="-120"/>
              </a:rPr>
              <a:t>Аудитория</a:t>
            </a:r>
            <a:endParaRPr lang="en-US" sz="2400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10" name="Text 7"/>
          <p:cNvSpPr/>
          <p:nvPr/>
        </p:nvSpPr>
        <p:spPr>
          <a:xfrm>
            <a:off x="2037874" y="3916561"/>
            <a:ext cx="2667005" cy="1783913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lnSpc>
                <a:spcPts val="2799"/>
              </a:lnSpc>
              <a:buNone/>
            </a:pPr>
            <a:r>
              <a:rPr lang="ru-RU" sz="2000" kern="0" spc="-35" dirty="0">
                <a:solidFill>
                  <a:srgbClr val="272525"/>
                </a:solidFill>
                <a:latin typeface="Verdana" panose="020B0604030504040204" pitchFamily="34" charset="0"/>
                <a:ea typeface="Verdana" panose="020B0604030504040204" pitchFamily="34" charset="0"/>
                <a:cs typeface="Inter" pitchFamily="34" charset="-120"/>
              </a:rPr>
              <a:t>Классные руководители </a:t>
            </a:r>
            <a:endParaRPr lang="en-US" sz="2000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11" name="Shape 8"/>
          <p:cNvSpPr/>
          <p:nvPr/>
        </p:nvSpPr>
        <p:spPr>
          <a:xfrm>
            <a:off x="5630228" y="3374946"/>
            <a:ext cx="499943" cy="499943"/>
          </a:xfrm>
          <a:prstGeom prst="roundRect">
            <a:avLst>
              <a:gd name="adj" fmla="val 20000"/>
            </a:avLst>
          </a:prstGeom>
          <a:solidFill>
            <a:srgbClr val="DADBF1"/>
          </a:solidFill>
          <a:ln w="7620">
            <a:solidFill>
              <a:srgbClr val="C0C1D7"/>
            </a:solidFill>
            <a:prstDash val="solid"/>
          </a:ln>
        </p:spPr>
      </p:sp>
      <p:sp>
        <p:nvSpPr>
          <p:cNvPr id="12" name="Text 9"/>
          <p:cNvSpPr/>
          <p:nvPr/>
        </p:nvSpPr>
        <p:spPr>
          <a:xfrm>
            <a:off x="5780127" y="3416618"/>
            <a:ext cx="200025" cy="416481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 algn="ctr">
              <a:lnSpc>
                <a:spcPts val="3281"/>
              </a:lnSpc>
              <a:buNone/>
            </a:pPr>
            <a:r>
              <a:rPr lang="en-US" sz="2624" b="1" kern="0" spc="-79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2</a:t>
            </a:r>
            <a:endParaRPr lang="en-US" sz="2624" dirty="0"/>
          </a:p>
        </p:txBody>
      </p:sp>
      <p:sp>
        <p:nvSpPr>
          <p:cNvPr id="13" name="Text 10"/>
          <p:cNvSpPr/>
          <p:nvPr/>
        </p:nvSpPr>
        <p:spPr>
          <a:xfrm>
            <a:off x="6352342" y="3451265"/>
            <a:ext cx="2647950" cy="694373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lnSpc>
                <a:spcPts val="2734"/>
              </a:lnSpc>
              <a:buNone/>
            </a:pPr>
            <a:r>
              <a:rPr lang="ru-RU" sz="2400" b="1" kern="0" spc="-66" dirty="0">
                <a:solidFill>
                  <a:srgbClr val="272525"/>
                </a:solidFill>
                <a:latin typeface="Verdana" panose="020B0604030504040204" pitchFamily="34" charset="0"/>
                <a:ea typeface="Verdana" panose="020B0604030504040204" pitchFamily="34" charset="0"/>
                <a:cs typeface="Inter" pitchFamily="34" charset="-120"/>
              </a:rPr>
              <a:t>Цели</a:t>
            </a:r>
            <a:endParaRPr lang="en-US" sz="2400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14" name="Text 11"/>
          <p:cNvSpPr/>
          <p:nvPr/>
        </p:nvSpPr>
        <p:spPr>
          <a:xfrm>
            <a:off x="5613665" y="3920012"/>
            <a:ext cx="3147563" cy="2246871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lnSpc>
                <a:spcPts val="2799"/>
              </a:lnSpc>
              <a:buNone/>
            </a:pPr>
            <a:r>
              <a:rPr lang="ru-RU" sz="2000" kern="0" spc="-35" dirty="0">
                <a:solidFill>
                  <a:srgbClr val="272525"/>
                </a:solidFill>
                <a:latin typeface="Verdana" panose="020B0604030504040204" pitchFamily="34" charset="0"/>
                <a:ea typeface="Verdana" panose="020B0604030504040204" pitchFamily="34" charset="0"/>
                <a:cs typeface="Inter" pitchFamily="34" charset="-120"/>
              </a:rPr>
              <a:t>Повышение эффективности работы, автоматизация повседневных задач, экономия времени</a:t>
            </a:r>
            <a:endParaRPr lang="en-US" sz="2000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15" name="Shape 12"/>
          <p:cNvSpPr/>
          <p:nvPr/>
        </p:nvSpPr>
        <p:spPr>
          <a:xfrm>
            <a:off x="9222462" y="3374946"/>
            <a:ext cx="499943" cy="499943"/>
          </a:xfrm>
          <a:prstGeom prst="roundRect">
            <a:avLst>
              <a:gd name="adj" fmla="val 20000"/>
            </a:avLst>
          </a:prstGeom>
          <a:solidFill>
            <a:srgbClr val="DADBF1"/>
          </a:solidFill>
          <a:ln w="7620">
            <a:solidFill>
              <a:srgbClr val="C0C1D7"/>
            </a:solidFill>
            <a:prstDash val="solid"/>
          </a:ln>
        </p:spPr>
      </p:sp>
      <p:sp>
        <p:nvSpPr>
          <p:cNvPr id="16" name="Text 13"/>
          <p:cNvSpPr/>
          <p:nvPr/>
        </p:nvSpPr>
        <p:spPr>
          <a:xfrm>
            <a:off x="9367480" y="3416618"/>
            <a:ext cx="209788" cy="416481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 algn="ctr">
              <a:lnSpc>
                <a:spcPts val="3281"/>
              </a:lnSpc>
              <a:buNone/>
            </a:pPr>
            <a:r>
              <a:rPr lang="en-US" sz="2624" b="1" kern="0" spc="-79" dirty="0">
                <a:solidFill>
                  <a:srgbClr val="272525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3</a:t>
            </a:r>
            <a:endParaRPr lang="en-US" sz="2624" dirty="0"/>
          </a:p>
        </p:txBody>
      </p:sp>
      <p:sp>
        <p:nvSpPr>
          <p:cNvPr id="17" name="Text 14"/>
          <p:cNvSpPr/>
          <p:nvPr/>
        </p:nvSpPr>
        <p:spPr>
          <a:xfrm>
            <a:off x="9944576" y="3451265"/>
            <a:ext cx="2647950" cy="694373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lnSpc>
                <a:spcPts val="2734"/>
              </a:lnSpc>
              <a:buNone/>
            </a:pPr>
            <a:r>
              <a:rPr lang="ru-RU" sz="2400" b="1" kern="0" spc="-66" dirty="0">
                <a:solidFill>
                  <a:srgbClr val="272525"/>
                </a:solidFill>
                <a:latin typeface="Verdana" panose="020B0604030504040204" pitchFamily="34" charset="0"/>
                <a:ea typeface="Verdana" panose="020B0604030504040204" pitchFamily="34" charset="0"/>
                <a:cs typeface="Inter" pitchFamily="34" charset="-120"/>
              </a:rPr>
              <a:t>Средства</a:t>
            </a:r>
            <a:endParaRPr lang="en-US" sz="2400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18" name="Text 15"/>
          <p:cNvSpPr/>
          <p:nvPr/>
        </p:nvSpPr>
        <p:spPr>
          <a:xfrm>
            <a:off x="9222462" y="3920014"/>
            <a:ext cx="3270794" cy="981595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lnSpc>
                <a:spcPts val="2799"/>
              </a:lnSpc>
              <a:buNone/>
            </a:pPr>
            <a:r>
              <a:rPr lang="ru-RU" sz="2000" kern="0" spc="-35" dirty="0">
                <a:solidFill>
                  <a:srgbClr val="272525"/>
                </a:solidFill>
                <a:latin typeface="Verdana" panose="020B0604030504040204" pitchFamily="34" charset="0"/>
                <a:ea typeface="Verdana" panose="020B0604030504040204" pitchFamily="34" charset="0"/>
                <a:cs typeface="Inter" pitchFamily="34" charset="-120"/>
              </a:rPr>
              <a:t>Инструменты для работы с ИИ</a:t>
            </a:r>
            <a:endParaRPr lang="en-US" sz="2000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2"/>
          <p:cNvSpPr/>
          <p:nvPr/>
        </p:nvSpPr>
        <p:spPr>
          <a:xfrm>
            <a:off x="1883731" y="1767624"/>
            <a:ext cx="11630249" cy="5209646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lnSpc>
                <a:spcPts val="5468"/>
              </a:lnSpc>
              <a:buNone/>
            </a:pPr>
            <a:r>
              <a:rPr lang="ru-RU" sz="4000" b="1" kern="0" spc="-131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ИНСТРУМЕНТЫ</a:t>
            </a:r>
            <a:r>
              <a:rPr lang="ru-RU" sz="4000" b="1" kern="0" spc="-131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Inter" pitchFamily="34" charset="-120"/>
              </a:rPr>
              <a:t> ДЛЯ РАБОТЫ С ИИ</a:t>
            </a:r>
            <a:br>
              <a:rPr lang="ru-RU" sz="4000" b="1" kern="0" spc="-131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Inter" pitchFamily="34" charset="-120"/>
              </a:rPr>
            </a:br>
            <a:endParaRPr lang="ru-RU" sz="4000" b="1" kern="0" spc="-131" dirty="0">
              <a:solidFill>
                <a:srgbClr val="000000"/>
              </a:solidFill>
              <a:latin typeface="Verdana" panose="020B0604030504040204" pitchFamily="34" charset="0"/>
              <a:ea typeface="Verdana" panose="020B0604030504040204" pitchFamily="34" charset="0"/>
              <a:cs typeface="Inter" pitchFamily="34" charset="-120"/>
            </a:endParaRPr>
          </a:p>
          <a:p>
            <a:pPr marL="342900" indent="-342900">
              <a:lnSpc>
                <a:spcPts val="5468"/>
              </a:lnSpc>
              <a:buFont typeface="Arial" panose="020B0604020202020204" pitchFamily="34" charset="0"/>
              <a:buChar char="•"/>
            </a:pPr>
            <a:r>
              <a:rPr lang="ru-RU" sz="2400" kern="0" spc="-131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Выполнение текстовых запросов</a:t>
            </a:r>
          </a:p>
          <a:p>
            <a:pPr marL="342900" indent="-342900">
              <a:lnSpc>
                <a:spcPts val="5468"/>
              </a:lnSpc>
              <a:buFont typeface="Arial" panose="020B0604020202020204" pitchFamily="34" charset="0"/>
              <a:buChar char="•"/>
            </a:pPr>
            <a:r>
              <a:rPr lang="ru-RU" sz="2400" kern="0" spc="-131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Создание изображений и видео</a:t>
            </a:r>
          </a:p>
          <a:p>
            <a:pPr marL="342900" indent="-342900">
              <a:lnSpc>
                <a:spcPts val="5468"/>
              </a:lnSpc>
              <a:buFont typeface="Arial" panose="020B0604020202020204" pitchFamily="34" charset="0"/>
              <a:buChar char="•"/>
            </a:pPr>
            <a:r>
              <a:rPr lang="ru-RU" sz="2400" kern="0" spc="-131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Работа над презентациями</a:t>
            </a:r>
          </a:p>
          <a:p>
            <a:pPr marL="342900" indent="-342900">
              <a:lnSpc>
                <a:spcPts val="5468"/>
              </a:lnSpc>
              <a:buFont typeface="Arial" panose="020B0604020202020204" pitchFamily="34" charset="0"/>
              <a:buChar char="•"/>
            </a:pPr>
            <a:r>
              <a:rPr lang="ru-RU" sz="2400" dirty="0">
                <a:latin typeface="Verdana" panose="020B0604030504040204" pitchFamily="34" charset="0"/>
                <a:ea typeface="Verdana" panose="020B0604030504040204" pitchFamily="34" charset="0"/>
              </a:rPr>
              <a:t>Создание викторин, </a:t>
            </a:r>
            <a:r>
              <a:rPr lang="ru-RU" sz="2400" dirty="0" err="1">
                <a:latin typeface="Verdana" panose="020B0604030504040204" pitchFamily="34" charset="0"/>
                <a:ea typeface="Verdana" panose="020B0604030504040204" pitchFamily="34" charset="0"/>
              </a:rPr>
              <a:t>квизов</a:t>
            </a:r>
            <a:r>
              <a:rPr lang="ru-RU" sz="2400" dirty="0">
                <a:latin typeface="Verdana" panose="020B0604030504040204" pitchFamily="34" charset="0"/>
                <a:ea typeface="Verdana" panose="020B0604030504040204" pitchFamily="34" charset="0"/>
              </a:rPr>
              <a:t> и т.п.</a:t>
            </a:r>
          </a:p>
          <a:p>
            <a:pPr marL="571500" indent="-571500">
              <a:lnSpc>
                <a:spcPts val="5468"/>
              </a:lnSpc>
              <a:buFontTx/>
              <a:buChar char="-"/>
            </a:pPr>
            <a:endParaRPr lang="en-US" sz="4374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39153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2"/>
          <p:cNvSpPr/>
          <p:nvPr/>
        </p:nvSpPr>
        <p:spPr>
          <a:xfrm>
            <a:off x="137057" y="1428766"/>
            <a:ext cx="2529243" cy="1731008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342900" indent="-342900">
              <a:lnSpc>
                <a:spcPts val="5468"/>
              </a:lnSpc>
              <a:buFont typeface="Arial" panose="020B0604020202020204" pitchFamily="34" charset="0"/>
              <a:buChar char="•"/>
            </a:pPr>
            <a:r>
              <a:rPr lang="ru-RU" sz="2400" dirty="0">
                <a:latin typeface="Verdana" panose="020B0604030504040204" pitchFamily="34" charset="0"/>
                <a:ea typeface="Verdana" panose="020B0604030504040204" pitchFamily="34" charset="0"/>
              </a:rPr>
              <a:t>Гига Чат</a:t>
            </a:r>
          </a:p>
          <a:p>
            <a:pPr marL="342900" indent="-342900">
              <a:lnSpc>
                <a:spcPts val="5468"/>
              </a:lnSpc>
              <a:buFont typeface="Arial" panose="020B0604020202020204" pitchFamily="34" charset="0"/>
              <a:buChar char="•"/>
            </a:pPr>
            <a:r>
              <a:rPr lang="ru-RU" sz="2400" dirty="0">
                <a:latin typeface="Verdana" panose="020B0604030504040204" pitchFamily="34" charset="0"/>
                <a:ea typeface="Verdana" panose="020B0604030504040204" pitchFamily="34" charset="0"/>
              </a:rPr>
              <a:t>Кандинский</a:t>
            </a:r>
            <a:endParaRPr lang="en-US" sz="2400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pic>
        <p:nvPicPr>
          <p:cNvPr id="16" name="Рисунок 15">
            <a:hlinkClick r:id="rId3"/>
            <a:extLst>
              <a:ext uri="{FF2B5EF4-FFF2-40B4-BE49-F238E27FC236}">
                <a16:creationId xmlns:a16="http://schemas.microsoft.com/office/drawing/2014/main" id="{44C7054A-41CB-F934-A260-4FC2697EE3D1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2789363" y="1431659"/>
            <a:ext cx="3263797" cy="1747635"/>
          </a:xfrm>
          <a:prstGeom prst="rect">
            <a:avLst/>
          </a:prstGeom>
        </p:spPr>
      </p:pic>
      <p:pic>
        <p:nvPicPr>
          <p:cNvPr id="18" name="Рисунок 17">
            <a:hlinkClick r:id="rId5"/>
            <a:extLst>
              <a:ext uri="{FF2B5EF4-FFF2-40B4-BE49-F238E27FC236}">
                <a16:creationId xmlns:a16="http://schemas.microsoft.com/office/drawing/2014/main" id="{6A90D908-C97E-7B0B-5890-7162BD9728D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789363" y="6599396"/>
            <a:ext cx="3352023" cy="800218"/>
          </a:xfrm>
          <a:prstGeom prst="rect">
            <a:avLst/>
          </a:prstGeom>
        </p:spPr>
      </p:pic>
      <p:pic>
        <p:nvPicPr>
          <p:cNvPr id="19" name="Рисунок 18">
            <a:hlinkClick r:id="rId7"/>
            <a:extLst>
              <a:ext uri="{FF2B5EF4-FFF2-40B4-BE49-F238E27FC236}">
                <a16:creationId xmlns:a16="http://schemas.microsoft.com/office/drawing/2014/main" id="{D98E77AB-5D57-279B-31A2-786DF054146A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0419517" y="6318731"/>
            <a:ext cx="1992792" cy="1120946"/>
          </a:xfrm>
          <a:prstGeom prst="rect">
            <a:avLst/>
          </a:prstGeom>
        </p:spPr>
      </p:pic>
      <p:pic>
        <p:nvPicPr>
          <p:cNvPr id="2" name="Рисунок 1">
            <a:hlinkClick r:id="rId9"/>
            <a:extLst>
              <a:ext uri="{FF2B5EF4-FFF2-40B4-BE49-F238E27FC236}">
                <a16:creationId xmlns:a16="http://schemas.microsoft.com/office/drawing/2014/main" id="{A6A5D9AE-7425-F697-9D2D-F945AF4FD0B6}"/>
              </a:ext>
            </a:extLst>
          </p:cNvPr>
          <p:cNvPicPr>
            <a:picLocks noChangeAspect="1"/>
          </p:cNvPicPr>
          <p:nvPr/>
        </p:nvPicPr>
        <p:blipFill>
          <a:blip r:embed="rId10"/>
          <a:srcRect/>
          <a:stretch/>
        </p:blipFill>
        <p:spPr>
          <a:xfrm>
            <a:off x="6509383" y="1431659"/>
            <a:ext cx="3146775" cy="1747635"/>
          </a:xfrm>
          <a:prstGeom prst="rect">
            <a:avLst/>
          </a:prstGeom>
        </p:spPr>
      </p:pic>
      <p:pic>
        <p:nvPicPr>
          <p:cNvPr id="5" name="Рисунок 4">
            <a:hlinkClick r:id="rId11"/>
            <a:extLst>
              <a:ext uri="{FF2B5EF4-FFF2-40B4-BE49-F238E27FC236}">
                <a16:creationId xmlns:a16="http://schemas.microsoft.com/office/drawing/2014/main" id="{CB1A584F-957A-6321-9DBE-3EAD8E941528}"/>
              </a:ext>
            </a:extLst>
          </p:cNvPr>
          <p:cNvPicPr>
            <a:picLocks noChangeAspect="1"/>
          </p:cNvPicPr>
          <p:nvPr/>
        </p:nvPicPr>
        <p:blipFill>
          <a:blip r:embed="rId12"/>
          <a:srcRect/>
          <a:stretch/>
        </p:blipFill>
        <p:spPr>
          <a:xfrm>
            <a:off x="12417283" y="1431659"/>
            <a:ext cx="1747635" cy="1747635"/>
          </a:xfrm>
          <a:prstGeom prst="rect">
            <a:avLst/>
          </a:prstGeom>
        </p:spPr>
      </p:pic>
      <p:pic>
        <p:nvPicPr>
          <p:cNvPr id="8" name="Рисунок 7">
            <a:hlinkClick r:id="rId13"/>
            <a:extLst>
              <a:ext uri="{FF2B5EF4-FFF2-40B4-BE49-F238E27FC236}">
                <a16:creationId xmlns:a16="http://schemas.microsoft.com/office/drawing/2014/main" id="{9056DA21-469F-F187-FD21-32CAE93EFA15}"/>
              </a:ext>
            </a:extLst>
          </p:cNvPr>
          <p:cNvPicPr>
            <a:picLocks noChangeAspect="1"/>
          </p:cNvPicPr>
          <p:nvPr/>
        </p:nvPicPr>
        <p:blipFill>
          <a:blip r:embed="rId14"/>
          <a:srcRect/>
          <a:stretch/>
        </p:blipFill>
        <p:spPr>
          <a:xfrm>
            <a:off x="10419517" y="1431659"/>
            <a:ext cx="1747635" cy="1747635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354F2B75-89E8-3644-80CE-64A245AD00D1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11184823" y="638312"/>
            <a:ext cx="2213117" cy="526933"/>
          </a:xfrm>
          <a:prstGeom prst="rect">
            <a:avLst/>
          </a:prstGeom>
        </p:spPr>
      </p:pic>
      <p:pic>
        <p:nvPicPr>
          <p:cNvPr id="14" name="Рисунок 13">
            <a:hlinkClick r:id="rId16"/>
            <a:extLst>
              <a:ext uri="{FF2B5EF4-FFF2-40B4-BE49-F238E27FC236}">
                <a16:creationId xmlns:a16="http://schemas.microsoft.com/office/drawing/2014/main" id="{3E57BA3B-EC4A-2C93-C11B-21BD5CB2F2D4}"/>
              </a:ext>
            </a:extLst>
          </p:cNvPr>
          <p:cNvPicPr>
            <a:picLocks noChangeAspect="1"/>
          </p:cNvPicPr>
          <p:nvPr/>
        </p:nvPicPr>
        <p:blipFill>
          <a:blip r:embed="rId17"/>
          <a:srcRect/>
          <a:stretch/>
        </p:blipFill>
        <p:spPr>
          <a:xfrm>
            <a:off x="2789363" y="4114800"/>
            <a:ext cx="3352023" cy="1086079"/>
          </a:xfrm>
          <a:prstGeom prst="rect">
            <a:avLst/>
          </a:prstGeom>
        </p:spPr>
      </p:pic>
      <p:sp>
        <p:nvSpPr>
          <p:cNvPr id="15" name="Text 2">
            <a:extLst>
              <a:ext uri="{FF2B5EF4-FFF2-40B4-BE49-F238E27FC236}">
                <a16:creationId xmlns:a16="http://schemas.microsoft.com/office/drawing/2014/main" id="{CFADD02B-AFAA-6A88-FBBB-F64B2F96DCE2}"/>
              </a:ext>
            </a:extLst>
          </p:cNvPr>
          <p:cNvSpPr/>
          <p:nvPr/>
        </p:nvSpPr>
        <p:spPr>
          <a:xfrm>
            <a:off x="137056" y="3806629"/>
            <a:ext cx="2529243" cy="1731008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342900" indent="-342900">
              <a:lnSpc>
                <a:spcPts val="5468"/>
              </a:lnSpc>
              <a:buFont typeface="Arial" panose="020B0604020202020204" pitchFamily="34" charset="0"/>
              <a:buChar char="•"/>
            </a:pPr>
            <a:r>
              <a:rPr lang="ru-RU" sz="2400" dirty="0">
                <a:latin typeface="Verdana" panose="020B0604030504040204" pitchFamily="34" charset="0"/>
                <a:ea typeface="Verdana" panose="020B0604030504040204" pitchFamily="34" charset="0"/>
              </a:rPr>
              <a:t>Яндекс</a:t>
            </a:r>
          </a:p>
          <a:p>
            <a:pPr marL="342900" indent="-342900">
              <a:lnSpc>
                <a:spcPts val="5468"/>
              </a:lnSpc>
              <a:buFont typeface="Arial" panose="020B0604020202020204" pitchFamily="34" charset="0"/>
              <a:buChar char="•"/>
            </a:pPr>
            <a:r>
              <a:rPr lang="ru-RU" sz="2400" dirty="0" err="1">
                <a:latin typeface="Verdana" panose="020B0604030504040204" pitchFamily="34" charset="0"/>
                <a:ea typeface="Verdana" panose="020B0604030504040204" pitchFamily="34" charset="0"/>
              </a:rPr>
              <a:t>Шедеврум</a:t>
            </a:r>
            <a:endParaRPr lang="en-US" sz="2400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pic>
        <p:nvPicPr>
          <p:cNvPr id="20" name="Рисунок 19">
            <a:hlinkClick r:id="rId18"/>
            <a:extLst>
              <a:ext uri="{FF2B5EF4-FFF2-40B4-BE49-F238E27FC236}">
                <a16:creationId xmlns:a16="http://schemas.microsoft.com/office/drawing/2014/main" id="{BD35EA9D-B365-3D48-C24A-381B2CD76877}"/>
              </a:ext>
            </a:extLst>
          </p:cNvPr>
          <p:cNvPicPr>
            <a:picLocks noChangeAspect="1"/>
          </p:cNvPicPr>
          <p:nvPr/>
        </p:nvPicPr>
        <p:blipFill>
          <a:blip r:embed="rId19"/>
          <a:srcRect/>
          <a:stretch/>
        </p:blipFill>
        <p:spPr>
          <a:xfrm>
            <a:off x="6540635" y="4143386"/>
            <a:ext cx="3201293" cy="1057493"/>
          </a:xfrm>
          <a:prstGeom prst="rect">
            <a:avLst/>
          </a:prstGeom>
        </p:spPr>
      </p:pic>
      <p:pic>
        <p:nvPicPr>
          <p:cNvPr id="24" name="Рисунок 23">
            <a:extLst>
              <a:ext uri="{FF2B5EF4-FFF2-40B4-BE49-F238E27FC236}">
                <a16:creationId xmlns:a16="http://schemas.microsoft.com/office/drawing/2014/main" id="{367E60D3-4407-006F-3CBF-7556228039B5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12417283" y="4014867"/>
            <a:ext cx="1747635" cy="1797567"/>
          </a:xfrm>
          <a:prstGeom prst="rect">
            <a:avLst/>
          </a:prstGeom>
        </p:spPr>
      </p:pic>
      <p:pic>
        <p:nvPicPr>
          <p:cNvPr id="28" name="Рисунок 27">
            <a:hlinkClick r:id="rId21"/>
            <a:extLst>
              <a:ext uri="{FF2B5EF4-FFF2-40B4-BE49-F238E27FC236}">
                <a16:creationId xmlns:a16="http://schemas.microsoft.com/office/drawing/2014/main" id="{69231EE0-5787-566E-7FF4-0857FCEE98DE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10419517" y="4014867"/>
            <a:ext cx="1806580" cy="1806580"/>
          </a:xfrm>
          <a:prstGeom prst="rect">
            <a:avLst/>
          </a:prstGeom>
        </p:spPr>
      </p:pic>
      <p:pic>
        <p:nvPicPr>
          <p:cNvPr id="30" name="Рисунок 29">
            <a:extLst>
              <a:ext uri="{FF2B5EF4-FFF2-40B4-BE49-F238E27FC236}">
                <a16:creationId xmlns:a16="http://schemas.microsoft.com/office/drawing/2014/main" id="{0B1A8286-072A-2D1F-3206-3111B43CB9EE}"/>
              </a:ext>
            </a:extLst>
          </p:cNvPr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11184823" y="2957110"/>
            <a:ext cx="2082547" cy="1422009"/>
          </a:xfrm>
          <a:prstGeom prst="rect">
            <a:avLst/>
          </a:prstGeom>
        </p:spPr>
      </p:pic>
      <p:sp>
        <p:nvSpPr>
          <p:cNvPr id="31" name="Text 2">
            <a:extLst>
              <a:ext uri="{FF2B5EF4-FFF2-40B4-BE49-F238E27FC236}">
                <a16:creationId xmlns:a16="http://schemas.microsoft.com/office/drawing/2014/main" id="{69D56CD2-E0FD-C74D-B364-4AAA99520F66}"/>
              </a:ext>
            </a:extLst>
          </p:cNvPr>
          <p:cNvSpPr/>
          <p:nvPr/>
        </p:nvSpPr>
        <p:spPr>
          <a:xfrm>
            <a:off x="210424" y="5853690"/>
            <a:ext cx="2761376" cy="2231815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342900" indent="-342900">
              <a:lnSpc>
                <a:spcPts val="5468"/>
              </a:lnSpc>
              <a:buFont typeface="Arial" panose="020B0604020202020204" pitchFamily="34" charset="0"/>
              <a:buChar char="•"/>
            </a:pPr>
            <a:r>
              <a:rPr lang="ru-RU" sz="2400" dirty="0">
                <a:latin typeface="Verdana" panose="020B0604030504040204" pitchFamily="34" charset="0"/>
                <a:ea typeface="Verdana" panose="020B0604030504040204" pitchFamily="34" charset="0"/>
              </a:rPr>
              <a:t>Презентации</a:t>
            </a:r>
          </a:p>
          <a:p>
            <a:pPr marL="342900" indent="-342900">
              <a:lnSpc>
                <a:spcPts val="5468"/>
              </a:lnSpc>
              <a:buFont typeface="Arial" panose="020B0604020202020204" pitchFamily="34" charset="0"/>
              <a:buChar char="•"/>
            </a:pPr>
            <a:r>
              <a:rPr lang="ru-RU" sz="2400" dirty="0">
                <a:latin typeface="Verdana" panose="020B0604030504040204" pitchFamily="34" charset="0"/>
                <a:ea typeface="Verdana" panose="020B0604030504040204" pitchFamily="34" charset="0"/>
              </a:rPr>
              <a:t>Графика</a:t>
            </a:r>
          </a:p>
          <a:p>
            <a:pPr marL="342900" indent="-342900">
              <a:lnSpc>
                <a:spcPts val="5468"/>
              </a:lnSpc>
              <a:buFont typeface="Arial" panose="020B0604020202020204" pitchFamily="34" charset="0"/>
              <a:buChar char="•"/>
            </a:pPr>
            <a:r>
              <a:rPr lang="ru-RU" sz="2400" dirty="0" err="1">
                <a:latin typeface="Verdana" panose="020B0604030504040204" pitchFamily="34" charset="0"/>
                <a:ea typeface="Verdana" panose="020B0604030504040204" pitchFamily="34" charset="0"/>
              </a:rPr>
              <a:t>Квизы</a:t>
            </a:r>
            <a:endParaRPr lang="en-US" sz="2400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pic>
        <p:nvPicPr>
          <p:cNvPr id="33" name="Рисунок 32">
            <a:hlinkClick r:id="rId24"/>
            <a:extLst>
              <a:ext uri="{FF2B5EF4-FFF2-40B4-BE49-F238E27FC236}">
                <a16:creationId xmlns:a16="http://schemas.microsoft.com/office/drawing/2014/main" id="{979865C8-3704-F239-9B45-C79D5632357F}"/>
              </a:ext>
            </a:extLst>
          </p:cNvPr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6509382" y="6052593"/>
            <a:ext cx="3263267" cy="1834007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2"/>
          <p:cNvSpPr/>
          <p:nvPr/>
        </p:nvSpPr>
        <p:spPr>
          <a:xfrm>
            <a:off x="849663" y="606286"/>
            <a:ext cx="13422928" cy="6390862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>
              <a:lnSpc>
                <a:spcPts val="5468"/>
              </a:lnSpc>
            </a:pPr>
            <a:r>
              <a:rPr lang="ru-RU" sz="4000" b="1" kern="0" spc="-131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ПРАВИЛЬНЫЙ</a:t>
            </a:r>
            <a:r>
              <a:rPr lang="ru-RU" sz="4000" b="1" dirty="0"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ru-RU" sz="4000" b="1" dirty="0">
                <a:latin typeface="Verdana" panose="020B0604030504040204" pitchFamily="34" charset="0"/>
                <a:ea typeface="Verdana" panose="020B0604030504040204" pitchFamily="34" charset="0"/>
                <a:hlinkClick r:id="rId3" action="ppaction://hlinkfile"/>
              </a:rPr>
              <a:t>ПРОМПТ</a:t>
            </a:r>
            <a:r>
              <a:rPr lang="ru-RU" sz="4000" b="1" dirty="0">
                <a:latin typeface="Verdana" panose="020B0604030504040204" pitchFamily="34" charset="0"/>
                <a:ea typeface="Verdana" panose="020B0604030504040204" pitchFamily="34" charset="0"/>
              </a:rPr>
              <a:t> - ЗАЛОГ УСПЕХА</a:t>
            </a:r>
            <a:br>
              <a:rPr lang="ru-RU" sz="4000" b="1" dirty="0">
                <a:latin typeface="Verdana" panose="020B0604030504040204" pitchFamily="34" charset="0"/>
                <a:ea typeface="Verdana" panose="020B0604030504040204" pitchFamily="34" charset="0"/>
              </a:rPr>
            </a:br>
            <a:endParaRPr lang="ru-RU" sz="4000" b="1" dirty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342900" indent="-342900">
              <a:lnSpc>
                <a:spcPts val="5468"/>
              </a:lnSpc>
              <a:buFont typeface="Arial" panose="020B0604020202020204" pitchFamily="34" charset="0"/>
              <a:buChar char="•"/>
            </a:pPr>
            <a:r>
              <a:rPr lang="ru-RU" sz="2400" dirty="0">
                <a:latin typeface="Verdana" panose="020B0604030504040204" pitchFamily="34" charset="0"/>
                <a:ea typeface="Verdana" panose="020B0604030504040204" pitchFamily="34" charset="0"/>
              </a:rPr>
              <a:t>Исполнитель </a:t>
            </a:r>
            <a:r>
              <a:rPr lang="ru-RU" sz="2400" dirty="0" err="1">
                <a:latin typeface="Verdana" panose="020B0604030504040204" pitchFamily="34" charset="0"/>
                <a:ea typeface="Verdana" panose="020B0604030504040204" pitchFamily="34" charset="0"/>
              </a:rPr>
              <a:t>промпта</a:t>
            </a:r>
            <a:endParaRPr lang="ru-RU" sz="2400" dirty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342900" indent="-342900">
              <a:lnSpc>
                <a:spcPts val="5468"/>
              </a:lnSpc>
              <a:buFont typeface="Arial" panose="020B0604020202020204" pitchFamily="34" charset="0"/>
              <a:buChar char="•"/>
            </a:pPr>
            <a:r>
              <a:rPr lang="ru-RU" sz="2400" dirty="0">
                <a:latin typeface="Verdana" panose="020B0604030504040204" pitchFamily="34" charset="0"/>
                <a:ea typeface="Verdana" panose="020B0604030504040204" pitchFamily="34" charset="0"/>
              </a:rPr>
              <a:t>Цель запроса</a:t>
            </a:r>
          </a:p>
          <a:p>
            <a:pPr marL="342900" indent="-342900">
              <a:lnSpc>
                <a:spcPts val="5468"/>
              </a:lnSpc>
              <a:buFont typeface="Arial" panose="020B0604020202020204" pitchFamily="34" charset="0"/>
              <a:buChar char="•"/>
            </a:pPr>
            <a:r>
              <a:rPr lang="ru-RU" sz="2400" dirty="0">
                <a:latin typeface="Verdana" panose="020B0604030504040204" pitchFamily="34" charset="0"/>
                <a:ea typeface="Verdana" panose="020B0604030504040204" pitchFamily="34" charset="0"/>
              </a:rPr>
              <a:t>Задача</a:t>
            </a:r>
          </a:p>
          <a:p>
            <a:pPr marL="342900" indent="-342900">
              <a:lnSpc>
                <a:spcPts val="5468"/>
              </a:lnSpc>
              <a:buFont typeface="Arial" panose="020B0604020202020204" pitchFamily="34" charset="0"/>
              <a:buChar char="•"/>
            </a:pPr>
            <a:r>
              <a:rPr lang="ru-RU" sz="2400" dirty="0">
                <a:latin typeface="Verdana" panose="020B0604030504040204" pitchFamily="34" charset="0"/>
                <a:ea typeface="Verdana" panose="020B0604030504040204" pitchFamily="34" charset="0"/>
              </a:rPr>
              <a:t>Сроки</a:t>
            </a:r>
          </a:p>
          <a:p>
            <a:pPr marL="342900" indent="-342900">
              <a:lnSpc>
                <a:spcPts val="5468"/>
              </a:lnSpc>
              <a:buFont typeface="Arial" panose="020B0604020202020204" pitchFamily="34" charset="0"/>
              <a:buChar char="•"/>
            </a:pPr>
            <a:r>
              <a:rPr lang="ru-RU" sz="2400" dirty="0">
                <a:latin typeface="Verdana" panose="020B0604030504040204" pitchFamily="34" charset="0"/>
                <a:ea typeface="Verdana" panose="020B0604030504040204" pitchFamily="34" charset="0"/>
              </a:rPr>
              <a:t>Дополнительная информация</a:t>
            </a:r>
          </a:p>
          <a:p>
            <a:pPr marL="342900" indent="-342900">
              <a:lnSpc>
                <a:spcPts val="5468"/>
              </a:lnSpc>
              <a:buFont typeface="Arial" panose="020B0604020202020204" pitchFamily="34" charset="0"/>
              <a:buChar char="•"/>
            </a:pPr>
            <a:r>
              <a:rPr lang="ru-RU" sz="2400" dirty="0">
                <a:latin typeface="Verdana" panose="020B0604030504040204" pitchFamily="34" charset="0"/>
                <a:ea typeface="Verdana" panose="020B0604030504040204" pitchFamily="34" charset="0"/>
              </a:rPr>
              <a:t>Формат результата</a:t>
            </a:r>
          </a:p>
          <a:p>
            <a:pPr marL="342900" indent="-342900">
              <a:lnSpc>
                <a:spcPts val="5468"/>
              </a:lnSpc>
              <a:buFont typeface="Arial" panose="020B0604020202020204" pitchFamily="34" charset="0"/>
              <a:buChar char="•"/>
            </a:pPr>
            <a:endParaRPr lang="ru-RU" sz="2400" dirty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>
              <a:lnSpc>
                <a:spcPts val="5468"/>
              </a:lnSpc>
            </a:pPr>
            <a:r>
              <a:rPr lang="ru-RU" sz="4000" b="1" dirty="0">
                <a:latin typeface="Verdana" panose="020B0604030504040204" pitchFamily="34" charset="0"/>
                <a:ea typeface="Verdana" panose="020B0604030504040204" pitchFamily="34" charset="0"/>
              </a:rPr>
              <a:t>Проверка полученной информации</a:t>
            </a:r>
            <a:endParaRPr lang="en-US" sz="4000" b="1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0A7C95FD-31D9-1FF9-43CC-28AAA659E51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443705" y="2469268"/>
            <a:ext cx="2639203" cy="2639203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193DE98C-DEB5-048D-A9B8-BEF3480B77E3}"/>
              </a:ext>
            </a:extLst>
          </p:cNvPr>
          <p:cNvSpPr txBox="1"/>
          <p:nvPr/>
        </p:nvSpPr>
        <p:spPr>
          <a:xfrm>
            <a:off x="12031066" y="5204217"/>
            <a:ext cx="19083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i="1" dirty="0"/>
              <a:t>Куча времени</a:t>
            </a:r>
          </a:p>
        </p:txBody>
      </p:sp>
    </p:spTree>
    <p:extLst>
      <p:ext uri="{BB962C8B-B14F-4D97-AF65-F5344CB8AC3E}">
        <p14:creationId xmlns:p14="http://schemas.microsoft.com/office/powerpoint/2010/main" val="32207153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B16FB5B3-157B-42CC-B0DA-D38A0A7829B1}"/>
              </a:ext>
            </a:extLst>
          </p:cNvPr>
          <p:cNvSpPr txBox="1"/>
          <p:nvPr/>
        </p:nvSpPr>
        <p:spPr>
          <a:xfrm flipH="1">
            <a:off x="1513526" y="884126"/>
            <a:ext cx="9330065" cy="63709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kern="0" spc="-131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hlinkClick r:id="rId3" action="ppaction://hlinkfile"/>
              </a:rPr>
              <a:t>ПРИМЕР ПРОМПТА</a:t>
            </a:r>
            <a:br>
              <a:rPr lang="ru-RU" sz="4000" b="1" dirty="0">
                <a:solidFill>
                  <a:schemeClr val="accent1"/>
                </a:solidFill>
              </a:rPr>
            </a:br>
            <a:r>
              <a:rPr lang="ru-RU" sz="4000" b="0" i="0" dirty="0">
                <a:solidFill>
                  <a:srgbClr val="1C1917"/>
                </a:solidFill>
                <a:effectLst/>
                <a:latin typeface="ui-sans-serif"/>
              </a:rPr>
              <a:t>для классного руководителя по проведению мероприятия с 5 классом 1 сентября в день знаний по следующему плану:</a:t>
            </a:r>
          </a:p>
          <a:p>
            <a:r>
              <a:rPr lang="ru-RU" sz="4000" b="0" i="0" dirty="0">
                <a:solidFill>
                  <a:srgbClr val="1C1917"/>
                </a:solidFill>
                <a:effectLst/>
                <a:latin typeface="ui-sans-serif"/>
              </a:rPr>
              <a:t> </a:t>
            </a:r>
          </a:p>
          <a:p>
            <a:pPr marL="742950" indent="-742950">
              <a:buAutoNum type="arabicPeriod"/>
            </a:pPr>
            <a:r>
              <a:rPr lang="ru-RU" sz="2400" b="0" i="0" dirty="0">
                <a:solidFill>
                  <a:srgbClr val="1C1917"/>
                </a:solidFill>
                <a:effectLst/>
                <a:latin typeface="ui-sans-serif"/>
              </a:rPr>
              <a:t>Исполнитель </a:t>
            </a:r>
            <a:r>
              <a:rPr lang="ru-RU" sz="2400" b="0" i="0" dirty="0" err="1">
                <a:solidFill>
                  <a:srgbClr val="1C1917"/>
                </a:solidFill>
                <a:effectLst/>
                <a:latin typeface="ui-sans-serif"/>
              </a:rPr>
              <a:t>промпта</a:t>
            </a:r>
            <a:r>
              <a:rPr lang="ru-RU" sz="2400" b="0" i="0" dirty="0">
                <a:solidFill>
                  <a:srgbClr val="1C1917"/>
                </a:solidFill>
                <a:effectLst/>
                <a:latin typeface="ui-sans-serif"/>
              </a:rPr>
              <a:t> </a:t>
            </a:r>
          </a:p>
          <a:p>
            <a:pPr marL="742950" indent="-742950">
              <a:buAutoNum type="arabicPeriod"/>
            </a:pPr>
            <a:r>
              <a:rPr lang="ru-RU" sz="2400" b="0" i="0" dirty="0">
                <a:solidFill>
                  <a:srgbClr val="1C1917"/>
                </a:solidFill>
                <a:effectLst/>
                <a:latin typeface="ui-sans-serif"/>
              </a:rPr>
              <a:t>Цель запроса </a:t>
            </a:r>
          </a:p>
          <a:p>
            <a:pPr marL="742950" indent="-742950">
              <a:buAutoNum type="arabicPeriod"/>
            </a:pPr>
            <a:r>
              <a:rPr lang="ru-RU" sz="2400" b="0" i="0" dirty="0">
                <a:solidFill>
                  <a:srgbClr val="1C1917"/>
                </a:solidFill>
                <a:effectLst/>
                <a:latin typeface="ui-sans-serif"/>
              </a:rPr>
              <a:t>Задача </a:t>
            </a:r>
          </a:p>
          <a:p>
            <a:pPr marL="742950" indent="-742950">
              <a:buAutoNum type="arabicPeriod"/>
            </a:pPr>
            <a:r>
              <a:rPr lang="ru-RU" sz="2400" b="0" i="0" dirty="0">
                <a:solidFill>
                  <a:srgbClr val="1C1917"/>
                </a:solidFill>
                <a:effectLst/>
                <a:latin typeface="ui-sans-serif"/>
              </a:rPr>
              <a:t>Сроки </a:t>
            </a:r>
          </a:p>
          <a:p>
            <a:pPr marL="742950" indent="-742950">
              <a:buAutoNum type="arabicPeriod"/>
            </a:pPr>
            <a:r>
              <a:rPr lang="ru-RU" sz="2400" b="0" i="0" dirty="0">
                <a:solidFill>
                  <a:srgbClr val="1C1917"/>
                </a:solidFill>
                <a:effectLst/>
                <a:latin typeface="ui-sans-serif"/>
              </a:rPr>
              <a:t>Дополнительная информация</a:t>
            </a:r>
          </a:p>
          <a:p>
            <a:pPr marL="742950" indent="-742950">
              <a:buAutoNum type="arabicPeriod"/>
            </a:pPr>
            <a:r>
              <a:rPr lang="ru-RU" sz="2400" b="0" i="0" dirty="0">
                <a:solidFill>
                  <a:srgbClr val="1C1917"/>
                </a:solidFill>
                <a:effectLst/>
                <a:latin typeface="ui-sans-serif"/>
                <a:hlinkClick r:id="rId4" action="ppaction://hlinkfile"/>
              </a:rPr>
              <a:t>Формат результата</a:t>
            </a:r>
            <a:endParaRPr lang="ru-RU" sz="2400" b="1" dirty="0">
              <a:solidFill>
                <a:schemeClr val="accent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endParaRPr lang="ru-RU" sz="2400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49BBE9A1-6989-641F-3EBC-EB1DE4EAC5B7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b="3686"/>
          <a:stretch/>
        </p:blipFill>
        <p:spPr>
          <a:xfrm>
            <a:off x="11457000" y="1408147"/>
            <a:ext cx="2696321" cy="259693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68566C65-531E-EDCB-887A-9602AC187891}"/>
              </a:ext>
            </a:extLst>
          </p:cNvPr>
          <p:cNvSpPr txBox="1"/>
          <p:nvPr/>
        </p:nvSpPr>
        <p:spPr>
          <a:xfrm>
            <a:off x="11746982" y="4069614"/>
            <a:ext cx="24063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/>
              <a:t>Куда уходит детство</a:t>
            </a:r>
          </a:p>
        </p:txBody>
      </p:sp>
    </p:spTree>
    <p:extLst>
      <p:ext uri="{BB962C8B-B14F-4D97-AF65-F5344CB8AC3E}">
        <p14:creationId xmlns:p14="http://schemas.microsoft.com/office/powerpoint/2010/main" val="41962231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2"/>
          <p:cNvSpPr/>
          <p:nvPr/>
        </p:nvSpPr>
        <p:spPr>
          <a:xfrm>
            <a:off x="2040278" y="1061779"/>
            <a:ext cx="10554414" cy="1388745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>
              <a:lnSpc>
                <a:spcPts val="5468"/>
              </a:lnSpc>
              <a:buNone/>
            </a:pPr>
            <a:r>
              <a:rPr lang="en-US" sz="4000" b="1" kern="0" spc="-131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Inter" pitchFamily="34" charset="-120"/>
              </a:rPr>
              <a:t>ПРАКТИКА ИСПОЛЬЗОВАНИЯ ИИ КЛАССНЫМ РУКОВОДИТЕЛЕМ</a:t>
            </a:r>
            <a:endParaRPr lang="en-US" sz="4000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5" name="Shape 3"/>
          <p:cNvSpPr/>
          <p:nvPr/>
        </p:nvSpPr>
        <p:spPr>
          <a:xfrm>
            <a:off x="2248875" y="3278448"/>
            <a:ext cx="5566055" cy="1046910"/>
          </a:xfrm>
          <a:prstGeom prst="roundRect">
            <a:avLst>
              <a:gd name="adj" fmla="val 22307"/>
            </a:avLst>
          </a:prstGeom>
          <a:solidFill>
            <a:schemeClr val="accent5">
              <a:lumMod val="60000"/>
              <a:lumOff val="40000"/>
            </a:schemeClr>
          </a:solidFill>
          <a:ln w="7620">
            <a:solidFill>
              <a:srgbClr val="C0C1D7"/>
            </a:solidFill>
            <a:prstDash val="solid"/>
          </a:ln>
        </p:spPr>
        <p:txBody>
          <a:bodyPr anchor="ctr"/>
          <a:lstStyle/>
          <a:p>
            <a:endParaRPr lang="ru-RU" b="1" kern="0" spc="-66" dirty="0">
              <a:solidFill>
                <a:srgbClr val="272525"/>
              </a:solidFill>
              <a:latin typeface="Verdana" panose="020B0604030504040204" pitchFamily="34" charset="0"/>
              <a:ea typeface="Verdana" panose="020B0604030504040204" pitchFamily="34" charset="0"/>
              <a:cs typeface="Inter" pitchFamily="34" charset="-120"/>
            </a:endParaRPr>
          </a:p>
          <a:p>
            <a:r>
              <a:rPr lang="ru-RU" sz="2400" kern="0" spc="-66" dirty="0">
                <a:solidFill>
                  <a:srgbClr val="272525"/>
                </a:solidFill>
                <a:latin typeface="Verdana" panose="020B0604030504040204" pitchFamily="34" charset="0"/>
                <a:ea typeface="Verdana" panose="020B0604030504040204" pitchFamily="34" charset="0"/>
                <a:cs typeface="Inter" pitchFamily="34" charset="-120"/>
              </a:rPr>
              <a:t>Поддержка в принятии решений</a:t>
            </a:r>
            <a:endParaRPr lang="en-US" sz="2400" dirty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endParaRPr lang="ru-RU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10" name="Shape 3">
            <a:hlinkClick r:id="rId3" action="ppaction://hlinksldjump"/>
            <a:extLst>
              <a:ext uri="{FF2B5EF4-FFF2-40B4-BE49-F238E27FC236}">
                <a16:creationId xmlns:a16="http://schemas.microsoft.com/office/drawing/2014/main" id="{EDE44BA6-2C00-A28C-565E-EDA49607ED06}"/>
              </a:ext>
            </a:extLst>
          </p:cNvPr>
          <p:cNvSpPr/>
          <p:nvPr/>
        </p:nvSpPr>
        <p:spPr>
          <a:xfrm>
            <a:off x="2269442" y="5927716"/>
            <a:ext cx="5543003" cy="1046910"/>
          </a:xfrm>
          <a:prstGeom prst="roundRect">
            <a:avLst>
              <a:gd name="adj" fmla="val 22307"/>
            </a:avLst>
          </a:prstGeom>
          <a:solidFill>
            <a:schemeClr val="accent5">
              <a:lumMod val="60000"/>
              <a:lumOff val="40000"/>
            </a:schemeClr>
          </a:solidFill>
          <a:ln w="7620">
            <a:solidFill>
              <a:srgbClr val="C0C1D7"/>
            </a:solidFill>
            <a:prstDash val="solid"/>
          </a:ln>
        </p:spPr>
        <p:txBody>
          <a:bodyPr anchor="ctr"/>
          <a:lstStyle/>
          <a:p>
            <a:endParaRPr lang="ru-RU" b="1" kern="0" spc="-66" dirty="0">
              <a:solidFill>
                <a:srgbClr val="272525"/>
              </a:solidFill>
              <a:latin typeface="Verdana" panose="020B0604030504040204" pitchFamily="34" charset="0"/>
              <a:ea typeface="Verdana" panose="020B0604030504040204" pitchFamily="34" charset="0"/>
              <a:cs typeface="Inter" pitchFamily="34" charset="-120"/>
            </a:endParaRPr>
          </a:p>
          <a:p>
            <a:r>
              <a:rPr lang="ru-RU" sz="2400" dirty="0">
                <a:latin typeface="Verdana" panose="020B0604030504040204" pitchFamily="34" charset="0"/>
                <a:ea typeface="Verdana" panose="020B0604030504040204" pitchFamily="34" charset="0"/>
              </a:rPr>
              <a:t>Автоматизация повседневных задач</a:t>
            </a:r>
            <a:endParaRPr lang="en-US" sz="2400" dirty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endParaRPr lang="ru-RU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13" name="Shape 3">
            <a:extLst>
              <a:ext uri="{FF2B5EF4-FFF2-40B4-BE49-F238E27FC236}">
                <a16:creationId xmlns:a16="http://schemas.microsoft.com/office/drawing/2014/main" id="{23BFEB04-D649-3056-1D3B-A3330B8AE6B0}"/>
              </a:ext>
            </a:extLst>
          </p:cNvPr>
          <p:cNvSpPr/>
          <p:nvPr/>
        </p:nvSpPr>
        <p:spPr>
          <a:xfrm>
            <a:off x="2246390" y="4603082"/>
            <a:ext cx="5566055" cy="1046910"/>
          </a:xfrm>
          <a:prstGeom prst="roundRect">
            <a:avLst>
              <a:gd name="adj" fmla="val 22307"/>
            </a:avLst>
          </a:prstGeom>
          <a:solidFill>
            <a:schemeClr val="accent5">
              <a:lumMod val="60000"/>
              <a:lumOff val="40000"/>
            </a:schemeClr>
          </a:solidFill>
          <a:ln w="7620">
            <a:solidFill>
              <a:srgbClr val="C0C1D7"/>
            </a:solidFill>
            <a:prstDash val="solid"/>
          </a:ln>
        </p:spPr>
        <p:txBody>
          <a:bodyPr anchor="ctr"/>
          <a:lstStyle/>
          <a:p>
            <a:endParaRPr lang="ru-RU" b="1" kern="0" spc="-66" dirty="0">
              <a:solidFill>
                <a:srgbClr val="272525"/>
              </a:solidFill>
              <a:latin typeface="Verdana" panose="020B0604030504040204" pitchFamily="34" charset="0"/>
              <a:ea typeface="Verdana" panose="020B0604030504040204" pitchFamily="34" charset="0"/>
              <a:cs typeface="Inter" pitchFamily="34" charset="-120"/>
            </a:endParaRPr>
          </a:p>
          <a:p>
            <a:r>
              <a:rPr lang="ru-RU" sz="2400" kern="0" spc="-66" dirty="0">
                <a:solidFill>
                  <a:srgbClr val="272525"/>
                </a:solidFill>
                <a:latin typeface="Verdana" panose="020B0604030504040204" pitchFamily="34" charset="0"/>
                <a:ea typeface="Verdana" panose="020B0604030504040204" pitchFamily="34" charset="0"/>
                <a:cs typeface="Inter" pitchFamily="34" charset="-120"/>
              </a:rPr>
              <a:t>Обучение и развитие навыков</a:t>
            </a:r>
            <a:endParaRPr lang="en-US" sz="2400" dirty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endParaRPr lang="ru-RU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3A814E93-5370-224F-DD8B-44D255581041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17895" b="17895"/>
          <a:stretch/>
        </p:blipFill>
        <p:spPr>
          <a:xfrm>
            <a:off x="11457000" y="1408147"/>
            <a:ext cx="2696321" cy="259693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5C18922-9346-B59F-9E66-5B052FF2949F}"/>
              </a:ext>
            </a:extLst>
          </p:cNvPr>
          <p:cNvSpPr txBox="1"/>
          <p:nvPr/>
        </p:nvSpPr>
        <p:spPr>
          <a:xfrm>
            <a:off x="11746982" y="4069614"/>
            <a:ext cx="24063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/>
              <a:t>Не в своей тарелке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2"/>
          <p:cNvSpPr/>
          <p:nvPr/>
        </p:nvSpPr>
        <p:spPr>
          <a:xfrm>
            <a:off x="1823274" y="1523918"/>
            <a:ext cx="9923708" cy="694373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>
              <a:lnSpc>
                <a:spcPts val="5468"/>
              </a:lnSpc>
              <a:buNone/>
            </a:pPr>
            <a:r>
              <a:rPr lang="ru-RU" sz="4000" b="1" dirty="0">
                <a:latin typeface="Verdana" panose="020B0604030504040204" pitchFamily="34" charset="0"/>
                <a:ea typeface="Verdana" panose="020B0604030504040204" pitchFamily="34" charset="0"/>
              </a:rPr>
              <a:t>ПОДДЕРЖКА В ПРИНЯТИИ РЕШЕНИЙ</a:t>
            </a:r>
            <a:endParaRPr lang="en-US" sz="4000" b="1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D49E59A-2A8B-4C24-A7E1-B7AD297B0DF4}"/>
              </a:ext>
            </a:extLst>
          </p:cNvPr>
          <p:cNvSpPr txBox="1"/>
          <p:nvPr/>
        </p:nvSpPr>
        <p:spPr>
          <a:xfrm>
            <a:off x="1908919" y="2580559"/>
            <a:ext cx="6948001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latin typeface="Verdana" panose="020B0604030504040204" pitchFamily="34" charset="0"/>
                <a:ea typeface="Verdana" panose="020B0604030504040204" pitchFamily="34" charset="0"/>
              </a:rPr>
              <a:t>Ты учитель с большим опытом. Предложи </a:t>
            </a:r>
            <a:r>
              <a:rPr lang="ru-RU" sz="2400" dirty="0">
                <a:latin typeface="Verdana" panose="020B0604030504040204" pitchFamily="34" charset="0"/>
                <a:ea typeface="Verdana" panose="020B0604030504040204" pitchFamily="34" charset="0"/>
                <a:hlinkClick r:id="rId3" action="ppaction://hlinkfile"/>
              </a:rPr>
              <a:t>план беседы</a:t>
            </a:r>
            <a:r>
              <a:rPr lang="ru-RU" sz="2400" dirty="0">
                <a:latin typeface="Verdana" panose="020B0604030504040204" pitchFamily="34" charset="0"/>
                <a:ea typeface="Verdana" panose="020B0604030504040204" pitchFamily="34" charset="0"/>
              </a:rPr>
              <a:t> с учеником, который часто опаздывает на уроки, чтобы он понял что это не допустимо, выяснить причины.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852AC60-7F11-41E6-99B6-7AD6673DFCA2}"/>
              </a:ext>
            </a:extLst>
          </p:cNvPr>
          <p:cNvSpPr txBox="1"/>
          <p:nvPr/>
        </p:nvSpPr>
        <p:spPr>
          <a:xfrm>
            <a:off x="1908921" y="4895861"/>
            <a:ext cx="6947999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latin typeface="Verdana" panose="020B0604030504040204" pitchFamily="34" charset="0"/>
                <a:ea typeface="Verdana" panose="020B0604030504040204" pitchFamily="34" charset="0"/>
              </a:rPr>
              <a:t>Как опытный педагог, предлагаю разработать </a:t>
            </a:r>
            <a:r>
              <a:rPr lang="ru-RU" sz="2400" dirty="0">
                <a:latin typeface="Verdana" panose="020B0604030504040204" pitchFamily="34" charset="0"/>
                <a:ea typeface="Verdana" panose="020B0604030504040204" pitchFamily="34" charset="0"/>
                <a:hlinkClick r:id="rId4" action="ppaction://hlinkfile"/>
              </a:rPr>
              <a:t>стратегию разговора </a:t>
            </a:r>
            <a:r>
              <a:rPr lang="ru-RU" sz="2400" dirty="0">
                <a:latin typeface="Verdana" panose="020B0604030504040204" pitchFamily="34" charset="0"/>
                <a:ea typeface="Verdana" panose="020B0604030504040204" pitchFamily="34" charset="0"/>
              </a:rPr>
              <a:t>с учеником, который регулярно опаздывает на занятия, чтобы донести недопустимость такого поведения и выявить причины этой проблемы.</a:t>
            </a:r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F36E46AB-6682-B08A-F977-49952FA4105C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1843" b="1843"/>
          <a:stretch/>
        </p:blipFill>
        <p:spPr>
          <a:xfrm>
            <a:off x="11518120" y="2452284"/>
            <a:ext cx="2696321" cy="259693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A959CB34-3E1C-8F3B-D396-E6FA98D09164}"/>
              </a:ext>
            </a:extLst>
          </p:cNvPr>
          <p:cNvSpPr txBox="1"/>
          <p:nvPr/>
        </p:nvSpPr>
        <p:spPr>
          <a:xfrm>
            <a:off x="11808102" y="5083934"/>
            <a:ext cx="24063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i="1" dirty="0"/>
              <a:t>Хлеб всему голова</a:t>
            </a:r>
          </a:p>
        </p:txBody>
      </p:sp>
    </p:spTree>
    <p:extLst>
      <p:ext uri="{BB962C8B-B14F-4D97-AF65-F5344CB8AC3E}">
        <p14:creationId xmlns:p14="http://schemas.microsoft.com/office/powerpoint/2010/main" val="33836168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2"/>
          <p:cNvSpPr/>
          <p:nvPr/>
        </p:nvSpPr>
        <p:spPr>
          <a:xfrm>
            <a:off x="1908920" y="1417523"/>
            <a:ext cx="9923708" cy="694373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marL="0" indent="0">
              <a:lnSpc>
                <a:spcPts val="5468"/>
              </a:lnSpc>
              <a:buNone/>
            </a:pPr>
            <a:r>
              <a:rPr lang="ru-RU" sz="4000" b="1" dirty="0">
                <a:latin typeface="Verdana" panose="020B0604030504040204" pitchFamily="34" charset="0"/>
                <a:ea typeface="Verdana" panose="020B0604030504040204" pitchFamily="34" charset="0"/>
              </a:rPr>
              <a:t>ОБУЧЕНИЕ И РАЗВИТИЕ НАВЫКОВ</a:t>
            </a:r>
            <a:endParaRPr lang="en-US" sz="4000" b="1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1DB31427-81D0-6067-DFEB-4613533CE6D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67012" y="6419147"/>
            <a:ext cx="1178957" cy="260225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3D49E59A-2A8B-4C24-A7E1-B7AD297B0DF4}"/>
              </a:ext>
            </a:extLst>
          </p:cNvPr>
          <p:cNvSpPr txBox="1"/>
          <p:nvPr/>
        </p:nvSpPr>
        <p:spPr>
          <a:xfrm>
            <a:off x="1829406" y="4040960"/>
            <a:ext cx="9644861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0" i="0" dirty="0">
                <a:solidFill>
                  <a:srgbClr val="1C1917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Ты знаешь интересы и увлечения молодых людей. </a:t>
            </a:r>
            <a:r>
              <a:rPr lang="ru-RU" sz="2400" dirty="0">
                <a:solidFill>
                  <a:srgbClr val="1C1917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Составить </a:t>
            </a:r>
            <a:r>
              <a:rPr lang="ru-RU" sz="2400" dirty="0" err="1">
                <a:solidFill>
                  <a:srgbClr val="1C1917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к</a:t>
            </a:r>
            <a:r>
              <a:rPr lang="ru-RU" sz="2400" b="0" i="0" dirty="0" err="1">
                <a:solidFill>
                  <a:srgbClr val="1C1917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виз</a:t>
            </a:r>
            <a:r>
              <a:rPr lang="ru-RU" sz="2400" b="0" i="0" dirty="0">
                <a:solidFill>
                  <a:srgbClr val="1C1917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 к начал</a:t>
            </a:r>
            <a:r>
              <a:rPr lang="ru-RU" sz="2400" dirty="0">
                <a:solidFill>
                  <a:srgbClr val="1C1917"/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у</a:t>
            </a:r>
            <a:r>
              <a:rPr lang="ru-RU" sz="2400" b="0" i="0" dirty="0">
                <a:solidFill>
                  <a:srgbClr val="1C1917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 учебного года для учеников 8 класса. 10 вопросов, 4 варианта ответа. Правильный ответ выделить. Вопросы не должны повторяться, быть занимательными, можно смешными. </a:t>
            </a:r>
          </a:p>
          <a:p>
            <a:r>
              <a:rPr lang="ru-RU" sz="2400" b="0" i="0" dirty="0">
                <a:solidFill>
                  <a:srgbClr val="1C1917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Основное содержание </a:t>
            </a:r>
            <a:r>
              <a:rPr lang="ru-RU" sz="2400" b="0" i="0" dirty="0" err="1">
                <a:solidFill>
                  <a:srgbClr val="1C1917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  <a:hlinkClick r:id="rId4"/>
              </a:rPr>
              <a:t>квиза</a:t>
            </a:r>
            <a:r>
              <a:rPr lang="ru-RU" sz="2400" b="0" i="0" dirty="0">
                <a:solidFill>
                  <a:srgbClr val="1C1917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: </a:t>
            </a:r>
            <a:br>
              <a:rPr lang="ru-RU" sz="2400" b="0" i="0" dirty="0">
                <a:solidFill>
                  <a:srgbClr val="1C1917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</a:rPr>
            </a:br>
            <a:r>
              <a:rPr lang="ru-RU" sz="2400" b="0" i="0" dirty="0">
                <a:solidFill>
                  <a:srgbClr val="1C1917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юмор, развлечение, молодежный сленг, история.</a:t>
            </a:r>
            <a:r>
              <a:rPr lang="en-US" sz="2400" b="0" i="0" dirty="0">
                <a:solidFill>
                  <a:srgbClr val="1C1917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endParaRPr lang="ru-RU" sz="2400" b="0" i="0" dirty="0">
              <a:solidFill>
                <a:srgbClr val="1C1917"/>
              </a:solidFill>
              <a:effectLst/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r>
              <a:rPr lang="ru-RU" sz="2400" b="0" i="0" dirty="0">
                <a:solidFill>
                  <a:srgbClr val="1C1917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Если понравится, то куплю шоколадку, скажу «Большое спасибо»</a:t>
            </a:r>
            <a:endParaRPr lang="ru-RU" sz="2400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71F17A1-C7DD-40D0-8823-9A28119D4D97}"/>
              </a:ext>
            </a:extLst>
          </p:cNvPr>
          <p:cNvSpPr txBox="1"/>
          <p:nvPr/>
        </p:nvSpPr>
        <p:spPr>
          <a:xfrm>
            <a:off x="1829406" y="2128569"/>
            <a:ext cx="748276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latin typeface="Verdana" panose="020B0604030504040204" pitchFamily="34" charset="0"/>
                <a:ea typeface="Verdana" panose="020B0604030504040204" pitchFamily="34" charset="0"/>
              </a:rPr>
              <a:t>Предложить учащимся 2 класса задания, которые научат их планировать своё время, расставлять приоритеты и выполнять задачи в срок. Ты опытный учитель и наставник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1D091E5C-ED0C-BEBD-13D1-20D14F9E50B1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17895" b="17895"/>
          <a:stretch/>
        </p:blipFill>
        <p:spPr>
          <a:xfrm>
            <a:off x="11477286" y="2440774"/>
            <a:ext cx="2696321" cy="259693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E57E3185-F027-9927-C4B2-DCC7E8ABF754}"/>
              </a:ext>
            </a:extLst>
          </p:cNvPr>
          <p:cNvSpPr txBox="1"/>
          <p:nvPr/>
        </p:nvSpPr>
        <p:spPr>
          <a:xfrm>
            <a:off x="11764250" y="4956404"/>
            <a:ext cx="24063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i="1" dirty="0"/>
              <a:t>Картина маслом</a:t>
            </a:r>
          </a:p>
        </p:txBody>
      </p:sp>
    </p:spTree>
    <p:extLst>
      <p:ext uri="{BB962C8B-B14F-4D97-AF65-F5344CB8AC3E}">
        <p14:creationId xmlns:p14="http://schemas.microsoft.com/office/powerpoint/2010/main" val="379911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1661</TotalTime>
  <Words>436</Words>
  <Application>Microsoft Office PowerPoint</Application>
  <PresentationFormat>Произвольный</PresentationFormat>
  <Paragraphs>91</Paragraphs>
  <Slides>13</Slides>
  <Notes>12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20" baseType="lpstr">
      <vt:lpstr>Arial</vt:lpstr>
      <vt:lpstr>Calibri</vt:lpstr>
      <vt:lpstr>Calibri Light</vt:lpstr>
      <vt:lpstr>Inter</vt:lpstr>
      <vt:lpstr>ui-sans-serif</vt:lpstr>
      <vt:lpstr>Verdana</vt:lpstr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PptxGenJS Presentation</dc:title>
  <dc:subject>PptxGenJS Presentation</dc:subject>
  <dc:creator>PptxGenJS</dc:creator>
  <cp:lastModifiedBy>and65us@dnevnik.ru</cp:lastModifiedBy>
  <cp:revision>47</cp:revision>
  <dcterms:created xsi:type="dcterms:W3CDTF">2024-05-26T11:37:12Z</dcterms:created>
  <dcterms:modified xsi:type="dcterms:W3CDTF">2024-08-13T12:35:35Z</dcterms:modified>
</cp:coreProperties>
</file>