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88" r:id="rId3"/>
    <p:sldId id="289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90" r:id="rId16"/>
    <p:sldId id="291" r:id="rId17"/>
    <p:sldId id="292" r:id="rId18"/>
    <p:sldId id="293" r:id="rId19"/>
    <p:sldId id="294" r:id="rId20"/>
    <p:sldId id="29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723" autoAdjust="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B5C42-79DE-4C82-A09C-86AD09F6BFAA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4CE03-1F4D-4CA0-AFFC-98A4AA9BFF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0410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7239000" cy="2928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rPr>
              <a:t>О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подготовке  к конкурсному отбору на статус региональной  </a:t>
            </a:r>
            <a:r>
              <a:rPr lang="ru-RU" sz="4000" i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стажировочной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sz="40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площадки</a:t>
            </a:r>
            <a:endParaRPr lang="ru-RU" sz="4000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8"/>
            <a:ext cx="7239000" cy="1883728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Максименко Вера Леонидовна, </a:t>
            </a:r>
          </a:p>
          <a:p>
            <a:pPr algn="r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 старший преподаватель кафедры</a:t>
            </a:r>
          </a:p>
          <a:p>
            <a:pPr algn="r">
              <a:buNone/>
            </a:pP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  </a:t>
            </a:r>
            <a:r>
              <a:rPr lang="ru-RU" smtClean="0">
                <a:latin typeface="Arial Narrow" pitchFamily="34" charset="0"/>
                <a:cs typeface="Times New Roman" pitchFamily="18" charset="0"/>
              </a:rPr>
              <a:t>управления </a:t>
            </a:r>
            <a:r>
              <a:rPr lang="ru-RU" smtClean="0">
                <a:latin typeface="Arial Narrow" pitchFamily="34" charset="0"/>
                <a:cs typeface="Times New Roman" pitchFamily="18" charset="0"/>
              </a:rPr>
              <a:t>ГАОУ </a:t>
            </a:r>
            <a:r>
              <a:rPr lang="ru-RU" dirty="0" smtClean="0">
                <a:latin typeface="Arial Narrow" pitchFamily="34" charset="0"/>
                <a:cs typeface="Times New Roman" pitchFamily="18" charset="0"/>
              </a:rPr>
              <a:t>ДПО ИРОСТ</a:t>
            </a:r>
            <a:endParaRPr lang="ru-RU" dirty="0">
              <a:latin typeface="Arial Narrow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</p:spPr>
        <p:txBody>
          <a:bodyPr>
            <a:noAutofit/>
          </a:bodyPr>
          <a:lstStyle/>
          <a:p>
            <a:pPr algn="ctr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Стажировочная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площадка создаётся на базе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OO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, эффективная деятельность которой подтверждается высокими достижениями (результатами) в образовательном процессе: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7267604" cy="44554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2800" dirty="0" smtClean="0">
                <a:latin typeface="Arial Narrow" pitchFamily="34" charset="0"/>
              </a:rPr>
              <a:t>участие в профессиональных конкурсах;</a:t>
            </a:r>
          </a:p>
          <a:p>
            <a:pPr algn="just"/>
            <a:r>
              <a:rPr lang="ru-RU" sz="2800" dirty="0" smtClean="0">
                <a:latin typeface="Arial Narrow" pitchFamily="34" charset="0"/>
              </a:rPr>
              <a:t> инновационная деятельность;</a:t>
            </a:r>
          </a:p>
          <a:p>
            <a:pPr algn="just"/>
            <a:r>
              <a:rPr lang="ru-RU" sz="2800" dirty="0" smtClean="0">
                <a:latin typeface="Arial Narrow" pitchFamily="34" charset="0"/>
              </a:rPr>
              <a:t> обобщение опыта на региональном, федеральном уровнях;</a:t>
            </a:r>
          </a:p>
          <a:p>
            <a:pPr algn="just"/>
            <a:r>
              <a:rPr lang="ru-RU" sz="2800" dirty="0" smtClean="0">
                <a:latin typeface="Arial Narrow" pitchFamily="34" charset="0"/>
              </a:rPr>
              <a:t> обеспеченность ОО высококвалифицированным кадровым составом, внедряющим актуальные педагогические технологии, обладающим методическим потенциалом и, применяющим современные средства обучения и воспитания.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200" dirty="0" smtClean="0">
                <a:latin typeface="Arial Narrow" pitchFamily="34" charset="0"/>
              </a:rPr>
              <a:t>       Координатор ежегодно (в начале календарного года) объявляет конкурсный отбор на статус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площадки.</a:t>
            </a:r>
          </a:p>
          <a:p>
            <a:pPr algn="just">
              <a:buNone/>
            </a:pPr>
            <a:endParaRPr lang="ru-RU" sz="3200" dirty="0" smtClean="0">
              <a:latin typeface="Arial Narrow" pitchFamily="34" charset="0"/>
            </a:endParaRPr>
          </a:p>
          <a:p>
            <a:pPr algn="just">
              <a:buNone/>
            </a:pPr>
            <a:endParaRPr lang="ru-RU" sz="32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ru-RU" sz="3200" dirty="0" smtClean="0">
                <a:latin typeface="Arial Narrow" pitchFamily="34" charset="0"/>
              </a:rPr>
              <a:t>       Форма конкурсной  заявки, экспертный лист образовательной организации, примерный план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размещены в материалах к </a:t>
            </a:r>
            <a:r>
              <a:rPr lang="ru-RU" sz="3200" dirty="0" err="1" smtClean="0">
                <a:latin typeface="Arial Narrow" pitchFamily="34" charset="0"/>
              </a:rPr>
              <a:t>вебинару</a:t>
            </a:r>
            <a:r>
              <a:rPr lang="ru-RU" sz="3200" dirty="0" smtClean="0">
                <a:latin typeface="Arial Narrow" pitchFamily="34" charset="0"/>
              </a:rPr>
              <a:t>. </a:t>
            </a:r>
          </a:p>
          <a:p>
            <a:pPr algn="just">
              <a:buNone/>
            </a:pPr>
            <a:endParaRPr lang="ru-RU" sz="3200" dirty="0" smtClean="0">
              <a:latin typeface="Arial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Arial Narrow" pitchFamily="34" charset="0"/>
              </a:rPr>
              <a:t>     </a:t>
            </a:r>
          </a:p>
          <a:p>
            <a:pPr algn="just">
              <a:buNone/>
            </a:pPr>
            <a:endParaRPr lang="ru-RU" sz="3200" dirty="0" smtClean="0">
              <a:latin typeface="Arial Narrow" pitchFamily="34" charset="0"/>
            </a:endParaRPr>
          </a:p>
          <a:p>
            <a:pPr algn="just">
              <a:buNone/>
            </a:pPr>
            <a:r>
              <a:rPr lang="ru-RU" sz="3200" dirty="0" smtClean="0">
                <a:latin typeface="Arial Narrow" pitchFamily="34" charset="0"/>
              </a:rPr>
              <a:t>      Для проведения экспертизы заявок ОО на статус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 сформировано профессиональное </a:t>
            </a:r>
            <a:r>
              <a:rPr lang="ru-RU" sz="3200" dirty="0" err="1" smtClean="0">
                <a:latin typeface="Arial Narrow" pitchFamily="34" charset="0"/>
              </a:rPr>
              <a:t>эксперное</a:t>
            </a:r>
            <a:r>
              <a:rPr lang="ru-RU" sz="3200" dirty="0" smtClean="0">
                <a:latin typeface="Arial Narrow" pitchFamily="34" charset="0"/>
              </a:rPr>
              <a:t> сообщество по приказу ректора           ГАОУ ДПО ИРОСТ 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/>
            </a:r>
            <a:br>
              <a:rPr lang="ru-RU" sz="31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Документы, которые нужны для участия в конкурсном отборе на статус </a:t>
            </a:r>
            <a:r>
              <a:rPr lang="ru-RU" sz="40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стажировочной</a:t>
            </a: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 региональной площадки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7239000" cy="3098174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>
                <a:latin typeface="Arial Narrow" pitchFamily="34" charset="0"/>
              </a:rPr>
              <a:t>Заявка</a:t>
            </a:r>
          </a:p>
          <a:p>
            <a:r>
              <a:rPr lang="ru-RU" sz="3600" dirty="0" smtClean="0">
                <a:latin typeface="Arial Narrow" pitchFamily="34" charset="0"/>
              </a:rPr>
              <a:t> Экспертный лист ОО</a:t>
            </a:r>
          </a:p>
          <a:p>
            <a:r>
              <a:rPr lang="ru-RU" sz="3600" dirty="0" smtClean="0">
                <a:latin typeface="Arial Narrow" pitchFamily="34" charset="0"/>
              </a:rPr>
              <a:t> План работы </a:t>
            </a:r>
            <a:r>
              <a:rPr lang="ru-RU" sz="3600" dirty="0" err="1" smtClean="0">
                <a:latin typeface="Arial Narrow" pitchFamily="34" charset="0"/>
              </a:rPr>
              <a:t>стажировочной</a:t>
            </a:r>
            <a:r>
              <a:rPr lang="ru-RU" sz="3600" dirty="0" smtClean="0">
                <a:latin typeface="Arial Narrow" pitchFamily="34" charset="0"/>
              </a:rPr>
              <a:t> площадки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16632"/>
            <a:ext cx="799288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Экспертный лист  образовательной организации на статус </a:t>
            </a:r>
            <a:r>
              <a:rPr lang="ru-RU" b="1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стажировочной</a:t>
            </a:r>
            <a:r>
              <a:rPr lang="ru-RU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площадки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9396117"/>
              </p:ext>
            </p:extLst>
          </p:nvPr>
        </p:nvGraphicFramePr>
        <p:xfrm>
          <a:off x="107505" y="980728"/>
          <a:ext cx="7992888" cy="590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096343"/>
                <a:gridCol w="2232249"/>
              </a:tblGrid>
              <a:tr h="422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ОО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2874">
                <a:tc rowSpan="2"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уровня не ниже «среднего» по результатам самодиагностики «Школа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fontAlgn="base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Позитивная динамика показателя результатов ЕГЭ, ОГЭ:</a:t>
                      </a:r>
                    </a:p>
                    <a:p>
                      <a:pPr lvl="0" fontAlgn="base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 уровне прошлого учебного года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выше в сравнении с предыдущим учебным годом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Анализ результатов ЕГЭ и ОГЭ за два года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(2022-2023 уч. г. – 2023-2024 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.)</a:t>
                      </a:r>
                      <a:endParaRPr lang="ru-RU" sz="1400" dirty="0"/>
                    </a:p>
                  </a:txBody>
                  <a:tcPr/>
                </a:tc>
              </a:tr>
              <a:tr h="41075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Образовательная организация не входит в перечень образовательных организаций с признаками необъективных результатов:</a:t>
                      </a:r>
                    </a:p>
                    <a:p>
                      <a:pPr lvl="0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образовательная организация входит в перечень образовательных организаций с признаками необъективных результатов;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образовательная организация не входит в перечень образовательных организаций с признаками необъективных результатов по итогам предыдущего учебного года.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2169638"/>
              </p:ext>
            </p:extLst>
          </p:nvPr>
        </p:nvGraphicFramePr>
        <p:xfrm>
          <a:off x="107504" y="116632"/>
          <a:ext cx="799288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3960440"/>
                <a:gridCol w="2160240"/>
              </a:tblGrid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уровня не ниже «среднего» по результатам самодиагностики «Школа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Наличие уровня не ниже «среднего» по результатам самодиагностики «Школа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России»: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ниже «среднего» уровня;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средний и выше уровень.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Наличие победителей и призеров во Всероссийской олимпиаде Школьников: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отсутствие;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победителей и (или) призеров муниципального этапа Всероссийской олимпиады школьников;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победителей и (или) призеров регионального и (или) всероссийского этапа Всероссийской олимпиады школьников.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Укажите количество победителей и призеров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97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Наличие победителей и призеров в конкурсах, фестивалях, олимпиадах (кроме Всероссийской Олимпиады школьников), конференциях: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отсутствие;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победителей и призеров  в конкурсах, фестивалях, олимпиадах, конференциях на муниципальном уровне;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наличие победителей и призеров  в конкурсах, фестивалях, олимпиадах, конференциях на региональном и (или) федеральном уровнях.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Укажите количество победителей и призеров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842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2522045"/>
              </p:ext>
            </p:extLst>
          </p:nvPr>
        </p:nvGraphicFramePr>
        <p:xfrm>
          <a:off x="107504" y="188638"/>
          <a:ext cx="7992889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176464"/>
                <a:gridCol w="2232249"/>
              </a:tblGrid>
              <a:tr h="259972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Наличие уровня не ниже «среднего» по результатам самодиагностики «Школа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Минпросвещения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России»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Реализация рабочих программ курсов внеурочной деятельности, в том числе курса «Разговоры о важном», «Россия – мои горизонты», «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Семьеведение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»: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обучающимся обеспечен неполный объем еженедельных занятий внеурочной деятельностью;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обучающимся обеспечено в полном объеме еженедельных занятий внеурочной деятельностью.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0114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Функционирование школьных творческих объединений (школьный театр, школьный музей, школьный музыкальный коллектив, спортивный клуб, школьный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медиацентр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др.):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1‒2 объединения;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3 и более объединения.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Укажите какие?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5185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Доля обучающихся, являющихся членами школьных творческих объединений, от общего количества обучающихся в организации: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50% обучающихся;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51% до 79% обучающихся;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80% и более обучающихся.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ответа</a:t>
                      </a:r>
                      <a:endParaRPr kumimoji="0"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38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70508229"/>
              </p:ext>
            </p:extLst>
          </p:nvPr>
        </p:nvGraphicFramePr>
        <p:xfrm>
          <a:off x="107505" y="116633"/>
          <a:ext cx="7920879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7"/>
                <a:gridCol w="3888432"/>
                <a:gridCol w="2160240"/>
              </a:tblGrid>
              <a:tr h="3309995">
                <a:tc rowSpan="2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Результативность участия педагогических работников и управленческих кадров в профессиональных конкурсах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Результативность участия педагогических работников и управленческих кадров в профессиональных конкурсах: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победителей и призеров  в конкурсах, фестивалях, олимпиадах, конференциях на муниципальном уровне;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наличие победителей и призеров в        конкурсах, фестивалях, олимпиадах, конференциях на региональном и (или) федеральном уровнях.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 fontAlgn="base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Краткое  описание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377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Доля педагогических работников, имеющих первую и высшую квалификационную категорию: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50% педагогических работников;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от 55% и выше.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ответа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7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участия в инновационной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образовательного учреждения в инновационной деятельности: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является  региональной  площадкой;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школа является федеральной      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площадкой.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ответа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(ссылка на документ)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705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291419"/>
              </p:ext>
            </p:extLst>
          </p:nvPr>
        </p:nvGraphicFramePr>
        <p:xfrm>
          <a:off x="107505" y="116632"/>
          <a:ext cx="7920879" cy="662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4392488"/>
                <a:gridCol w="1728192"/>
              </a:tblGrid>
              <a:tr h="288603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участия в инновационной деятельности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Наличие публикаций по теме инновационной деятельности, отражение результатов инновационной деятельности на сайте образовательной организации, наличие аналитических материалов по результатам мониторинговых исследований, выявляющих результативность (эффективность) инновационной деятельности: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наличие.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876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Развитие системы наставничества (положение о наставничестве, дорожная карта о его реализации, приказы):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наличие.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документ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5106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Реализация сетевого взаимодействия (наличие договоров, реализация программ в сетевой форме, сотрудничество…)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Ссылка на документ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488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4942900"/>
              </p:ext>
            </p:extLst>
          </p:nvPr>
        </p:nvGraphicFramePr>
        <p:xfrm>
          <a:off x="107505" y="116632"/>
          <a:ext cx="7920879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4392488"/>
                <a:gridCol w="1728192"/>
              </a:tblGrid>
              <a:tr h="1238824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организации и проведения муниципальных, региональных мероприятий.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Обобщение и трансляция опыта: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региональном уровне;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на федеральном уровне.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Краткое описание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38824">
                <a:tc rowSpan="3"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Ресурсные условия для организации и проведения стажировки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Ресурсные условия для организации и проведения стажировки (материально-технические, кадровые, методические):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частично имеются;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имеются в полном объеме.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5164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Использование федеральной государственной информационной системы «Моя школа»: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100% педагогических работников зарегистрированных  на платформе ФГИС «Моя школа»;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 не менее 30% педагогических работников используют сервисы и подсистему «Библиотека ЦОК» ФГИС «Моя школа».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Уточните в процентном соотношении 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234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Использование информационно- коммуникационной образовательной платформы «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Сферум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регистрации образовательной организации на платформе и созданной структуры образовательной организации;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 не менее 95% обучающихся и педагогов зарегистрированы на платформе «</a:t>
                      </a:r>
                      <a:r>
                        <a:rPr kumimoji="0"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Сферум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4450" algn="just">
                        <a:spcAft>
                          <a:spcPts val="0"/>
                        </a:spcAft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 (Нет)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Уточните в процентном соотношении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2829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/>
          <a:lstStyle/>
          <a:p>
            <a:r>
              <a:rPr lang="ru-RU" sz="3200" dirty="0" smtClean="0">
                <a:latin typeface="Arial Narrow" pitchFamily="34" charset="0"/>
              </a:rPr>
              <a:t>Методические рекомендации  </a:t>
            </a:r>
            <a:r>
              <a:rPr lang="ru-RU" sz="3200" dirty="0" err="1" smtClean="0">
                <a:latin typeface="Arial Narrow" pitchFamily="34" charset="0"/>
              </a:rPr>
              <a:t>Минпросвещения</a:t>
            </a:r>
            <a:r>
              <a:rPr lang="ru-RU" sz="3200" dirty="0" smtClean="0">
                <a:latin typeface="Arial Narrow" pitchFamily="34" charset="0"/>
              </a:rPr>
              <a:t>  России от 04 февраля 2021 года № Р-33</a:t>
            </a:r>
          </a:p>
          <a:p>
            <a:endParaRPr lang="ru-RU" sz="3200" dirty="0" smtClean="0">
              <a:latin typeface="Arial Narrow" pitchFamily="34" charset="0"/>
            </a:endParaRPr>
          </a:p>
          <a:p>
            <a:r>
              <a:rPr lang="ru-RU" sz="3200" dirty="0" smtClean="0">
                <a:latin typeface="Arial Narrow" pitchFamily="34" charset="0"/>
              </a:rPr>
              <a:t> Приказ   Департамента образования и науки Курганской области  от 12.02.2024 № 115  «Об утверждении положения о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площадке»</a:t>
            </a:r>
          </a:p>
          <a:p>
            <a:pPr>
              <a:buNone/>
            </a:pPr>
            <a:r>
              <a:rPr lang="ru-RU" sz="3200" dirty="0" smtClean="0">
                <a:latin typeface="Arial Narrow" pitchFamily="34" charset="0"/>
              </a:rPr>
              <a:t>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1017238"/>
              </p:ext>
            </p:extLst>
          </p:nvPr>
        </p:nvGraphicFramePr>
        <p:xfrm>
          <a:off x="107505" y="116632"/>
          <a:ext cx="7992888" cy="331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199"/>
                <a:gridCol w="3528393"/>
                <a:gridCol w="2664296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Применение электронных образовательных ресурсов из федерального перечня: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предусмотрено;</a:t>
                      </a:r>
                    </a:p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  предусмотрено.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 ответа</a:t>
                      </a:r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998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62" cy="645573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dirty="0" smtClean="0">
                <a:latin typeface="Arial Narrow" pitchFamily="34" charset="0"/>
              </a:rPr>
              <a:t>На основе  экспертного заключения приказом Департамента образования и науки Курганской области ОО присваивается статус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на срок до одного календарного года. </a:t>
            </a:r>
          </a:p>
          <a:p>
            <a:pPr algn="just"/>
            <a:r>
              <a:rPr lang="ru-RU" sz="3200" dirty="0" smtClean="0">
                <a:latin typeface="Arial Narrow" pitchFamily="34" charset="0"/>
              </a:rPr>
              <a:t>Приказом ИРОСТ назначается куратор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из числа профессорско-преподавательского состава, научных сотрудников и методистов. </a:t>
            </a:r>
          </a:p>
          <a:p>
            <a:pPr algn="just"/>
            <a:r>
              <a:rPr lang="ru-RU" sz="3200" dirty="0" smtClean="0">
                <a:latin typeface="Arial Narrow" pitchFamily="34" charset="0"/>
              </a:rPr>
              <a:t>Статус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подтверждается сертификатом, выдаваемый координатором.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7858180" cy="6455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Действие статуса площадки может быть прекращено досрочно приказом Департамента образования и науки Курганской области на основании заявления руководителя ОО или заключения профессионального экспертного сообщества в случае:</a:t>
            </a:r>
          </a:p>
          <a:p>
            <a:pPr>
              <a:buNone/>
            </a:pPr>
            <a:r>
              <a:rPr lang="ru-RU" sz="3200" dirty="0" smtClean="0">
                <a:latin typeface="Arial Narrow" pitchFamily="34" charset="0"/>
              </a:rPr>
              <a:t>- ненадлежащего исполнения принятых на себя обязательств в соответствии с подписанным соглашением;</a:t>
            </a:r>
          </a:p>
          <a:p>
            <a:pPr>
              <a:buNone/>
            </a:pPr>
            <a:r>
              <a:rPr lang="ru-RU" sz="3200" dirty="0" smtClean="0">
                <a:latin typeface="Arial Narrow" pitchFamily="34" charset="0"/>
              </a:rPr>
              <a:t>-  низкой эффективности деятельности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по итогам оценки (в том числе промежуточной) оценки.</a:t>
            </a:r>
          </a:p>
          <a:p>
            <a:pPr algn="just">
              <a:buNone/>
            </a:pP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</a:t>
            </a:r>
            <a:r>
              <a:rPr lang="ru-RU" sz="3200" dirty="0" smtClean="0">
                <a:latin typeface="Arial Narrow" pitchFamily="34" charset="0"/>
              </a:rPr>
              <a:t>Деятельность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может предусматривать организацию методических мероприятий (семинары, педагогические лаборатории, мастерские и т.д.), реализацию модуля дополнительной профессиональной программы повышения квалификации, дополнительной профессиональной программы профессиональной переподготовки. 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786742" cy="10715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Обязанности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стажировочной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площадки:</a:t>
            </a:r>
            <a:endParaRPr lang="ru-RU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072462" cy="5715016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dirty="0" smtClean="0"/>
              <a:t> </a:t>
            </a:r>
            <a:r>
              <a:rPr lang="ru-RU" sz="3400" b="1" dirty="0" smtClean="0">
                <a:latin typeface="Arial Narrow" pitchFamily="34" charset="0"/>
              </a:rPr>
              <a:t>руководитель ОО назначает приказом ответственных лиц (рабочую группу) по организации стажировок;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составляет план работы </a:t>
            </a:r>
            <a:r>
              <a:rPr lang="ru-RU" sz="3400" b="1" dirty="0" err="1" smtClean="0">
                <a:latin typeface="Arial Narrow" pitchFamily="34" charset="0"/>
              </a:rPr>
              <a:t>стажировочной</a:t>
            </a:r>
            <a:r>
              <a:rPr lang="ru-RU" sz="3400" b="1" dirty="0" smtClean="0">
                <a:latin typeface="Arial Narrow" pitchFamily="34" charset="0"/>
              </a:rPr>
              <a:t> площадки и разрабатывает программы стажировок;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участвует в разработке модулей ДПП ПК </a:t>
            </a:r>
            <a:r>
              <a:rPr lang="ru-RU" sz="3400" b="1" dirty="0" err="1" smtClean="0">
                <a:latin typeface="Arial Narrow" pitchFamily="34" charset="0"/>
              </a:rPr>
              <a:t>стажировочной</a:t>
            </a:r>
            <a:r>
              <a:rPr lang="ru-RU" sz="3400" b="1" dirty="0" smtClean="0">
                <a:latin typeface="Arial Narrow" pitchFamily="34" charset="0"/>
              </a:rPr>
              <a:t> площадки (при необходимости);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организует обучение слушателей по программам ДПП ПК в части, касающейся заявленной темы (при необходимости) и несёт ответственность за соблюдение организационно-педагогических условий для её реализации;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обеспечивает слушателей методическими материалами, необходимыми для обучения по программам стажировок;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проводит совместно с координатором подведение итогов реализации планов  стажировок;</a:t>
            </a:r>
          </a:p>
          <a:p>
            <a:pPr algn="just"/>
            <a:r>
              <a:rPr lang="ru-RU" sz="3400" b="1" dirty="0" smtClean="0">
                <a:latin typeface="Arial Narrow" pitchFamily="34" charset="0"/>
              </a:rPr>
              <a:t>предоставляет координатору необходимые отчётные документы                       о деятельности </a:t>
            </a:r>
            <a:r>
              <a:rPr lang="ru-RU" sz="3400" b="1" dirty="0" err="1" smtClean="0">
                <a:latin typeface="Arial Narrow" pitchFamily="34" charset="0"/>
              </a:rPr>
              <a:t>стажировочной</a:t>
            </a:r>
            <a:r>
              <a:rPr lang="ru-RU" sz="3400" b="1" dirty="0" smtClean="0">
                <a:latin typeface="Arial Narrow" pitchFamily="34" charset="0"/>
              </a:rPr>
              <a:t> площадки;</a:t>
            </a:r>
          </a:p>
          <a:p>
            <a:pPr lvl="0" algn="just"/>
            <a:r>
              <a:rPr lang="ru-RU" sz="3400" b="1" dirty="0" smtClean="0">
                <a:latin typeface="Arial Narrow" pitchFamily="34" charset="0"/>
              </a:rPr>
              <a:t> </a:t>
            </a:r>
            <a:r>
              <a:rPr lang="ru-RU" sz="3400" b="1" dirty="0" smtClean="0"/>
              <a:t>обеспечивает информационное сопровождение </a:t>
            </a:r>
            <a:r>
              <a:rPr lang="ru-RU" sz="3400" b="1" dirty="0" err="1" smtClean="0"/>
              <a:t>стажировочной</a:t>
            </a:r>
            <a:r>
              <a:rPr lang="ru-RU" sz="3400" b="1" dirty="0" smtClean="0"/>
              <a:t> площадки      на официальных информационных ресурсах ОО.</a:t>
            </a:r>
          </a:p>
          <a:p>
            <a:endParaRPr lang="ru-RU" sz="28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128792" cy="37008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Отчет о проведении стажировки 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548680"/>
            <a:ext cx="8064896" cy="5112568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ru-RU" sz="5600" b="1" dirty="0" smtClean="0"/>
              <a:t> </a:t>
            </a:r>
            <a:r>
              <a:rPr lang="ru-RU" sz="5600" b="1" dirty="0" smtClean="0">
                <a:latin typeface="Arial Narrow" pitchFamily="34" charset="0"/>
              </a:rPr>
              <a:t>Приложение 2 к Положению о региональной </a:t>
            </a:r>
            <a:r>
              <a:rPr lang="ru-RU" sz="5600" b="1" dirty="0" err="1" smtClean="0">
                <a:latin typeface="Arial Narrow" pitchFamily="34" charset="0"/>
              </a:rPr>
              <a:t>стажировочной</a:t>
            </a:r>
            <a:r>
              <a:rPr lang="ru-RU" sz="5600" b="1" dirty="0" smtClean="0">
                <a:latin typeface="Arial Narrow" pitchFamily="34" charset="0"/>
              </a:rPr>
              <a:t> площадке</a:t>
            </a:r>
          </a:p>
          <a:p>
            <a:pPr>
              <a:buNone/>
            </a:pPr>
            <a:r>
              <a:rPr lang="ru-RU" sz="5600" b="1" dirty="0" smtClean="0">
                <a:latin typeface="Arial Narrow" pitchFamily="34" charset="0"/>
              </a:rPr>
              <a:t> </a:t>
            </a:r>
          </a:p>
          <a:p>
            <a:pPr algn="ctr">
              <a:buNone/>
            </a:pPr>
            <a:r>
              <a:rPr lang="ru-RU" sz="5600" b="1" dirty="0" smtClean="0">
                <a:latin typeface="Arial Narrow" pitchFamily="34" charset="0"/>
              </a:rPr>
              <a:t>Отчет о проведении стажировки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Образовательная  организация 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Тема (проблема) стажировки 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Цель стажировки ___________________________________________________________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Сроки стажировки с «_____»______________20__г. по «_____»______________20___г.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Приказ по ОО от «______»________________20__ г. № 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Количество стажеров, фамилия, имя, отчество, образовательная организация __________________________________________________________________________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Содержание стажировки: ____________________________________________________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Выводы по итогам обучения (заполняется руководителем стажировки): __________________________________________________________________________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Предложения об использовании результатов стажировки (руководителем стажировки): __________________________________________________________________________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Отчет о результатах стажировки заслушан и утвержден на заседании методического совета ОО (протокол  от  «____»______________20__ г №____).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 Руководитель ОО _______________________/ ___________/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		                      (подпись) 		      (И.О.Ф.)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Подпись лица, ответственного за стажировку _______________________/ ___________/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			                                             (подпись)                           (И.О. Ф.)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«___»______20__ г.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Arial Narrow" pitchFamily="34" charset="0"/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787" y="116632"/>
            <a:ext cx="7929618" cy="73433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Оценка эффективности деятельности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стажировочной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 площадки 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8786" y="1124744"/>
            <a:ext cx="8033613" cy="5544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600" dirty="0" smtClean="0">
                <a:latin typeface="Arial Narrow" pitchFamily="34" charset="0"/>
              </a:rPr>
              <a:t>        </a:t>
            </a:r>
            <a:r>
              <a:rPr lang="ru-RU" sz="4100" dirty="0" smtClean="0">
                <a:latin typeface="Arial Narrow" pitchFamily="34" charset="0"/>
              </a:rPr>
              <a:t>Эффективность </a:t>
            </a:r>
            <a:r>
              <a:rPr lang="ru-RU" sz="4100" dirty="0" err="1" smtClean="0">
                <a:latin typeface="Arial Narrow" pitchFamily="34" charset="0"/>
              </a:rPr>
              <a:t>стажировочной</a:t>
            </a:r>
            <a:r>
              <a:rPr lang="ru-RU" sz="4100" dirty="0" smtClean="0">
                <a:latin typeface="Arial Narrow" pitchFamily="34" charset="0"/>
              </a:rPr>
              <a:t> площадки оценивается в ходе мониторинга, осуществляемого координатором.</a:t>
            </a:r>
          </a:p>
          <a:p>
            <a:pPr>
              <a:buNone/>
            </a:pPr>
            <a:r>
              <a:rPr lang="ru-RU" sz="4100" dirty="0" smtClean="0"/>
              <a:t> </a:t>
            </a:r>
            <a:r>
              <a:rPr lang="ru-RU" sz="41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Критерии эффективности деятельности </a:t>
            </a:r>
            <a:r>
              <a:rPr lang="ru-RU" sz="4100" b="1" dirty="0" err="1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стажировочной</a:t>
            </a:r>
            <a:r>
              <a:rPr lang="ru-RU" sz="4100" b="1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</a:rPr>
              <a:t> площадки:</a:t>
            </a:r>
          </a:p>
          <a:p>
            <a:pPr lvl="0" algn="just"/>
            <a:r>
              <a:rPr lang="ru-RU" sz="4100" dirty="0" smtClean="0">
                <a:latin typeface="Arial Narrow" pitchFamily="34" charset="0"/>
              </a:rPr>
              <a:t> вариативность программ стажировок;</a:t>
            </a:r>
          </a:p>
          <a:p>
            <a:pPr lvl="0" algn="just"/>
            <a:r>
              <a:rPr lang="ru-RU" sz="4100" dirty="0" smtClean="0">
                <a:latin typeface="Arial Narrow" pitchFamily="34" charset="0"/>
              </a:rPr>
              <a:t>доля педагогических работников и управленческих кадров, прошедших стажировку, от количества заявившихся (%);</a:t>
            </a:r>
          </a:p>
          <a:p>
            <a:pPr lvl="0" algn="just"/>
            <a:r>
              <a:rPr lang="ru-RU" sz="4100" dirty="0" smtClean="0">
                <a:latin typeface="Arial Narrow" pitchFamily="34" charset="0"/>
              </a:rPr>
              <a:t>доля ОО, педагогических работников (управленческих кадров), применяющих опыт </a:t>
            </a:r>
            <a:r>
              <a:rPr lang="ru-RU" sz="4100" dirty="0" err="1" smtClean="0">
                <a:latin typeface="Arial Narrow" pitchFamily="34" charset="0"/>
              </a:rPr>
              <a:t>стажировочной</a:t>
            </a:r>
            <a:r>
              <a:rPr lang="ru-RU" sz="4100" dirty="0" smtClean="0">
                <a:latin typeface="Arial Narrow" pitchFamily="34" charset="0"/>
              </a:rPr>
              <a:t> площадки, от прошедших стажировку (%);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7715304" cy="617000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 smtClean="0"/>
              <a:t> </a:t>
            </a:r>
            <a:r>
              <a:rPr lang="ru-RU" sz="3200" dirty="0" smtClean="0">
                <a:latin typeface="Arial Narrow" pitchFamily="34" charset="0"/>
              </a:rPr>
              <a:t>влияние результатов деятельности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на внутреннюю эффективность работы ОО;</a:t>
            </a:r>
          </a:p>
          <a:p>
            <a:pPr lvl="0" algn="just"/>
            <a:r>
              <a:rPr lang="ru-RU" sz="3200" dirty="0" smtClean="0">
                <a:latin typeface="Arial Narrow" pitchFamily="34" charset="0"/>
              </a:rPr>
              <a:t>доля ИОМ, реализуемых на базе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от планового показателя координатора;</a:t>
            </a:r>
          </a:p>
          <a:p>
            <a:pPr lvl="0" algn="just"/>
            <a:r>
              <a:rPr lang="ru-RU" sz="3200" dirty="0" smtClean="0">
                <a:latin typeface="Arial Narrow" pitchFamily="34" charset="0"/>
              </a:rPr>
              <a:t>наличие информации на официальном сайте организации о деятельности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площадки;</a:t>
            </a:r>
          </a:p>
          <a:p>
            <a:pPr lvl="0" algn="just"/>
            <a:r>
              <a:rPr lang="ru-RU" sz="3200" dirty="0" smtClean="0">
                <a:latin typeface="Arial Narrow" pitchFamily="34" charset="0"/>
              </a:rPr>
              <a:t>обобщение опыта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площадке на муниципальном, региональном, федеральном уровнях.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39000" cy="4103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Документы </a:t>
            </a:r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стажировочиой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площадки: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7239000" cy="484632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B13F9A"/>
              </a:buClr>
            </a:pPr>
            <a:r>
              <a:rPr lang="ru-RU" sz="3200" dirty="0">
                <a:solidFill>
                  <a:prstClr val="black"/>
                </a:solidFill>
                <a:latin typeface="Arial Narrow" pitchFamily="34" charset="0"/>
              </a:rPr>
              <a:t>приказ о рабочей группе ОО, сопровождающей деятельность </a:t>
            </a:r>
            <a:r>
              <a:rPr lang="ru-RU" sz="3200" dirty="0" err="1">
                <a:solidFill>
                  <a:prstClr val="black"/>
                </a:solidFill>
                <a:latin typeface="Arial Narrow" pitchFamily="34" charset="0"/>
              </a:rPr>
              <a:t>стажировочной</a:t>
            </a:r>
            <a:r>
              <a:rPr lang="ru-RU" sz="3200" dirty="0">
                <a:solidFill>
                  <a:prstClr val="black"/>
                </a:solidFill>
                <a:latin typeface="Arial Narrow" pitchFamily="34" charset="0"/>
              </a:rPr>
              <a:t> площадки;</a:t>
            </a:r>
          </a:p>
          <a:p>
            <a:pPr marL="0" lvl="0" indent="0">
              <a:buClr>
                <a:srgbClr val="B13F9A"/>
              </a:buClr>
              <a:buNone/>
            </a:pPr>
            <a:endParaRPr lang="ru-RU" sz="3200" dirty="0">
              <a:solidFill>
                <a:prstClr val="black"/>
              </a:solidFill>
              <a:latin typeface="Arial Narrow" pitchFamily="34" charset="0"/>
            </a:endParaRPr>
          </a:p>
          <a:p>
            <a:pPr lvl="0"/>
            <a:r>
              <a:rPr lang="ru-RU" dirty="0" smtClean="0"/>
              <a:t> </a:t>
            </a:r>
            <a:r>
              <a:rPr lang="ru-RU" sz="3200" dirty="0" smtClean="0">
                <a:latin typeface="Arial Narrow" pitchFamily="34" charset="0"/>
              </a:rPr>
              <a:t>план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площадки;</a:t>
            </a:r>
          </a:p>
          <a:p>
            <a:pPr marL="0" lvl="0" indent="0">
              <a:buNone/>
            </a:pPr>
            <a:endParaRPr lang="ru-RU" sz="3200" dirty="0" smtClean="0">
              <a:latin typeface="Arial Narrow" pitchFamily="34" charset="0"/>
            </a:endParaRPr>
          </a:p>
          <a:p>
            <a:pPr lvl="0"/>
            <a:r>
              <a:rPr lang="ru-RU" sz="3200" dirty="0" smtClean="0">
                <a:latin typeface="Arial Narrow" pitchFamily="34" charset="0"/>
              </a:rPr>
              <a:t>программы стажировок;</a:t>
            </a:r>
          </a:p>
          <a:p>
            <a:pPr marL="0" lvl="0" indent="0">
              <a:buNone/>
            </a:pPr>
            <a:endParaRPr lang="ru-RU" sz="3200" dirty="0" smtClean="0">
              <a:latin typeface="Arial Narrow" pitchFamily="34" charset="0"/>
            </a:endParaRPr>
          </a:p>
          <a:p>
            <a:pPr lvl="0"/>
            <a:r>
              <a:rPr lang="ru-RU" sz="3200" dirty="0" smtClean="0">
                <a:latin typeface="Arial Narrow" pitchFamily="34" charset="0"/>
              </a:rPr>
              <a:t>отчётная документация.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43866" cy="8063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План  </a:t>
            </a:r>
            <a:r>
              <a:rPr lang="ru-RU" sz="2800" b="0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стажировочной</a:t>
            </a:r>
            <a:r>
              <a:rPr lang="ru-RU" sz="2800" b="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площадки составляется согласно требованиям </a:t>
            </a:r>
            <a:endParaRPr lang="ru-RU" sz="2800" b="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6941" y="1196752"/>
            <a:ext cx="8001056" cy="52485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1. Пояснительная записка, в которой прописываются: актуальность, направления, основные формы работы, предполагаемые результаты.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2.Тема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3. Место проведения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4. Сроки проведения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5. Категория стажирующихся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6. Ресурсы  стажировки 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7. Критерии оценки результатов  стажировки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8. График  работы: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- выявление, обобщение и оформление в методические разработки (продукты) позитивного опыта, подлежащего трансляции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- нормативное и программное обеспечение качества образования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- </a:t>
            </a:r>
            <a:r>
              <a:rPr lang="ru-RU" sz="2800" dirty="0" err="1" smtClean="0">
                <a:latin typeface="Arial Narrow" pitchFamily="34" charset="0"/>
              </a:rPr>
              <a:t>стажировочные</a:t>
            </a:r>
            <a:r>
              <a:rPr lang="ru-RU" sz="2800" dirty="0" smtClean="0">
                <a:latin typeface="Arial Narrow" pitchFamily="34" charset="0"/>
              </a:rPr>
              <a:t> пробы</a:t>
            </a:r>
          </a:p>
          <a:p>
            <a:pPr>
              <a:buNone/>
            </a:pPr>
            <a:r>
              <a:rPr lang="ru-RU" sz="2800" dirty="0" smtClean="0">
                <a:latin typeface="Arial Narrow" pitchFamily="34" charset="0"/>
              </a:rPr>
              <a:t>- оценочный (подведение итогов, анализ)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Основная цель </a:t>
            </a:r>
            <a:r>
              <a:rPr lang="ru-RU" sz="3600" b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стажировочной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площадки - трансляция педагогического и управленческого опыта образовательных организаций.</a:t>
            </a:r>
            <a:endParaRPr lang="ru-RU" sz="36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/>
              </a:rPr>
              <a:t>Желаем плодотворной работы!</a:t>
            </a:r>
            <a:endParaRPr lang="ru-RU" sz="5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1276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деятельности </a:t>
            </a:r>
            <a:r>
              <a:rPr lang="ru-RU" sz="3100" i="1" dirty="0" err="1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стажировочной</a:t>
            </a:r>
            <a:r>
              <a:rPr lang="ru-RU" sz="3100" i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площадки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7239000" cy="4526934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sz="32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Федеральным законом от 29.12.2012 года № 273-ФЗ «Об образовании             в Российской Федерации»;</a:t>
            </a:r>
          </a:p>
          <a:p>
            <a:pPr lvl="0" algn="just"/>
            <a:endParaRPr lang="ru-RU" sz="3200" dirty="0" smtClean="0"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r>
              <a:rPr lang="ru-RU" sz="32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Приказом Министерства образования и науки РФ от 01.07.2013 года № 499 «Об утверждении Порядка организации и осуществления образовательной деятельности по дополнительным профессиональным программам»;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sz="3200" dirty="0" smtClean="0">
                <a:latin typeface="Arial Narrow" pitchFamily="34" charset="0"/>
              </a:rPr>
              <a:t>Приказом Министерства образования и науки РФ от 23.08.2017 года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программ»;</a:t>
            </a:r>
          </a:p>
          <a:p>
            <a:pPr lvl="0" algn="just"/>
            <a:endParaRPr lang="ru-RU" sz="3200" dirty="0" smtClean="0">
              <a:latin typeface="Arial Narrow" pitchFamily="34" charset="0"/>
            </a:endParaRPr>
          </a:p>
          <a:p>
            <a:pPr algn="just"/>
            <a:r>
              <a:rPr lang="ru-RU" sz="3200" dirty="0" smtClean="0">
                <a:latin typeface="Arial Narrow" pitchFamily="34" charset="0"/>
              </a:rPr>
              <a:t>Распоряжением Министерства просвещения РФ от 16.12.2020 года № Р-174 «Об утверждении. Концепции создания единой федеральной системы научно-методического сопровождения педагогических работников и управленческих кадров»;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/>
          <a:lstStyle/>
          <a:p>
            <a:pPr algn="just"/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Приказ  Департамента образовании  и науки Курганской области от 12.02.2024 № 115 «Об утверждении Положения о региональной </a:t>
            </a:r>
            <a:r>
              <a:rPr lang="ru-RU" sz="3200" dirty="0" err="1" smtClean="0">
                <a:latin typeface="Arial Narrow" pitchFamily="34" charset="0"/>
                <a:cs typeface="Times New Roman" pitchFamily="18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  <a:cs typeface="Times New Roman" pitchFamily="18" charset="0"/>
              </a:rPr>
              <a:t> площадке».</a:t>
            </a:r>
          </a:p>
          <a:p>
            <a:pPr>
              <a:buNone/>
            </a:pPr>
            <a:r>
              <a:rPr lang="ru-RU" sz="3200" dirty="0" smtClean="0"/>
              <a:t>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Arial Narrow" pitchFamily="34" charset="0"/>
              </a:rPr>
              <a:t>        </a:t>
            </a:r>
            <a:r>
              <a:rPr lang="ru-RU" sz="3200" dirty="0" err="1" smtClean="0">
                <a:latin typeface="Arial Narrow" pitchFamily="34" charset="0"/>
              </a:rPr>
              <a:t>Стажировочными</a:t>
            </a:r>
            <a:r>
              <a:rPr lang="ru-RU" sz="3200" dirty="0" smtClean="0">
                <a:latin typeface="Arial Narrow" pitchFamily="34" charset="0"/>
              </a:rPr>
              <a:t> площадками признаются образовательные организации (а также их объединения), осуществляющие деятельность по трансляции позитивного инновационного опыта, региональных педагогических и управленческих практик.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Arial Narrow" pitchFamily="34" charset="0"/>
              </a:rPr>
              <a:t>Организатором </a:t>
            </a:r>
            <a:r>
              <a:rPr lang="ru-RU" sz="3200" dirty="0" err="1" smtClean="0">
                <a:latin typeface="Arial Narrow" pitchFamily="34" charset="0"/>
              </a:rPr>
              <a:t>стажировочных</a:t>
            </a:r>
            <a:r>
              <a:rPr lang="ru-RU" sz="3200" dirty="0" smtClean="0">
                <a:latin typeface="Arial Narrow" pitchFamily="34" charset="0"/>
              </a:rPr>
              <a:t> площадок является Департамент образования      и науки Курганской области.</a:t>
            </a:r>
          </a:p>
          <a:p>
            <a:pPr algn="just"/>
            <a:endParaRPr lang="ru-RU" sz="3200" dirty="0" smtClean="0">
              <a:latin typeface="Arial Narrow" pitchFamily="34" charset="0"/>
            </a:endParaRPr>
          </a:p>
          <a:p>
            <a:pPr algn="just"/>
            <a:r>
              <a:rPr lang="ru-RU" sz="3200" dirty="0" smtClean="0">
                <a:latin typeface="Arial Narrow" pitchFamily="34" charset="0"/>
              </a:rPr>
              <a:t>Координатором деятельности </a:t>
            </a:r>
            <a:r>
              <a:rPr lang="ru-RU" sz="3200" dirty="0" err="1" smtClean="0">
                <a:latin typeface="Arial Narrow" pitchFamily="34" charset="0"/>
              </a:rPr>
              <a:t>стажировочных</a:t>
            </a:r>
            <a:r>
              <a:rPr lang="ru-RU" sz="3200" dirty="0" smtClean="0">
                <a:latin typeface="Arial Narrow" pitchFamily="34" charset="0"/>
              </a:rPr>
              <a:t> площадок выступает                  ГАОУ ДПО «Институт развития образования и социальных технологий».</a:t>
            </a:r>
            <a:endParaRPr lang="ru-RU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3200" dirty="0" smtClean="0">
                <a:latin typeface="Arial Narrow" pitchFamily="34" charset="0"/>
              </a:rPr>
              <a:t>Деятельность </a:t>
            </a:r>
            <a:r>
              <a:rPr lang="ru-RU" sz="3200" dirty="0" err="1" smtClean="0">
                <a:latin typeface="Arial Narrow" pitchFamily="34" charset="0"/>
              </a:rPr>
              <a:t>стажировочной</a:t>
            </a:r>
            <a:r>
              <a:rPr lang="ru-RU" sz="3200" dirty="0" smtClean="0">
                <a:latin typeface="Arial Narrow" pitchFamily="34" charset="0"/>
              </a:rPr>
              <a:t> площадки осуществляется на основании соглашения о взаимодействии между координатором и образовательной организацией (далее - ОО), на базе которой действует </a:t>
            </a:r>
            <a:r>
              <a:rPr lang="ru-RU" sz="3200" dirty="0" err="1" smtClean="0">
                <a:latin typeface="Arial Narrow" pitchFamily="34" charset="0"/>
              </a:rPr>
              <a:t>стажировочная</a:t>
            </a:r>
            <a:r>
              <a:rPr lang="ru-RU" sz="3200" dirty="0" smtClean="0">
                <a:latin typeface="Arial Narrow" pitchFamily="34" charset="0"/>
              </a:rPr>
              <a:t> площадка и плана   работы, согласованного с координатором.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</TotalTime>
  <Words>1743</Words>
  <Application>Microsoft Office PowerPoint</Application>
  <PresentationFormat>Экран (4:3)</PresentationFormat>
  <Paragraphs>214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Изящная</vt:lpstr>
      <vt:lpstr>О подготовке  к конкурсному отбору на статус региональной  стажировочной площадки</vt:lpstr>
      <vt:lpstr>Слайд 2</vt:lpstr>
      <vt:lpstr>Слайд 3</vt:lpstr>
      <vt:lpstr>       Организация деятельности стажировочной площадки  </vt:lpstr>
      <vt:lpstr>Слайд 5</vt:lpstr>
      <vt:lpstr>Слайд 6</vt:lpstr>
      <vt:lpstr>Слайд 7</vt:lpstr>
      <vt:lpstr>Слайд 8</vt:lpstr>
      <vt:lpstr>Слайд 9</vt:lpstr>
      <vt:lpstr>Стажировочная площадка создаётся на базе OO, эффективная деятельность которой подтверждается высокими достижениями (результатами) в образовательном процессе:</vt:lpstr>
      <vt:lpstr>Слайд 11</vt:lpstr>
      <vt:lpstr>Слайд 12</vt:lpstr>
      <vt:lpstr>          Документы, которые нужны для участия в конкурсном отборе на статус стажировочной  региональной площадки :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Обязанности стажировочной площадки:</vt:lpstr>
      <vt:lpstr>Отчет о проведении стажировки </vt:lpstr>
      <vt:lpstr>Оценка эффективности деятельности стажировочной  площадки </vt:lpstr>
      <vt:lpstr>Слайд 27</vt:lpstr>
      <vt:lpstr>Документы стажировочиой площадки:</vt:lpstr>
      <vt:lpstr>План  стажировочной площадки составляется согласно требованиям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подготовке к конкурсному отбору на статус региональной  стажировочной площадки</dc:title>
  <dc:creator>user</dc:creator>
  <cp:lastModifiedBy>user</cp:lastModifiedBy>
  <cp:revision>45</cp:revision>
  <dcterms:created xsi:type="dcterms:W3CDTF">2025-01-16T06:35:02Z</dcterms:created>
  <dcterms:modified xsi:type="dcterms:W3CDTF">2025-01-22T10:12:15Z</dcterms:modified>
</cp:coreProperties>
</file>