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2"/>
  </p:notesMasterIdLst>
  <p:sldIdLst>
    <p:sldId id="256" r:id="rId2"/>
    <p:sldId id="288" r:id="rId3"/>
    <p:sldId id="289" r:id="rId4"/>
    <p:sldId id="259" r:id="rId5"/>
    <p:sldId id="260" r:id="rId6"/>
    <p:sldId id="258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7" r:id="rId15"/>
    <p:sldId id="290" r:id="rId16"/>
    <p:sldId id="291" r:id="rId17"/>
    <p:sldId id="292" r:id="rId18"/>
    <p:sldId id="293" r:id="rId19"/>
    <p:sldId id="294" r:id="rId20"/>
    <p:sldId id="295" r:id="rId21"/>
    <p:sldId id="276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8723" autoAdjust="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4B5C42-79DE-4C82-A09C-86AD09F6BFAA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74CE03-1F4D-4CA0-AFFC-98A4AA9BFF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70410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2984"/>
            <a:ext cx="7239000" cy="292895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  <a:cs typeface="Times New Roman" pitchFamily="18" charset="0"/>
              </a:rPr>
              <a:t>О </a:t>
            </a:r>
            <a:r>
              <a:rPr lang="ru-RU" sz="4000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подготовке  к конкурсному отбору на статус региональной  </a:t>
            </a:r>
            <a:r>
              <a:rPr lang="ru-RU" sz="4000" i="1" dirty="0" err="1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стажировочной</a:t>
            </a:r>
            <a:r>
              <a:rPr lang="ru-RU" sz="4000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sz="4000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площадки</a:t>
            </a:r>
            <a:endParaRPr lang="ru-RU" sz="4000" i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572008"/>
            <a:ext cx="7239000" cy="1883728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ru-RU" dirty="0" smtClean="0"/>
              <a:t> </a:t>
            </a:r>
            <a:r>
              <a:rPr lang="ru-RU" dirty="0" smtClean="0">
                <a:latin typeface="Arial Narrow" pitchFamily="34" charset="0"/>
                <a:cs typeface="Times New Roman" pitchFamily="18" charset="0"/>
              </a:rPr>
              <a:t>Максименко Вера Леонидовна, </a:t>
            </a:r>
          </a:p>
          <a:p>
            <a:pPr algn="r">
              <a:buNone/>
            </a:pPr>
            <a:r>
              <a:rPr lang="ru-RU" dirty="0" smtClean="0">
                <a:latin typeface="Arial Narrow" pitchFamily="34" charset="0"/>
                <a:cs typeface="Times New Roman" pitchFamily="18" charset="0"/>
              </a:rPr>
              <a:t> старший преподаватель кафедры</a:t>
            </a:r>
          </a:p>
          <a:p>
            <a:pPr algn="r">
              <a:buNone/>
            </a:pPr>
            <a:r>
              <a:rPr lang="ru-RU" dirty="0" smtClean="0">
                <a:latin typeface="Arial Narrow" pitchFamily="34" charset="0"/>
                <a:cs typeface="Times New Roman" pitchFamily="18" charset="0"/>
              </a:rPr>
              <a:t>  </a:t>
            </a:r>
            <a:r>
              <a:rPr lang="ru-RU" smtClean="0">
                <a:latin typeface="Arial Narrow" pitchFamily="34" charset="0"/>
                <a:cs typeface="Times New Roman" pitchFamily="18" charset="0"/>
              </a:rPr>
              <a:t>управления </a:t>
            </a:r>
            <a:r>
              <a:rPr lang="ru-RU" smtClean="0">
                <a:latin typeface="Arial Narrow" pitchFamily="34" charset="0"/>
                <a:cs typeface="Times New Roman" pitchFamily="18" charset="0"/>
              </a:rPr>
              <a:t>ГАОУ </a:t>
            </a:r>
            <a:r>
              <a:rPr lang="ru-RU" dirty="0" smtClean="0">
                <a:latin typeface="Arial Narrow" pitchFamily="34" charset="0"/>
                <a:cs typeface="Times New Roman" pitchFamily="18" charset="0"/>
              </a:rPr>
              <a:t>ДПО ИРОСТ</a:t>
            </a:r>
            <a:endParaRPr lang="ru-RU" dirty="0">
              <a:latin typeface="Arial Narrow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608762"/>
          </a:xfrm>
        </p:spPr>
        <p:txBody>
          <a:bodyPr>
            <a:noAutofit/>
          </a:bodyPr>
          <a:lstStyle/>
          <a:p>
            <a:pPr algn="ctr"/>
            <a:r>
              <a:rPr lang="ru-RU" sz="2400" dirty="0" err="1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Стажировочная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 площадка создаётся на базе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OO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, эффективная деятельность которой подтверждается высокими достижениями (результатами) в образовательном процессе:</a:t>
            </a:r>
            <a:endParaRPr lang="ru-RU" sz="2400" dirty="0">
              <a:solidFill>
                <a:schemeClr val="bg2">
                  <a:lumMod val="2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000240"/>
            <a:ext cx="7267604" cy="445549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 </a:t>
            </a:r>
            <a:r>
              <a:rPr lang="ru-RU" sz="2800" dirty="0" smtClean="0">
                <a:latin typeface="Arial Narrow" pitchFamily="34" charset="0"/>
              </a:rPr>
              <a:t>участие в профессиональных конкурсах;</a:t>
            </a:r>
          </a:p>
          <a:p>
            <a:pPr algn="just"/>
            <a:r>
              <a:rPr lang="ru-RU" sz="2800" dirty="0" smtClean="0">
                <a:latin typeface="Arial Narrow" pitchFamily="34" charset="0"/>
              </a:rPr>
              <a:t> инновационная деятельность;</a:t>
            </a:r>
          </a:p>
          <a:p>
            <a:pPr algn="just"/>
            <a:r>
              <a:rPr lang="ru-RU" sz="2800" dirty="0" smtClean="0">
                <a:latin typeface="Arial Narrow" pitchFamily="34" charset="0"/>
              </a:rPr>
              <a:t> обобщение опыта на региональном, федеральном уровнях;</a:t>
            </a:r>
          </a:p>
          <a:p>
            <a:pPr algn="just"/>
            <a:r>
              <a:rPr lang="ru-RU" sz="2800" dirty="0" smtClean="0">
                <a:latin typeface="Arial Narrow" pitchFamily="34" charset="0"/>
              </a:rPr>
              <a:t> обеспеченность ОО высококвалифицированным кадровым составом, внедряющим актуальные педагогические технологии, обладающим методическим потенциалом и, применяющим современные средства обучения и воспитания.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7239000" cy="5955694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3200" dirty="0" smtClean="0">
                <a:latin typeface="Arial Narrow" pitchFamily="34" charset="0"/>
              </a:rPr>
              <a:t>       Координатор ежегодно (в начале календарного года) объявляет конкурсный отбор на статус </a:t>
            </a:r>
            <a:r>
              <a:rPr lang="ru-RU" sz="3200" dirty="0" err="1" smtClean="0">
                <a:latin typeface="Arial Narrow" pitchFamily="34" charset="0"/>
              </a:rPr>
              <a:t>стажировочной</a:t>
            </a:r>
            <a:r>
              <a:rPr lang="ru-RU" sz="3200" dirty="0" smtClean="0">
                <a:latin typeface="Arial Narrow" pitchFamily="34" charset="0"/>
              </a:rPr>
              <a:t> площадки.</a:t>
            </a:r>
          </a:p>
          <a:p>
            <a:pPr algn="just">
              <a:buNone/>
            </a:pPr>
            <a:endParaRPr lang="ru-RU" sz="3200" dirty="0" smtClean="0">
              <a:latin typeface="Arial Narrow" pitchFamily="34" charset="0"/>
            </a:endParaRPr>
          </a:p>
          <a:p>
            <a:pPr algn="just">
              <a:buNone/>
            </a:pPr>
            <a:endParaRPr lang="ru-RU" sz="3200" dirty="0" smtClean="0">
              <a:latin typeface="Arial Narrow" pitchFamily="34" charset="0"/>
            </a:endParaRPr>
          </a:p>
          <a:p>
            <a:pPr algn="just">
              <a:buNone/>
            </a:pPr>
            <a:r>
              <a:rPr lang="ru-RU" sz="3200" dirty="0" smtClean="0">
                <a:latin typeface="Arial Narrow" pitchFamily="34" charset="0"/>
              </a:rPr>
              <a:t>       Форма конкурсной  заявки, экспертный лист образовательной организации, примерный план </a:t>
            </a:r>
            <a:r>
              <a:rPr lang="ru-RU" sz="3200" dirty="0" err="1" smtClean="0">
                <a:latin typeface="Arial Narrow" pitchFamily="34" charset="0"/>
              </a:rPr>
              <a:t>стажировочной</a:t>
            </a:r>
            <a:r>
              <a:rPr lang="ru-RU" sz="3200" dirty="0" smtClean="0">
                <a:latin typeface="Arial Narrow" pitchFamily="34" charset="0"/>
              </a:rPr>
              <a:t> площадки размещены в материалах к </a:t>
            </a:r>
            <a:r>
              <a:rPr lang="ru-RU" sz="3200" dirty="0" err="1" smtClean="0">
                <a:latin typeface="Arial Narrow" pitchFamily="34" charset="0"/>
              </a:rPr>
              <a:t>вебинару</a:t>
            </a:r>
            <a:r>
              <a:rPr lang="ru-RU" sz="3200" dirty="0" smtClean="0">
                <a:latin typeface="Arial Narrow" pitchFamily="34" charset="0"/>
              </a:rPr>
              <a:t>. </a:t>
            </a:r>
          </a:p>
          <a:p>
            <a:pPr algn="just">
              <a:buNone/>
            </a:pPr>
            <a:endParaRPr lang="ru-RU" sz="3200" dirty="0" smtClean="0">
              <a:latin typeface="Arial Narrow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7239000" cy="609857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3200" dirty="0" smtClean="0">
                <a:latin typeface="Arial Narrow" pitchFamily="34" charset="0"/>
              </a:rPr>
              <a:t>     </a:t>
            </a:r>
          </a:p>
          <a:p>
            <a:pPr algn="just">
              <a:buNone/>
            </a:pPr>
            <a:endParaRPr lang="ru-RU" sz="3200" dirty="0" smtClean="0">
              <a:latin typeface="Arial Narrow" pitchFamily="34" charset="0"/>
            </a:endParaRPr>
          </a:p>
          <a:p>
            <a:pPr algn="just">
              <a:buNone/>
            </a:pPr>
            <a:r>
              <a:rPr lang="ru-RU" sz="3200" dirty="0" smtClean="0">
                <a:latin typeface="Arial Narrow" pitchFamily="34" charset="0"/>
              </a:rPr>
              <a:t>      Для проведения экспертизы заявок ОО на статус </a:t>
            </a:r>
            <a:r>
              <a:rPr lang="ru-RU" sz="3200" dirty="0" err="1" smtClean="0">
                <a:latin typeface="Arial Narrow" pitchFamily="34" charset="0"/>
              </a:rPr>
              <a:t>стажировочной</a:t>
            </a:r>
            <a:r>
              <a:rPr lang="ru-RU" sz="3200" dirty="0" smtClean="0">
                <a:latin typeface="Arial Narrow" pitchFamily="34" charset="0"/>
              </a:rPr>
              <a:t> площадки  сформировано профессиональное </a:t>
            </a:r>
            <a:r>
              <a:rPr lang="ru-RU" sz="3200" dirty="0" err="1" smtClean="0">
                <a:latin typeface="Arial Narrow" pitchFamily="34" charset="0"/>
              </a:rPr>
              <a:t>эксперное</a:t>
            </a:r>
            <a:r>
              <a:rPr lang="ru-RU" sz="3200" dirty="0" smtClean="0">
                <a:latin typeface="Arial Narrow" pitchFamily="34" charset="0"/>
              </a:rPr>
              <a:t> сообщество по приказу ректора           ГАОУ ДПО ИРОСТ </a:t>
            </a:r>
            <a:endParaRPr lang="ru-RU" sz="32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7239000" cy="335758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/>
            </a:r>
            <a:br>
              <a:rPr lang="ru-RU" sz="31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</a:br>
            <a:r>
              <a:rPr lang="ru-RU" sz="31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/>
            </a:r>
            <a:br>
              <a:rPr lang="ru-RU" sz="31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</a:br>
            <a:r>
              <a:rPr lang="ru-RU" sz="31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/>
            </a:r>
            <a:br>
              <a:rPr lang="ru-RU" sz="31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</a:br>
            <a:r>
              <a:rPr lang="ru-RU" sz="31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/>
            </a:r>
            <a:br>
              <a:rPr lang="ru-RU" sz="31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</a:br>
            <a:r>
              <a:rPr lang="ru-RU" sz="31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/>
            </a:r>
            <a:br>
              <a:rPr lang="ru-RU" sz="31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</a:br>
            <a:r>
              <a:rPr lang="ru-RU" sz="31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/>
            </a:r>
            <a:br>
              <a:rPr lang="ru-RU" sz="31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</a:br>
            <a:r>
              <a:rPr lang="ru-RU" sz="31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/>
            </a:r>
            <a:br>
              <a:rPr lang="ru-RU" sz="31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</a:br>
            <a:r>
              <a:rPr lang="ru-RU" sz="31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/>
            </a:r>
            <a:br>
              <a:rPr lang="ru-RU" sz="31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</a:br>
            <a:r>
              <a:rPr lang="ru-RU" sz="31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/>
            </a:r>
            <a:br>
              <a:rPr lang="ru-RU" sz="31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</a:b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 Документы, которые нужны для участия в конкурсном отборе на статус </a:t>
            </a:r>
            <a:r>
              <a:rPr lang="ru-RU" sz="4000" dirty="0" err="1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стажировочной</a:t>
            </a: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  региональной площадки 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57562"/>
            <a:ext cx="7239000" cy="3098174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sz="3600" dirty="0" smtClean="0">
                <a:latin typeface="Arial Narrow" pitchFamily="34" charset="0"/>
              </a:rPr>
              <a:t>Заявка</a:t>
            </a:r>
          </a:p>
          <a:p>
            <a:r>
              <a:rPr lang="ru-RU" sz="3600" dirty="0" smtClean="0">
                <a:latin typeface="Arial Narrow" pitchFamily="34" charset="0"/>
              </a:rPr>
              <a:t> Экспертный лист ОО</a:t>
            </a:r>
          </a:p>
          <a:p>
            <a:r>
              <a:rPr lang="ru-RU" sz="3600" dirty="0" smtClean="0">
                <a:latin typeface="Arial Narrow" pitchFamily="34" charset="0"/>
              </a:rPr>
              <a:t> План работы </a:t>
            </a:r>
            <a:r>
              <a:rPr lang="ru-RU" sz="3600" dirty="0" err="1" smtClean="0">
                <a:latin typeface="Arial Narrow" pitchFamily="34" charset="0"/>
              </a:rPr>
              <a:t>стажировочной</a:t>
            </a:r>
            <a:r>
              <a:rPr lang="ru-RU" sz="3600" dirty="0" smtClean="0">
                <a:latin typeface="Arial Narrow" pitchFamily="34" charset="0"/>
              </a:rPr>
              <a:t> площадки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504" y="116632"/>
            <a:ext cx="7992888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Экспертный лист  образовательной организации на статус </a:t>
            </a:r>
            <a:r>
              <a:rPr lang="ru-RU" b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стажировочной</a:t>
            </a:r>
            <a:r>
              <a:rPr lang="ru-RU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площадки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59396117"/>
              </p:ext>
            </p:extLst>
          </p:nvPr>
        </p:nvGraphicFramePr>
        <p:xfrm>
          <a:off x="107505" y="980728"/>
          <a:ext cx="7992888" cy="5901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  <a:gridCol w="3096343"/>
                <a:gridCol w="2232249"/>
              </a:tblGrid>
              <a:tr h="4228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Критерии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Показатели ОО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2874">
                <a:tc rowSpan="2"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Наличие уровня не ниже «среднего» по результатам самодиагностики «Школа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Минпросвещения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России»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fontAlgn="base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Позитивная динамика показателя результатов ЕГЭ, ОГЭ:</a:t>
                      </a:r>
                    </a:p>
                    <a:p>
                      <a:pPr lvl="0" fontAlgn="base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на уровне прошлого учебного года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выше в сравнении с предыдущим учебным годом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Анализ результатов ЕГЭ и ОГЭ за два года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(2022-2023 уч. г. – 2023-2024 </a:t>
                      </a:r>
                      <a:r>
                        <a:rPr kumimoji="0" lang="ru-RU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уч.г</a:t>
                      </a: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.)</a:t>
                      </a:r>
                      <a:endParaRPr lang="ru-RU" sz="1400" dirty="0"/>
                    </a:p>
                  </a:txBody>
                  <a:tcPr/>
                </a:tc>
              </a:tr>
              <a:tr h="410751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Образовательная организация не входит в перечень образовательных организаций с признаками необъективных результатов:</a:t>
                      </a:r>
                    </a:p>
                    <a:p>
                      <a:pPr lvl="0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образовательная организация входит в перечень образовательных организаций с признаками необъективных результатов;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образовательная организация не входит в перечень образовательных организаций с признаками необъективных результатов по итогам предыдущего учебного года.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 (нет)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52169638"/>
              </p:ext>
            </p:extLst>
          </p:nvPr>
        </p:nvGraphicFramePr>
        <p:xfrm>
          <a:off x="107504" y="116632"/>
          <a:ext cx="7992888" cy="648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3960440"/>
                <a:gridCol w="2160240"/>
              </a:tblGrid>
              <a:tr h="37084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Наличие уровня не ниже «среднего» по результатам самодиагностики «Школа </a:t>
                      </a:r>
                      <a:r>
                        <a:rPr kumimoji="0"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Минпросвещения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России»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Наличие уровня не ниже «среднего» по результатам самодиагностики «Школа </a:t>
                      </a:r>
                      <a:r>
                        <a:rPr kumimoji="0" lang="ru-RU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Минпросвещения</a:t>
                      </a: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России»:</a:t>
                      </a:r>
                    </a:p>
                    <a:p>
                      <a:pPr lvl="0"/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ниже «среднего» уровня;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средний и выше уровень.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 (нет)</a:t>
                      </a:r>
                      <a:endParaRPr kumimoji="0"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Наличие победителей и призеров во Всероссийской олимпиаде Школьников:</a:t>
                      </a:r>
                    </a:p>
                    <a:p>
                      <a:pPr lvl="0"/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отсутствие;</a:t>
                      </a:r>
                    </a:p>
                    <a:p>
                      <a:pPr lvl="0"/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наличие победителей и (или) призеров муниципального этапа Всероссийской олимпиады школьников;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наличие победителей и (или) призеров регионального и (или) всероссийского этапа Всероссийской олимпиады школьников.</a:t>
                      </a:r>
                      <a:endParaRPr kumimoji="0"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 (нет)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Укажите количество победителей и призеров</a:t>
                      </a:r>
                      <a:endParaRPr kumimoji="0"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974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Наличие победителей и призеров в конкурсах, фестивалях, олимпиадах (кроме Всероссийской Олимпиады школьников), конференциях:</a:t>
                      </a:r>
                    </a:p>
                    <a:p>
                      <a:pPr lvl="0"/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отсутствие;</a:t>
                      </a:r>
                    </a:p>
                    <a:p>
                      <a:pPr lvl="0"/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наличие победителей и призеров  в конкурсах, фестивалях, олимпиадах, конференциях на муниципальном уровне;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наличие победителей и призеров  в конкурсах, фестивалях, олимпиадах, конференциях на региональном и (или) федеральном уровнях.</a:t>
                      </a:r>
                      <a:endParaRPr kumimoji="0"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 (нет)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Укажите количество победителей и призеров</a:t>
                      </a:r>
                      <a:endParaRPr kumimoji="0"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9842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22522045"/>
              </p:ext>
            </p:extLst>
          </p:nvPr>
        </p:nvGraphicFramePr>
        <p:xfrm>
          <a:off x="107504" y="188638"/>
          <a:ext cx="7992889" cy="65527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4176464"/>
                <a:gridCol w="2232249"/>
              </a:tblGrid>
              <a:tr h="2599724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Наличие уровня не ниже «среднего» по результатам самодиагностики «Школа </a:t>
                      </a:r>
                      <a:r>
                        <a:rPr kumimoji="0" lang="ru-RU" sz="1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Минпросвещения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России»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 Реализация рабочих программ курсов внеурочной деятельности, в том числе курса «Разговоры о важном», «Россия – мои горизонты», «</a:t>
                      </a:r>
                      <a:r>
                        <a:rPr kumimoji="0" lang="ru-RU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Семьеведение</a:t>
                      </a: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»:</a:t>
                      </a:r>
                    </a:p>
                    <a:p>
                      <a:pPr lvl="0"/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обучающимся обеспечен неполный объем еженедельных занятий внеурочной деятельностью;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обучающимся обеспечено в полном объеме еженедельных занятий внеурочной деятельностью.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 (нет)</a:t>
                      </a:r>
                      <a:endParaRPr kumimoji="0"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10114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 Функционирование школьных творческих объединений (школьный театр, школьный музей, школьный музыкальный коллектив, спортивный клуб, школьный </a:t>
                      </a:r>
                      <a:r>
                        <a:rPr kumimoji="0" lang="ru-RU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медиацентр</a:t>
                      </a: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 др.):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отсутствие;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1‒2 объединения;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  3 и более объединения.</a:t>
                      </a:r>
                      <a:endParaRPr kumimoji="0"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 (нет)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Укажите какие?</a:t>
                      </a:r>
                      <a:endParaRPr kumimoji="0"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85185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 Доля обучающихся, являющихся членами школьных творческих объединений, от общего количества обучающихся в организации: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 50% обучающихся;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 51% до 79% обучающихся;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   80% и более обучающихся.</a:t>
                      </a:r>
                      <a:endParaRPr kumimoji="0"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Выбор ответа</a:t>
                      </a:r>
                      <a:endParaRPr kumimoji="0"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3381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70508229"/>
              </p:ext>
            </p:extLst>
          </p:nvPr>
        </p:nvGraphicFramePr>
        <p:xfrm>
          <a:off x="107505" y="116633"/>
          <a:ext cx="7920879" cy="6624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7"/>
                <a:gridCol w="3888432"/>
                <a:gridCol w="2160240"/>
              </a:tblGrid>
              <a:tr h="3309995">
                <a:tc rowSpan="2"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Результативность участия педагогических работников и управленческих кадров в профессиональных конкурсах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 fontAlgn="base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Результативность участия педагогических работников и управленческих кадров в профессиональных конкурсах: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отсутствие;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наличие победителей и призеров  в конкурсах, фестивалях, олимпиадах, конференциях на муниципальном уровне;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   наличие победителей и призеров в        конкурсах, фестивалях, олимпиадах, конференциях на региональном и (или) федеральном уровнях.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4450" algn="just" fontAlgn="base">
                        <a:spcAft>
                          <a:spcPts val="0"/>
                        </a:spcAft>
                      </a:pP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 (нет)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Краткое  описание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53776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 fontAlgn="base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Доля педагогических работников, имеющих первую и высшую квалификационную категорию: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менее 50% педагогических работников;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   от 55% и выше.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Выбор ответа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7769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Опыт участия в инновационной деятельности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Участие образовательного учреждения в инновационной деятельности: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школа является  региональной  площадкой;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  </a:t>
                      </a:r>
                      <a:r>
                        <a:rPr kumimoji="0" lang="ru-RU" sz="1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школа является федеральной      </a:t>
                      </a:r>
                      <a:r>
                        <a:rPr kumimoji="0" lang="ru-RU" sz="1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площадкой.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4450" algn="just">
                        <a:spcAft>
                          <a:spcPts val="0"/>
                        </a:spcAft>
                      </a:pP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Выбор ответа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(ссылка на документ)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7059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59291419"/>
              </p:ext>
            </p:extLst>
          </p:nvPr>
        </p:nvGraphicFramePr>
        <p:xfrm>
          <a:off x="107505" y="116632"/>
          <a:ext cx="7920879" cy="6624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199"/>
                <a:gridCol w="4392488"/>
                <a:gridCol w="1728192"/>
              </a:tblGrid>
              <a:tr h="2886031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Опыт участия в инновационной деятельности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Наличие публикаций по теме инновационной деятельности, отражение результатов инновационной деятельности на сайте образовательной организации, наличие аналитических материалов по результатам мониторинговых исследований, выявляющих результативность (эффективность) инновационной деятельности: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отсутствие;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   наличие.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 (нет)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38764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Развитие системы наставничества (положение о наставничестве, дорожная карта о его реализации, приказы):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отсутствие;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   наличие.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4450" algn="just">
                        <a:spcAft>
                          <a:spcPts val="0"/>
                        </a:spcAft>
                      </a:pP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 (нет)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Ссылка на документ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35106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Реализация сетевого взаимодействия (наличие договоров, реализация программ в сетевой форме, сотрудничество…)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4450" algn="just">
                        <a:spcAft>
                          <a:spcPts val="0"/>
                        </a:spcAft>
                      </a:pP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 (нет)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Ссылка на документ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4881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4942900"/>
              </p:ext>
            </p:extLst>
          </p:nvPr>
        </p:nvGraphicFramePr>
        <p:xfrm>
          <a:off x="107505" y="116632"/>
          <a:ext cx="7920879" cy="6552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199"/>
                <a:gridCol w="4392488"/>
                <a:gridCol w="1728192"/>
              </a:tblGrid>
              <a:tr h="1238824"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Опыт организации и проведения муниципальных, региональных мероприятий.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Обобщение и трансляция опыта: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региональном уровне;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   на федеральном уровне.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4450" algn="just">
                        <a:spcAft>
                          <a:spcPts val="0"/>
                        </a:spcAft>
                      </a:pP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 (нет)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Краткое описание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238824">
                <a:tc rowSpan="3"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Ресурсные условия для организации и проведения стажировки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Ресурсные условия для организации и проведения стажировки (материально-технические, кадровые, методические):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частично имеются;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   имеются в полном объеме.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 (нет)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15164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Использование федеральной государственной информационной системы «Моя школа»: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 педагогических работников зарегистрированных  на платформе ФГИС «Моя школа»;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    не менее 30% педагогических работников используют сервисы и подсистему «Библиотека ЦОК» ФГИС «Моя школа».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4450" algn="just">
                        <a:spcAft>
                          <a:spcPts val="0"/>
                        </a:spcAft>
                      </a:pP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 (Нет)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Уточните в процентном соотношении 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92343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Использование информационно- коммуникационной образовательной платформы «</a:t>
                      </a:r>
                      <a:r>
                        <a:rPr kumimoji="0" lang="ru-RU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Сферум</a:t>
                      </a: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наличие регистрации образовательной организации на платформе и созданной структуры образовательной организации;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    не менее 95% обучающихся и педагогов зарегистрированы на платформе «</a:t>
                      </a:r>
                      <a:r>
                        <a:rPr kumimoji="0" lang="ru-RU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Сферум</a:t>
                      </a: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».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4450" algn="just">
                        <a:spcAft>
                          <a:spcPts val="0"/>
                        </a:spcAft>
                      </a:pP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 (Нет)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Уточните в процентном соотношении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2829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7239000" cy="5884256"/>
          </a:xfrm>
        </p:spPr>
        <p:txBody>
          <a:bodyPr/>
          <a:lstStyle/>
          <a:p>
            <a:r>
              <a:rPr lang="ru-RU" sz="3200" dirty="0" smtClean="0">
                <a:latin typeface="Arial Narrow" pitchFamily="34" charset="0"/>
              </a:rPr>
              <a:t>Методические рекомендации  </a:t>
            </a:r>
            <a:r>
              <a:rPr lang="ru-RU" sz="3200" dirty="0" err="1" smtClean="0">
                <a:latin typeface="Arial Narrow" pitchFamily="34" charset="0"/>
              </a:rPr>
              <a:t>Минпросвещения</a:t>
            </a:r>
            <a:r>
              <a:rPr lang="ru-RU" sz="3200" dirty="0" smtClean="0">
                <a:latin typeface="Arial Narrow" pitchFamily="34" charset="0"/>
              </a:rPr>
              <a:t>  России от 04 февраля 2021 года № Р-33</a:t>
            </a:r>
          </a:p>
          <a:p>
            <a:endParaRPr lang="ru-RU" sz="3200" dirty="0" smtClean="0">
              <a:latin typeface="Arial Narrow" pitchFamily="34" charset="0"/>
            </a:endParaRPr>
          </a:p>
          <a:p>
            <a:r>
              <a:rPr lang="ru-RU" sz="3200" dirty="0" smtClean="0">
                <a:latin typeface="Arial Narrow" pitchFamily="34" charset="0"/>
              </a:rPr>
              <a:t> Приказ   Департамента образования и науки Курганской области  от 12.02.2024 № 115  «Об утверждении положения о </a:t>
            </a:r>
            <a:r>
              <a:rPr lang="ru-RU" sz="3200" dirty="0" err="1" smtClean="0">
                <a:latin typeface="Arial Narrow" pitchFamily="34" charset="0"/>
              </a:rPr>
              <a:t>стажировочной</a:t>
            </a:r>
            <a:r>
              <a:rPr lang="ru-RU" sz="3200" dirty="0" smtClean="0">
                <a:latin typeface="Arial Narrow" pitchFamily="34" charset="0"/>
              </a:rPr>
              <a:t> площадке»</a:t>
            </a:r>
          </a:p>
          <a:p>
            <a:pPr>
              <a:buNone/>
            </a:pPr>
            <a:r>
              <a:rPr lang="ru-RU" sz="3200" dirty="0" smtClean="0">
                <a:latin typeface="Arial Narrow" pitchFamily="34" charset="0"/>
              </a:rPr>
              <a:t>    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31017238"/>
              </p:ext>
            </p:extLst>
          </p:nvPr>
        </p:nvGraphicFramePr>
        <p:xfrm>
          <a:off x="107505" y="116632"/>
          <a:ext cx="7992888" cy="331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199"/>
                <a:gridCol w="3528393"/>
                <a:gridCol w="2664296"/>
              </a:tblGrid>
              <a:tr h="72008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Применение электронных образовательных ресурсов из федерального перечня: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предусмотрено;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   предусмотрено.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Выбор ответа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9988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072462" cy="645573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 </a:t>
            </a:r>
            <a:r>
              <a:rPr lang="ru-RU" sz="3200" dirty="0" smtClean="0">
                <a:latin typeface="Arial Narrow" pitchFamily="34" charset="0"/>
              </a:rPr>
              <a:t>На основе  экспертного заключения приказом Департамента образования и науки Курганской области ОО присваивается статус </a:t>
            </a:r>
            <a:r>
              <a:rPr lang="ru-RU" sz="3200" dirty="0" err="1" smtClean="0">
                <a:latin typeface="Arial Narrow" pitchFamily="34" charset="0"/>
              </a:rPr>
              <a:t>стажировочной</a:t>
            </a:r>
            <a:r>
              <a:rPr lang="ru-RU" sz="3200" dirty="0" smtClean="0">
                <a:latin typeface="Arial Narrow" pitchFamily="34" charset="0"/>
              </a:rPr>
              <a:t> площадки на срок до одного календарного года. </a:t>
            </a:r>
          </a:p>
          <a:p>
            <a:pPr algn="just"/>
            <a:r>
              <a:rPr lang="ru-RU" sz="3200" dirty="0" smtClean="0">
                <a:latin typeface="Arial Narrow" pitchFamily="34" charset="0"/>
              </a:rPr>
              <a:t>Приказом ИРОСТ назначается куратор </a:t>
            </a:r>
            <a:r>
              <a:rPr lang="ru-RU" sz="3200" dirty="0" err="1" smtClean="0">
                <a:latin typeface="Arial Narrow" pitchFamily="34" charset="0"/>
              </a:rPr>
              <a:t>стажировочной</a:t>
            </a:r>
            <a:r>
              <a:rPr lang="ru-RU" sz="3200" dirty="0" smtClean="0">
                <a:latin typeface="Arial Narrow" pitchFamily="34" charset="0"/>
              </a:rPr>
              <a:t> площадки из числа профессорско-преподавательского состава, научных сотрудников и методистов. </a:t>
            </a:r>
          </a:p>
          <a:p>
            <a:pPr algn="just"/>
            <a:r>
              <a:rPr lang="ru-RU" sz="3200" dirty="0" smtClean="0">
                <a:latin typeface="Arial Narrow" pitchFamily="34" charset="0"/>
              </a:rPr>
              <a:t>Статус </a:t>
            </a:r>
            <a:r>
              <a:rPr lang="ru-RU" sz="3200" dirty="0" err="1" smtClean="0">
                <a:latin typeface="Arial Narrow" pitchFamily="34" charset="0"/>
              </a:rPr>
              <a:t>стажировочной</a:t>
            </a:r>
            <a:r>
              <a:rPr lang="ru-RU" sz="3200" dirty="0" smtClean="0">
                <a:latin typeface="Arial Narrow" pitchFamily="34" charset="0"/>
              </a:rPr>
              <a:t> площадки подтверждается сертификатом, выдаваемый координатором.</a:t>
            </a:r>
            <a:endParaRPr lang="ru-RU" sz="32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0"/>
            <a:ext cx="7858180" cy="645573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Действие статуса площадки может быть прекращено досрочно приказом Департамента образования и науки Курганской области на основании заявления руководителя ОО или заключения профессионального экспертного сообщества в случае:</a:t>
            </a:r>
          </a:p>
          <a:p>
            <a:pPr>
              <a:buNone/>
            </a:pPr>
            <a:r>
              <a:rPr lang="ru-RU" sz="3200" dirty="0" smtClean="0">
                <a:latin typeface="Arial Narrow" pitchFamily="34" charset="0"/>
              </a:rPr>
              <a:t>- ненадлежащего исполнения принятых на себя обязательств в соответствии с подписанным соглашением;</a:t>
            </a:r>
          </a:p>
          <a:p>
            <a:pPr>
              <a:buNone/>
            </a:pPr>
            <a:r>
              <a:rPr lang="ru-RU" sz="3200" dirty="0" smtClean="0">
                <a:latin typeface="Arial Narrow" pitchFamily="34" charset="0"/>
              </a:rPr>
              <a:t>-  низкой эффективности деятельности </a:t>
            </a:r>
            <a:r>
              <a:rPr lang="ru-RU" sz="3200" dirty="0" err="1" smtClean="0">
                <a:latin typeface="Arial Narrow" pitchFamily="34" charset="0"/>
              </a:rPr>
              <a:t>стажировочной</a:t>
            </a:r>
            <a:r>
              <a:rPr lang="ru-RU" sz="3200" dirty="0" smtClean="0">
                <a:latin typeface="Arial Narrow" pitchFamily="34" charset="0"/>
              </a:rPr>
              <a:t> площадки по итогам оценки (в том числе промежуточной) оценки.</a:t>
            </a:r>
          </a:p>
          <a:p>
            <a:pPr algn="just">
              <a:buNone/>
            </a:pPr>
            <a:endParaRPr lang="ru-RU" sz="32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7239000" cy="609857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  </a:t>
            </a:r>
            <a:r>
              <a:rPr lang="ru-RU" sz="3200" dirty="0" smtClean="0">
                <a:latin typeface="Arial Narrow" pitchFamily="34" charset="0"/>
              </a:rPr>
              <a:t>Деятельность </a:t>
            </a:r>
            <a:r>
              <a:rPr lang="ru-RU" sz="3200" dirty="0" err="1" smtClean="0">
                <a:latin typeface="Arial Narrow" pitchFamily="34" charset="0"/>
              </a:rPr>
              <a:t>стажировочной</a:t>
            </a:r>
            <a:r>
              <a:rPr lang="ru-RU" sz="3200" dirty="0" smtClean="0">
                <a:latin typeface="Arial Narrow" pitchFamily="34" charset="0"/>
              </a:rPr>
              <a:t> площадки может предусматривать организацию методических мероприятий (семинары, педагогические лаборатории, мастерские и т.д.), реализацию модуля дополнительной профессиональной программы повышения квалификации, дополнительной профессиональной программы профессиональной переподготовки. </a:t>
            </a:r>
            <a:endParaRPr lang="ru-RU" sz="32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7786742" cy="107154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Обязанности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стажировочной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площадки:</a:t>
            </a:r>
            <a:endParaRPr lang="ru-RU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8072462" cy="5715016"/>
          </a:xfrm>
        </p:spPr>
        <p:txBody>
          <a:bodyPr>
            <a:normAutofit fontScale="55000" lnSpcReduction="20000"/>
          </a:bodyPr>
          <a:lstStyle/>
          <a:p>
            <a:pPr lvl="0" algn="just"/>
            <a:r>
              <a:rPr lang="ru-RU" dirty="0" smtClean="0"/>
              <a:t> </a:t>
            </a:r>
            <a:r>
              <a:rPr lang="ru-RU" sz="3400" b="1" dirty="0" smtClean="0">
                <a:latin typeface="Arial Narrow" pitchFamily="34" charset="0"/>
              </a:rPr>
              <a:t>руководитель ОО назначает приказом ответственных лиц (рабочую группу) по организации стажировок;</a:t>
            </a:r>
          </a:p>
          <a:p>
            <a:pPr lvl="0" algn="just"/>
            <a:r>
              <a:rPr lang="ru-RU" sz="3400" b="1" dirty="0" smtClean="0">
                <a:latin typeface="Arial Narrow" pitchFamily="34" charset="0"/>
              </a:rPr>
              <a:t>составляет план работы </a:t>
            </a:r>
            <a:r>
              <a:rPr lang="ru-RU" sz="3400" b="1" dirty="0" err="1" smtClean="0">
                <a:latin typeface="Arial Narrow" pitchFamily="34" charset="0"/>
              </a:rPr>
              <a:t>стажировочной</a:t>
            </a:r>
            <a:r>
              <a:rPr lang="ru-RU" sz="3400" b="1" dirty="0" smtClean="0">
                <a:latin typeface="Arial Narrow" pitchFamily="34" charset="0"/>
              </a:rPr>
              <a:t> площадки и разрабатывает программы стажировок;</a:t>
            </a:r>
          </a:p>
          <a:p>
            <a:pPr lvl="0" algn="just"/>
            <a:r>
              <a:rPr lang="ru-RU" sz="3400" b="1" dirty="0" smtClean="0">
                <a:latin typeface="Arial Narrow" pitchFamily="34" charset="0"/>
              </a:rPr>
              <a:t>участвует в разработке модулей ДПП ПК </a:t>
            </a:r>
            <a:r>
              <a:rPr lang="ru-RU" sz="3400" b="1" dirty="0" err="1" smtClean="0">
                <a:latin typeface="Arial Narrow" pitchFamily="34" charset="0"/>
              </a:rPr>
              <a:t>стажировочной</a:t>
            </a:r>
            <a:r>
              <a:rPr lang="ru-RU" sz="3400" b="1" dirty="0" smtClean="0">
                <a:latin typeface="Arial Narrow" pitchFamily="34" charset="0"/>
              </a:rPr>
              <a:t> площадки (при необходимости);</a:t>
            </a:r>
          </a:p>
          <a:p>
            <a:pPr lvl="0" algn="just"/>
            <a:r>
              <a:rPr lang="ru-RU" sz="3400" b="1" dirty="0" smtClean="0">
                <a:latin typeface="Arial Narrow" pitchFamily="34" charset="0"/>
              </a:rPr>
              <a:t>организует обучение слушателей по программам ДПП ПК в части, касающейся заявленной темы (при необходимости) и несёт ответственность за соблюдение организационно-педагогических условий для её реализации;</a:t>
            </a:r>
          </a:p>
          <a:p>
            <a:pPr lvl="0" algn="just"/>
            <a:r>
              <a:rPr lang="ru-RU" sz="3400" b="1" dirty="0" smtClean="0">
                <a:latin typeface="Arial Narrow" pitchFamily="34" charset="0"/>
              </a:rPr>
              <a:t>обеспечивает слушателей методическими материалами, необходимыми для обучения по программам стажировок;</a:t>
            </a:r>
          </a:p>
          <a:p>
            <a:pPr lvl="0" algn="just"/>
            <a:r>
              <a:rPr lang="ru-RU" sz="3400" b="1" dirty="0" smtClean="0">
                <a:latin typeface="Arial Narrow" pitchFamily="34" charset="0"/>
              </a:rPr>
              <a:t>проводит совместно с координатором подведение итогов реализации планов  стажировок;</a:t>
            </a:r>
          </a:p>
          <a:p>
            <a:pPr algn="just"/>
            <a:r>
              <a:rPr lang="ru-RU" sz="3400" b="1" dirty="0" smtClean="0">
                <a:latin typeface="Arial Narrow" pitchFamily="34" charset="0"/>
              </a:rPr>
              <a:t>предоставляет координатору необходимые отчётные документы                       о деятельности </a:t>
            </a:r>
            <a:r>
              <a:rPr lang="ru-RU" sz="3400" b="1" dirty="0" err="1" smtClean="0">
                <a:latin typeface="Arial Narrow" pitchFamily="34" charset="0"/>
              </a:rPr>
              <a:t>стажировочной</a:t>
            </a:r>
            <a:r>
              <a:rPr lang="ru-RU" sz="3400" b="1" dirty="0" smtClean="0">
                <a:latin typeface="Arial Narrow" pitchFamily="34" charset="0"/>
              </a:rPr>
              <a:t> площадки;</a:t>
            </a:r>
          </a:p>
          <a:p>
            <a:pPr lvl="0" algn="just"/>
            <a:r>
              <a:rPr lang="ru-RU" sz="3400" b="1" dirty="0" smtClean="0">
                <a:latin typeface="Arial Narrow" pitchFamily="34" charset="0"/>
              </a:rPr>
              <a:t> </a:t>
            </a:r>
            <a:r>
              <a:rPr lang="ru-RU" sz="3400" b="1" dirty="0" smtClean="0"/>
              <a:t>обеспечивает информационное сопровождение </a:t>
            </a:r>
            <a:r>
              <a:rPr lang="ru-RU" sz="3400" b="1" dirty="0" err="1" smtClean="0"/>
              <a:t>стажировочной</a:t>
            </a:r>
            <a:r>
              <a:rPr lang="ru-RU" sz="3400" b="1" dirty="0" smtClean="0"/>
              <a:t> площадки      на официальных информационных ресурсах ОО.</a:t>
            </a:r>
          </a:p>
          <a:p>
            <a:endParaRPr lang="ru-RU" sz="28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128792" cy="370089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Отчет о проведении стажировки </a:t>
            </a:r>
            <a:endParaRPr lang="ru-RU" sz="2400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496" y="548680"/>
            <a:ext cx="8064896" cy="5112568"/>
          </a:xfrm>
        </p:spPr>
        <p:txBody>
          <a:bodyPr>
            <a:normAutofit fontScale="25000" lnSpcReduction="20000"/>
          </a:bodyPr>
          <a:lstStyle/>
          <a:p>
            <a:pPr algn="r">
              <a:buNone/>
            </a:pPr>
            <a:r>
              <a:rPr lang="ru-RU" sz="5600" b="1" dirty="0" smtClean="0"/>
              <a:t> </a:t>
            </a:r>
            <a:r>
              <a:rPr lang="ru-RU" sz="5600" b="1" dirty="0" smtClean="0">
                <a:latin typeface="Arial Narrow" pitchFamily="34" charset="0"/>
              </a:rPr>
              <a:t>Приложение 2 к Положению о региональной </a:t>
            </a:r>
            <a:r>
              <a:rPr lang="ru-RU" sz="5600" b="1" dirty="0" err="1" smtClean="0">
                <a:latin typeface="Arial Narrow" pitchFamily="34" charset="0"/>
              </a:rPr>
              <a:t>стажировочной</a:t>
            </a:r>
            <a:r>
              <a:rPr lang="ru-RU" sz="5600" b="1" dirty="0" smtClean="0">
                <a:latin typeface="Arial Narrow" pitchFamily="34" charset="0"/>
              </a:rPr>
              <a:t> площадке</a:t>
            </a:r>
          </a:p>
          <a:p>
            <a:pPr>
              <a:buNone/>
            </a:pPr>
            <a:r>
              <a:rPr lang="ru-RU" sz="5600" b="1" dirty="0" smtClean="0">
                <a:latin typeface="Arial Narrow" pitchFamily="34" charset="0"/>
              </a:rPr>
              <a:t> </a:t>
            </a:r>
          </a:p>
          <a:p>
            <a:pPr algn="ctr">
              <a:buNone/>
            </a:pPr>
            <a:r>
              <a:rPr lang="ru-RU" sz="5600" b="1" dirty="0" smtClean="0">
                <a:latin typeface="Arial Narrow" pitchFamily="34" charset="0"/>
              </a:rPr>
              <a:t>Отчет о проведении стажировки</a:t>
            </a:r>
          </a:p>
          <a:p>
            <a:pPr>
              <a:buNone/>
            </a:pPr>
            <a:r>
              <a:rPr lang="ru-RU" sz="5600" dirty="0" smtClean="0">
                <a:latin typeface="Arial Narrow" pitchFamily="34" charset="0"/>
              </a:rPr>
              <a:t>Образовательная  организация ________________________________________________</a:t>
            </a:r>
          </a:p>
          <a:p>
            <a:pPr>
              <a:buNone/>
            </a:pPr>
            <a:r>
              <a:rPr lang="ru-RU" sz="5600" dirty="0" smtClean="0">
                <a:latin typeface="Arial Narrow" pitchFamily="34" charset="0"/>
              </a:rPr>
              <a:t>Тема (проблема) стажировки _________________________________________________</a:t>
            </a:r>
          </a:p>
          <a:p>
            <a:pPr>
              <a:buNone/>
            </a:pPr>
            <a:r>
              <a:rPr lang="ru-RU" sz="5600" dirty="0" smtClean="0">
                <a:latin typeface="Arial Narrow" pitchFamily="34" charset="0"/>
              </a:rPr>
              <a:t>Цель стажировки ___________________________________________________________</a:t>
            </a:r>
          </a:p>
          <a:p>
            <a:pPr>
              <a:buNone/>
            </a:pPr>
            <a:r>
              <a:rPr lang="ru-RU" sz="5600" dirty="0" smtClean="0">
                <a:latin typeface="Arial Narrow" pitchFamily="34" charset="0"/>
              </a:rPr>
              <a:t>Сроки стажировки с «_____»______________20__г. по «_____»______________20___г.</a:t>
            </a:r>
          </a:p>
          <a:p>
            <a:pPr>
              <a:buNone/>
            </a:pPr>
            <a:r>
              <a:rPr lang="ru-RU" sz="5600" dirty="0" smtClean="0">
                <a:latin typeface="Arial Narrow" pitchFamily="34" charset="0"/>
              </a:rPr>
              <a:t>Приказ по ОО от «______»________________20__ г. № _____</a:t>
            </a:r>
          </a:p>
          <a:p>
            <a:pPr>
              <a:buNone/>
            </a:pPr>
            <a:r>
              <a:rPr lang="ru-RU" sz="5600" dirty="0" smtClean="0">
                <a:latin typeface="Arial Narrow" pitchFamily="34" charset="0"/>
              </a:rPr>
              <a:t>Количество стажеров, фамилия, имя, отчество, образовательная организация __________________________________________________________________________</a:t>
            </a:r>
          </a:p>
          <a:p>
            <a:pPr>
              <a:buNone/>
            </a:pPr>
            <a:r>
              <a:rPr lang="ru-RU" sz="5600" dirty="0" smtClean="0">
                <a:latin typeface="Arial Narrow" pitchFamily="34" charset="0"/>
              </a:rPr>
              <a:t>Содержание стажировки: ____________________________________________________</a:t>
            </a:r>
          </a:p>
          <a:p>
            <a:pPr>
              <a:buNone/>
            </a:pPr>
            <a:r>
              <a:rPr lang="ru-RU" sz="5600" dirty="0" smtClean="0">
                <a:latin typeface="Arial Narrow" pitchFamily="34" charset="0"/>
              </a:rPr>
              <a:t>Выводы по итогам обучения (заполняется руководителем стажировки): __________________________________________________________________________</a:t>
            </a:r>
          </a:p>
          <a:p>
            <a:pPr>
              <a:buNone/>
            </a:pPr>
            <a:r>
              <a:rPr lang="ru-RU" sz="5600" dirty="0" smtClean="0">
                <a:latin typeface="Arial Narrow" pitchFamily="34" charset="0"/>
              </a:rPr>
              <a:t>Предложения об использовании результатов стажировки (руководителем стажировки): __________________________________________________________________________</a:t>
            </a:r>
          </a:p>
          <a:p>
            <a:pPr>
              <a:buNone/>
            </a:pPr>
            <a:r>
              <a:rPr lang="ru-RU" sz="5600" dirty="0" smtClean="0">
                <a:latin typeface="Arial Narrow" pitchFamily="34" charset="0"/>
              </a:rPr>
              <a:t>Отчет о результатах стажировки заслушан и утвержден на заседании методического совета ОО (протокол  от  «____»______________20__ г №____).</a:t>
            </a:r>
          </a:p>
          <a:p>
            <a:pPr>
              <a:buNone/>
            </a:pPr>
            <a:r>
              <a:rPr lang="ru-RU" sz="5600" dirty="0" smtClean="0">
                <a:latin typeface="Arial Narrow" pitchFamily="34" charset="0"/>
              </a:rPr>
              <a:t> Руководитель ОО _______________________/ ___________/</a:t>
            </a:r>
          </a:p>
          <a:p>
            <a:pPr>
              <a:buNone/>
            </a:pPr>
            <a:r>
              <a:rPr lang="ru-RU" sz="5600" dirty="0" smtClean="0">
                <a:latin typeface="Arial Narrow" pitchFamily="34" charset="0"/>
              </a:rPr>
              <a:t>		                      (подпись) 		      (И.О.Ф.)</a:t>
            </a:r>
          </a:p>
          <a:p>
            <a:pPr>
              <a:buNone/>
            </a:pPr>
            <a:r>
              <a:rPr lang="ru-RU" sz="5600" dirty="0" smtClean="0">
                <a:latin typeface="Arial Narrow" pitchFamily="34" charset="0"/>
              </a:rPr>
              <a:t> </a:t>
            </a:r>
          </a:p>
          <a:p>
            <a:pPr>
              <a:buNone/>
            </a:pPr>
            <a:r>
              <a:rPr lang="ru-RU" sz="5600" dirty="0" smtClean="0">
                <a:latin typeface="Arial Narrow" pitchFamily="34" charset="0"/>
              </a:rPr>
              <a:t>Подпись лица, ответственного за стажировку _______________________/ ___________/</a:t>
            </a:r>
          </a:p>
          <a:p>
            <a:pPr>
              <a:buNone/>
            </a:pPr>
            <a:r>
              <a:rPr lang="ru-RU" sz="5600" dirty="0" smtClean="0">
                <a:latin typeface="Arial Narrow" pitchFamily="34" charset="0"/>
              </a:rPr>
              <a:t>			                                             (подпись)                           (И.О. Ф.)</a:t>
            </a:r>
          </a:p>
          <a:p>
            <a:pPr>
              <a:buNone/>
            </a:pPr>
            <a:r>
              <a:rPr lang="ru-RU" sz="5600" dirty="0" smtClean="0">
                <a:latin typeface="Arial Narrow" pitchFamily="34" charset="0"/>
              </a:rPr>
              <a:t>«___»______20__ г.</a:t>
            </a:r>
          </a:p>
          <a:p>
            <a:pPr>
              <a:buNone/>
            </a:pPr>
            <a:r>
              <a:rPr lang="ru-RU" sz="5600" dirty="0" smtClean="0">
                <a:latin typeface="Arial Narrow" pitchFamily="34" charset="0"/>
              </a:rPr>
              <a:t> </a:t>
            </a:r>
          </a:p>
          <a:p>
            <a:pPr>
              <a:buNone/>
            </a:pPr>
            <a:r>
              <a:rPr lang="ru-RU" sz="5600" dirty="0" smtClean="0">
                <a:latin typeface="Arial Narrow" pitchFamily="34" charset="0"/>
              </a:rPr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787" y="116632"/>
            <a:ext cx="7929618" cy="73433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Оценка эффективности деятельности </a:t>
            </a:r>
            <a:r>
              <a:rPr lang="ru-RU" sz="2400" dirty="0" err="1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стажировочной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  площадки </a:t>
            </a:r>
            <a:endParaRPr lang="ru-RU" sz="2400" dirty="0">
              <a:solidFill>
                <a:schemeClr val="bg2">
                  <a:lumMod val="2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8786" y="1124744"/>
            <a:ext cx="8033613" cy="554461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3600" dirty="0" smtClean="0">
                <a:latin typeface="Arial Narrow" pitchFamily="34" charset="0"/>
              </a:rPr>
              <a:t>        </a:t>
            </a:r>
            <a:r>
              <a:rPr lang="ru-RU" sz="4100" dirty="0" smtClean="0">
                <a:latin typeface="Arial Narrow" pitchFamily="34" charset="0"/>
              </a:rPr>
              <a:t>Эффективность </a:t>
            </a:r>
            <a:r>
              <a:rPr lang="ru-RU" sz="4100" dirty="0" err="1" smtClean="0">
                <a:latin typeface="Arial Narrow" pitchFamily="34" charset="0"/>
              </a:rPr>
              <a:t>стажировочной</a:t>
            </a:r>
            <a:r>
              <a:rPr lang="ru-RU" sz="4100" dirty="0" smtClean="0">
                <a:latin typeface="Arial Narrow" pitchFamily="34" charset="0"/>
              </a:rPr>
              <a:t> площадки оценивается в ходе мониторинга, осуществляемого координатором.</a:t>
            </a:r>
          </a:p>
          <a:p>
            <a:pPr>
              <a:buNone/>
            </a:pPr>
            <a:r>
              <a:rPr lang="ru-RU" sz="4100" dirty="0" smtClean="0"/>
              <a:t> </a:t>
            </a:r>
            <a:r>
              <a:rPr lang="ru-RU" sz="4100" b="1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Критерии эффективности деятельности </a:t>
            </a:r>
            <a:r>
              <a:rPr lang="ru-RU" sz="4100" b="1" dirty="0" err="1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стажировочной</a:t>
            </a:r>
            <a:r>
              <a:rPr lang="ru-RU" sz="4100" b="1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 площадки:</a:t>
            </a:r>
          </a:p>
          <a:p>
            <a:pPr lvl="0" algn="just"/>
            <a:r>
              <a:rPr lang="ru-RU" sz="4100" dirty="0" smtClean="0">
                <a:latin typeface="Arial Narrow" pitchFamily="34" charset="0"/>
              </a:rPr>
              <a:t> вариативность программ стажировок;</a:t>
            </a:r>
          </a:p>
          <a:p>
            <a:pPr lvl="0" algn="just"/>
            <a:r>
              <a:rPr lang="ru-RU" sz="4100" dirty="0" smtClean="0">
                <a:latin typeface="Arial Narrow" pitchFamily="34" charset="0"/>
              </a:rPr>
              <a:t>доля педагогических работников и управленческих кадров, прошедших стажировку, от количества заявившихся (%);</a:t>
            </a:r>
          </a:p>
          <a:p>
            <a:pPr lvl="0" algn="just"/>
            <a:r>
              <a:rPr lang="ru-RU" sz="4100" dirty="0" smtClean="0">
                <a:latin typeface="Arial Narrow" pitchFamily="34" charset="0"/>
              </a:rPr>
              <a:t>доля ОО, педагогических работников (управленческих кадров), применяющих опыт </a:t>
            </a:r>
            <a:r>
              <a:rPr lang="ru-RU" sz="4100" dirty="0" err="1" smtClean="0">
                <a:latin typeface="Arial Narrow" pitchFamily="34" charset="0"/>
              </a:rPr>
              <a:t>стажировочной</a:t>
            </a:r>
            <a:r>
              <a:rPr lang="ru-RU" sz="4100" dirty="0" smtClean="0">
                <a:latin typeface="Arial Narrow" pitchFamily="34" charset="0"/>
              </a:rPr>
              <a:t> площадки, от прошедших стажировку (%);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7715304" cy="6170008"/>
          </a:xfrm>
        </p:spPr>
        <p:txBody>
          <a:bodyPr>
            <a:normAutofit fontScale="92500" lnSpcReduction="10000"/>
          </a:bodyPr>
          <a:lstStyle/>
          <a:p>
            <a:pPr lvl="0" algn="just"/>
            <a:r>
              <a:rPr lang="ru-RU" dirty="0" smtClean="0"/>
              <a:t> </a:t>
            </a:r>
            <a:r>
              <a:rPr lang="ru-RU" sz="3200" dirty="0" smtClean="0">
                <a:latin typeface="Arial Narrow" pitchFamily="34" charset="0"/>
              </a:rPr>
              <a:t>влияние результатов деятельности </a:t>
            </a:r>
            <a:r>
              <a:rPr lang="ru-RU" sz="3200" dirty="0" err="1" smtClean="0">
                <a:latin typeface="Arial Narrow" pitchFamily="34" charset="0"/>
              </a:rPr>
              <a:t>стажировочной</a:t>
            </a:r>
            <a:r>
              <a:rPr lang="ru-RU" sz="3200" dirty="0" smtClean="0">
                <a:latin typeface="Arial Narrow" pitchFamily="34" charset="0"/>
              </a:rPr>
              <a:t> площадки на внутреннюю эффективность работы ОО;</a:t>
            </a:r>
          </a:p>
          <a:p>
            <a:pPr lvl="0" algn="just"/>
            <a:r>
              <a:rPr lang="ru-RU" sz="3200" dirty="0" smtClean="0">
                <a:latin typeface="Arial Narrow" pitchFamily="34" charset="0"/>
              </a:rPr>
              <a:t>доля ИОМ, реализуемых на базе </a:t>
            </a:r>
            <a:r>
              <a:rPr lang="ru-RU" sz="3200" dirty="0" err="1" smtClean="0">
                <a:latin typeface="Arial Narrow" pitchFamily="34" charset="0"/>
              </a:rPr>
              <a:t>стажировочной</a:t>
            </a:r>
            <a:r>
              <a:rPr lang="ru-RU" sz="3200" dirty="0" smtClean="0">
                <a:latin typeface="Arial Narrow" pitchFamily="34" charset="0"/>
              </a:rPr>
              <a:t> площадки от планового показателя координатора;</a:t>
            </a:r>
          </a:p>
          <a:p>
            <a:pPr lvl="0" algn="just"/>
            <a:r>
              <a:rPr lang="ru-RU" sz="3200" dirty="0" smtClean="0">
                <a:latin typeface="Arial Narrow" pitchFamily="34" charset="0"/>
              </a:rPr>
              <a:t>наличие информации на официальном сайте организации о деятельности </a:t>
            </a:r>
            <a:r>
              <a:rPr lang="ru-RU" sz="3200" dirty="0" err="1" smtClean="0">
                <a:latin typeface="Arial Narrow" pitchFamily="34" charset="0"/>
              </a:rPr>
              <a:t>стажировочной</a:t>
            </a:r>
            <a:r>
              <a:rPr lang="ru-RU" sz="3200" dirty="0" smtClean="0">
                <a:latin typeface="Arial Narrow" pitchFamily="34" charset="0"/>
              </a:rPr>
              <a:t> площадки;</a:t>
            </a:r>
          </a:p>
          <a:p>
            <a:pPr lvl="0" algn="just"/>
            <a:r>
              <a:rPr lang="ru-RU" sz="3200" dirty="0" smtClean="0">
                <a:latin typeface="Arial Narrow" pitchFamily="34" charset="0"/>
              </a:rPr>
              <a:t>обобщение опыта </a:t>
            </a:r>
            <a:r>
              <a:rPr lang="ru-RU" sz="3200" dirty="0" err="1" smtClean="0">
                <a:latin typeface="Arial Narrow" pitchFamily="34" charset="0"/>
              </a:rPr>
              <a:t>стажировочной</a:t>
            </a:r>
            <a:r>
              <a:rPr lang="ru-RU" sz="3200" dirty="0" smtClean="0">
                <a:latin typeface="Arial Narrow" pitchFamily="34" charset="0"/>
              </a:rPr>
              <a:t> площадке на муниципальном, региональном, федеральном уровнях.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239000" cy="410304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Документы </a:t>
            </a:r>
            <a:r>
              <a:rPr lang="ru-RU" sz="2400" dirty="0" err="1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стажировочиой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площадки:</a:t>
            </a:r>
            <a:endParaRPr lang="ru-RU" sz="2400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196752"/>
            <a:ext cx="7239000" cy="4846320"/>
          </a:xfrm>
        </p:spPr>
        <p:txBody>
          <a:bodyPr>
            <a:normAutofit lnSpcReduction="10000"/>
          </a:bodyPr>
          <a:lstStyle/>
          <a:p>
            <a:pPr lvl="0">
              <a:buClr>
                <a:srgbClr val="B13F9A"/>
              </a:buClr>
            </a:pPr>
            <a:r>
              <a:rPr lang="ru-RU" sz="3200" dirty="0">
                <a:solidFill>
                  <a:prstClr val="black"/>
                </a:solidFill>
                <a:latin typeface="Arial Narrow" pitchFamily="34" charset="0"/>
              </a:rPr>
              <a:t>приказ о рабочей группе ОО, сопровождающей деятельность </a:t>
            </a:r>
            <a:r>
              <a:rPr lang="ru-RU" sz="3200" dirty="0" err="1">
                <a:solidFill>
                  <a:prstClr val="black"/>
                </a:solidFill>
                <a:latin typeface="Arial Narrow" pitchFamily="34" charset="0"/>
              </a:rPr>
              <a:t>стажировочной</a:t>
            </a:r>
            <a:r>
              <a:rPr lang="ru-RU" sz="3200" dirty="0">
                <a:solidFill>
                  <a:prstClr val="black"/>
                </a:solidFill>
                <a:latin typeface="Arial Narrow" pitchFamily="34" charset="0"/>
              </a:rPr>
              <a:t> площадки;</a:t>
            </a:r>
          </a:p>
          <a:p>
            <a:pPr marL="0" lvl="0" indent="0">
              <a:buClr>
                <a:srgbClr val="B13F9A"/>
              </a:buClr>
              <a:buNone/>
            </a:pPr>
            <a:endParaRPr lang="ru-RU" sz="3200" dirty="0">
              <a:solidFill>
                <a:prstClr val="black"/>
              </a:solidFill>
              <a:latin typeface="Arial Narrow" pitchFamily="34" charset="0"/>
            </a:endParaRPr>
          </a:p>
          <a:p>
            <a:pPr lvl="0"/>
            <a:r>
              <a:rPr lang="ru-RU" dirty="0" smtClean="0"/>
              <a:t> </a:t>
            </a:r>
            <a:r>
              <a:rPr lang="ru-RU" sz="3200" dirty="0" smtClean="0">
                <a:latin typeface="Arial Narrow" pitchFamily="34" charset="0"/>
              </a:rPr>
              <a:t>план </a:t>
            </a:r>
            <a:r>
              <a:rPr lang="ru-RU" sz="3200" dirty="0" err="1" smtClean="0">
                <a:latin typeface="Arial Narrow" pitchFamily="34" charset="0"/>
              </a:rPr>
              <a:t>стажировочной</a:t>
            </a:r>
            <a:r>
              <a:rPr lang="ru-RU" sz="3200" dirty="0" smtClean="0">
                <a:latin typeface="Arial Narrow" pitchFamily="34" charset="0"/>
              </a:rPr>
              <a:t> площадки;</a:t>
            </a:r>
          </a:p>
          <a:p>
            <a:pPr marL="0" lvl="0" indent="0">
              <a:buNone/>
            </a:pPr>
            <a:endParaRPr lang="ru-RU" sz="3200" dirty="0" smtClean="0">
              <a:latin typeface="Arial Narrow" pitchFamily="34" charset="0"/>
            </a:endParaRPr>
          </a:p>
          <a:p>
            <a:pPr lvl="0"/>
            <a:r>
              <a:rPr lang="ru-RU" sz="3200" dirty="0" smtClean="0">
                <a:latin typeface="Arial Narrow" pitchFamily="34" charset="0"/>
              </a:rPr>
              <a:t>программы стажировок;</a:t>
            </a:r>
          </a:p>
          <a:p>
            <a:pPr marL="0" lvl="0" indent="0">
              <a:buNone/>
            </a:pPr>
            <a:endParaRPr lang="ru-RU" sz="3200" dirty="0" smtClean="0">
              <a:latin typeface="Arial Narrow" pitchFamily="34" charset="0"/>
            </a:endParaRPr>
          </a:p>
          <a:p>
            <a:pPr lvl="0"/>
            <a:r>
              <a:rPr lang="ru-RU" sz="3200" dirty="0" smtClean="0">
                <a:latin typeface="Arial Narrow" pitchFamily="34" charset="0"/>
              </a:rPr>
              <a:t>отчётная документация.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643866" cy="8063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План  </a:t>
            </a:r>
            <a:r>
              <a:rPr lang="ru-RU" sz="2800" b="0" dirty="0" err="1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стажировочной</a:t>
            </a:r>
            <a:r>
              <a:rPr lang="ru-RU" sz="2800" b="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площадки составляется согласно требованиям </a:t>
            </a:r>
            <a:endParaRPr lang="ru-RU" sz="2800" b="0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6941" y="1196752"/>
            <a:ext cx="8001056" cy="524858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2800" dirty="0" smtClean="0">
                <a:latin typeface="Arial Narrow" pitchFamily="34" charset="0"/>
              </a:rPr>
              <a:t>1. Пояснительная записка, в которой прописываются: актуальность, направления, основные формы работы, предполагаемые результаты.</a:t>
            </a:r>
          </a:p>
          <a:p>
            <a:pPr>
              <a:buNone/>
            </a:pPr>
            <a:r>
              <a:rPr lang="ru-RU" sz="2800" dirty="0" smtClean="0">
                <a:latin typeface="Arial Narrow" pitchFamily="34" charset="0"/>
              </a:rPr>
              <a:t>2.Тема</a:t>
            </a:r>
          </a:p>
          <a:p>
            <a:pPr>
              <a:buNone/>
            </a:pPr>
            <a:r>
              <a:rPr lang="ru-RU" sz="2800" dirty="0" smtClean="0">
                <a:latin typeface="Arial Narrow" pitchFamily="34" charset="0"/>
              </a:rPr>
              <a:t>3. Место проведения</a:t>
            </a:r>
          </a:p>
          <a:p>
            <a:pPr>
              <a:buNone/>
            </a:pPr>
            <a:r>
              <a:rPr lang="ru-RU" sz="2800" dirty="0" smtClean="0">
                <a:latin typeface="Arial Narrow" pitchFamily="34" charset="0"/>
              </a:rPr>
              <a:t>4. Сроки проведения</a:t>
            </a:r>
          </a:p>
          <a:p>
            <a:pPr>
              <a:buNone/>
            </a:pPr>
            <a:r>
              <a:rPr lang="ru-RU" sz="2800" dirty="0" smtClean="0">
                <a:latin typeface="Arial Narrow" pitchFamily="34" charset="0"/>
              </a:rPr>
              <a:t>5. Категория стажирующихся</a:t>
            </a:r>
          </a:p>
          <a:p>
            <a:pPr>
              <a:buNone/>
            </a:pPr>
            <a:r>
              <a:rPr lang="ru-RU" sz="2800" dirty="0" smtClean="0">
                <a:latin typeface="Arial Narrow" pitchFamily="34" charset="0"/>
              </a:rPr>
              <a:t>6. Ресурсы  стажировки </a:t>
            </a:r>
          </a:p>
          <a:p>
            <a:pPr>
              <a:buNone/>
            </a:pPr>
            <a:r>
              <a:rPr lang="ru-RU" sz="2800" dirty="0" smtClean="0">
                <a:latin typeface="Arial Narrow" pitchFamily="34" charset="0"/>
              </a:rPr>
              <a:t>7. Критерии оценки результатов  стажировки</a:t>
            </a:r>
          </a:p>
          <a:p>
            <a:pPr>
              <a:buNone/>
            </a:pPr>
            <a:r>
              <a:rPr lang="ru-RU" sz="2800" dirty="0" smtClean="0">
                <a:latin typeface="Arial Narrow" pitchFamily="34" charset="0"/>
              </a:rPr>
              <a:t>8. График  работы:</a:t>
            </a:r>
          </a:p>
          <a:p>
            <a:pPr>
              <a:buNone/>
            </a:pPr>
            <a:r>
              <a:rPr lang="ru-RU" sz="2800" dirty="0" smtClean="0">
                <a:latin typeface="Arial Narrow" pitchFamily="34" charset="0"/>
              </a:rPr>
              <a:t>- выявление, обобщение и оформление в методические разработки (продукты) позитивного опыта, подлежащего трансляции</a:t>
            </a:r>
          </a:p>
          <a:p>
            <a:pPr>
              <a:buNone/>
            </a:pPr>
            <a:r>
              <a:rPr lang="ru-RU" sz="2800" dirty="0" smtClean="0">
                <a:latin typeface="Arial Narrow" pitchFamily="34" charset="0"/>
              </a:rPr>
              <a:t>- нормативное и программное обеспечение качества образования</a:t>
            </a:r>
          </a:p>
          <a:p>
            <a:pPr>
              <a:buNone/>
            </a:pPr>
            <a:r>
              <a:rPr lang="ru-RU" sz="2800" dirty="0" smtClean="0">
                <a:latin typeface="Arial Narrow" pitchFamily="34" charset="0"/>
              </a:rPr>
              <a:t>- </a:t>
            </a:r>
            <a:r>
              <a:rPr lang="ru-RU" sz="2800" dirty="0" err="1" smtClean="0">
                <a:latin typeface="Arial Narrow" pitchFamily="34" charset="0"/>
              </a:rPr>
              <a:t>стажировочные</a:t>
            </a:r>
            <a:r>
              <a:rPr lang="ru-RU" sz="2800" dirty="0" smtClean="0">
                <a:latin typeface="Arial Narrow" pitchFamily="34" charset="0"/>
              </a:rPr>
              <a:t> пробы</a:t>
            </a:r>
          </a:p>
          <a:p>
            <a:pPr>
              <a:buNone/>
            </a:pPr>
            <a:r>
              <a:rPr lang="ru-RU" sz="2800" dirty="0" smtClean="0">
                <a:latin typeface="Arial Narrow" pitchFamily="34" charset="0"/>
              </a:rPr>
              <a:t>- оценочный (подведение итогов, анализ)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7239000" cy="566994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     Основная цель </a:t>
            </a:r>
            <a:r>
              <a:rPr lang="ru-RU" sz="3600" b="1" dirty="0" err="1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стажировочной</a:t>
            </a:r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площадки - трансляция педагогического и управленческого опыта образовательных организаций.</a:t>
            </a:r>
            <a:endParaRPr lang="ru-RU" sz="36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/>
              </a:rPr>
              <a:t>Желаем плодотворной работы!</a:t>
            </a:r>
            <a:endParaRPr lang="ru-RU" sz="54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7239000" cy="112761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100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Организация деятельности </a:t>
            </a:r>
            <a:r>
              <a:rPr lang="ru-RU" sz="3100" i="1" dirty="0" err="1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стажировочной</a:t>
            </a:r>
            <a:r>
              <a:rPr lang="ru-RU" sz="3100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площадки </a:t>
            </a:r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2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7239000" cy="4526934"/>
          </a:xfrm>
        </p:spPr>
        <p:txBody>
          <a:bodyPr>
            <a:normAutofit fontScale="92500" lnSpcReduction="10000"/>
          </a:bodyPr>
          <a:lstStyle/>
          <a:p>
            <a:pPr lvl="0" algn="just"/>
            <a:r>
              <a:rPr lang="ru-RU" sz="3200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Федеральным законом от 29.12.2012 года № 273-ФЗ «Об образовании             в Российской Федерации»;</a:t>
            </a:r>
          </a:p>
          <a:p>
            <a:pPr lvl="0" algn="just"/>
            <a:endParaRPr lang="ru-RU" sz="3200" dirty="0" smtClean="0"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pPr lvl="0" algn="just"/>
            <a:r>
              <a:rPr lang="ru-RU" sz="3200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Приказом Министерства образования и науки РФ от 01.07.2013 года № 499 «Об утверждении Порядка организации и осуществления образовательной деятельности по дополнительным профессиональным программам»;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7239000" cy="5455628"/>
          </a:xfrm>
        </p:spPr>
        <p:txBody>
          <a:bodyPr>
            <a:normAutofit fontScale="85000" lnSpcReduction="10000"/>
          </a:bodyPr>
          <a:lstStyle/>
          <a:p>
            <a:pPr lvl="0" algn="just"/>
            <a:r>
              <a:rPr lang="ru-RU" sz="3200" dirty="0" smtClean="0">
                <a:latin typeface="Arial Narrow" pitchFamily="34" charset="0"/>
              </a:rPr>
              <a:t>Приказом Министерства образования и науки РФ от 23.08.2017 года № 816 «Об утверждении порядка применения организациями, осуществляющими образовательную деятельность, электронного обучения, дистанционных образовательных технологий при реализации образовательных программ»;</a:t>
            </a:r>
          </a:p>
          <a:p>
            <a:pPr lvl="0" algn="just"/>
            <a:endParaRPr lang="ru-RU" sz="3200" dirty="0" smtClean="0">
              <a:latin typeface="Arial Narrow" pitchFamily="34" charset="0"/>
            </a:endParaRPr>
          </a:p>
          <a:p>
            <a:pPr algn="just"/>
            <a:r>
              <a:rPr lang="ru-RU" sz="3200" dirty="0" smtClean="0">
                <a:latin typeface="Arial Narrow" pitchFamily="34" charset="0"/>
              </a:rPr>
              <a:t>Распоряжением Министерства просвещения РФ от 16.12.2020 года № Р-174 «Об утверждении. Концепции создания единой федеральной системы научно-методического сопровождения педагогических работников и управленческих кадров»;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7239000" cy="5455628"/>
          </a:xfrm>
        </p:spPr>
        <p:txBody>
          <a:bodyPr/>
          <a:lstStyle/>
          <a:p>
            <a:pPr algn="just"/>
            <a:r>
              <a:rPr lang="ru-RU" sz="3200" dirty="0" smtClean="0">
                <a:latin typeface="Arial Narrow" pitchFamily="34" charset="0"/>
                <a:cs typeface="Times New Roman" pitchFamily="18" charset="0"/>
              </a:rPr>
              <a:t>Приказ  Департамента образовании  и науки Курганской области от 12.02.2024 № 115 «Об утверждении Положения о региональной </a:t>
            </a:r>
            <a:r>
              <a:rPr lang="ru-RU" sz="3200" dirty="0" err="1" smtClean="0">
                <a:latin typeface="Arial Narrow" pitchFamily="34" charset="0"/>
                <a:cs typeface="Times New Roman" pitchFamily="18" charset="0"/>
              </a:rPr>
              <a:t>стажировочной</a:t>
            </a:r>
            <a:r>
              <a:rPr lang="ru-RU" sz="3200" dirty="0" smtClean="0">
                <a:latin typeface="Arial Narrow" pitchFamily="34" charset="0"/>
                <a:cs typeface="Times New Roman" pitchFamily="18" charset="0"/>
              </a:rPr>
              <a:t> площадке».</a:t>
            </a:r>
          </a:p>
          <a:p>
            <a:pPr>
              <a:buNone/>
            </a:pPr>
            <a:r>
              <a:rPr lang="ru-RU" sz="3200" dirty="0" smtClean="0"/>
              <a:t> 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7239000" cy="5312752"/>
          </a:xfrm>
        </p:spPr>
        <p:txBody>
          <a:bodyPr/>
          <a:lstStyle/>
          <a:p>
            <a:pPr algn="just">
              <a:buNone/>
            </a:pPr>
            <a:r>
              <a:rPr lang="ru-RU" sz="3200" dirty="0" smtClean="0">
                <a:latin typeface="Arial Narrow" pitchFamily="34" charset="0"/>
              </a:rPr>
              <a:t>        </a:t>
            </a:r>
            <a:r>
              <a:rPr lang="ru-RU" sz="3200" dirty="0" err="1" smtClean="0">
                <a:latin typeface="Arial Narrow" pitchFamily="34" charset="0"/>
              </a:rPr>
              <a:t>Стажировочными</a:t>
            </a:r>
            <a:r>
              <a:rPr lang="ru-RU" sz="3200" dirty="0" smtClean="0">
                <a:latin typeface="Arial Narrow" pitchFamily="34" charset="0"/>
              </a:rPr>
              <a:t> площадками признаются образовательные организации (а также их объединения), осуществляющие деятельность по трансляции позитивного инновационного опыта, региональных педагогических и управленческих практик.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7239000" cy="5384190"/>
          </a:xfrm>
        </p:spPr>
        <p:txBody>
          <a:bodyPr>
            <a:normAutofit/>
          </a:bodyPr>
          <a:lstStyle/>
          <a:p>
            <a:pPr algn="just"/>
            <a:r>
              <a:rPr lang="ru-RU" sz="3200" dirty="0" smtClean="0">
                <a:latin typeface="Arial Narrow" pitchFamily="34" charset="0"/>
              </a:rPr>
              <a:t>Организатором </a:t>
            </a:r>
            <a:r>
              <a:rPr lang="ru-RU" sz="3200" dirty="0" err="1" smtClean="0">
                <a:latin typeface="Arial Narrow" pitchFamily="34" charset="0"/>
              </a:rPr>
              <a:t>стажировочных</a:t>
            </a:r>
            <a:r>
              <a:rPr lang="ru-RU" sz="3200" dirty="0" smtClean="0">
                <a:latin typeface="Arial Narrow" pitchFamily="34" charset="0"/>
              </a:rPr>
              <a:t> площадок является Департамент образования      и науки Курганской области.</a:t>
            </a:r>
          </a:p>
          <a:p>
            <a:pPr algn="just"/>
            <a:endParaRPr lang="ru-RU" sz="3200" dirty="0" smtClean="0">
              <a:latin typeface="Arial Narrow" pitchFamily="34" charset="0"/>
            </a:endParaRPr>
          </a:p>
          <a:p>
            <a:pPr algn="just"/>
            <a:r>
              <a:rPr lang="ru-RU" sz="3200" dirty="0" smtClean="0">
                <a:latin typeface="Arial Narrow" pitchFamily="34" charset="0"/>
              </a:rPr>
              <a:t>Координатором деятельности </a:t>
            </a:r>
            <a:r>
              <a:rPr lang="ru-RU" sz="3200" dirty="0" err="1" smtClean="0">
                <a:latin typeface="Arial Narrow" pitchFamily="34" charset="0"/>
              </a:rPr>
              <a:t>стажировочных</a:t>
            </a:r>
            <a:r>
              <a:rPr lang="ru-RU" sz="3200" dirty="0" smtClean="0">
                <a:latin typeface="Arial Narrow" pitchFamily="34" charset="0"/>
              </a:rPr>
              <a:t> площадок выступает                  ГАОУ ДПО «Институт развития образования и социальных технологий».</a:t>
            </a:r>
            <a:endParaRPr lang="ru-RU" sz="32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7239000" cy="5669942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    </a:t>
            </a:r>
            <a:r>
              <a:rPr lang="ru-RU" sz="3200" dirty="0" smtClean="0">
                <a:latin typeface="Arial Narrow" pitchFamily="34" charset="0"/>
              </a:rPr>
              <a:t>Деятельность </a:t>
            </a:r>
            <a:r>
              <a:rPr lang="ru-RU" sz="3200" dirty="0" err="1" smtClean="0">
                <a:latin typeface="Arial Narrow" pitchFamily="34" charset="0"/>
              </a:rPr>
              <a:t>стажировочной</a:t>
            </a:r>
            <a:r>
              <a:rPr lang="ru-RU" sz="3200" dirty="0" smtClean="0">
                <a:latin typeface="Arial Narrow" pitchFamily="34" charset="0"/>
              </a:rPr>
              <a:t> площадки осуществляется на основании соглашения о взаимодействии между координатором и образовательной организацией (далее - ОО), на базе которой действует </a:t>
            </a:r>
            <a:r>
              <a:rPr lang="ru-RU" sz="3200" dirty="0" err="1" smtClean="0">
                <a:latin typeface="Arial Narrow" pitchFamily="34" charset="0"/>
              </a:rPr>
              <a:t>стажировочная</a:t>
            </a:r>
            <a:r>
              <a:rPr lang="ru-RU" sz="3200" dirty="0" smtClean="0">
                <a:latin typeface="Arial Narrow" pitchFamily="34" charset="0"/>
              </a:rPr>
              <a:t> площадка и плана   работы, согласованного с координатором.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469</TotalTime>
  <Words>1743</Words>
  <Application>Microsoft Office PowerPoint</Application>
  <PresentationFormat>Экран (4:3)</PresentationFormat>
  <Paragraphs>214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Изящная</vt:lpstr>
      <vt:lpstr>О подготовке  к конкурсному отбору на статус региональной  стажировочной площадки</vt:lpstr>
      <vt:lpstr>Слайд 2</vt:lpstr>
      <vt:lpstr>Слайд 3</vt:lpstr>
      <vt:lpstr>       Организация деятельности стажировочной площадки  </vt:lpstr>
      <vt:lpstr>Слайд 5</vt:lpstr>
      <vt:lpstr>Слайд 6</vt:lpstr>
      <vt:lpstr>Слайд 7</vt:lpstr>
      <vt:lpstr>Слайд 8</vt:lpstr>
      <vt:lpstr>Слайд 9</vt:lpstr>
      <vt:lpstr>Стажировочная площадка создаётся на базе OO, эффективная деятельность которой подтверждается высокими достижениями (результатами) в образовательном процессе:</vt:lpstr>
      <vt:lpstr>Слайд 11</vt:lpstr>
      <vt:lpstr>Слайд 12</vt:lpstr>
      <vt:lpstr>          Документы, которые нужны для участия в конкурсном отборе на статус стажировочной  региональной площадки : 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Обязанности стажировочной площадки:</vt:lpstr>
      <vt:lpstr>Отчет о проведении стажировки </vt:lpstr>
      <vt:lpstr>Оценка эффективности деятельности стажировочной  площадки </vt:lpstr>
      <vt:lpstr>Слайд 27</vt:lpstr>
      <vt:lpstr>Документы стажировочиой площадки:</vt:lpstr>
      <vt:lpstr>План  стажировочной площадки составляется согласно требованиям </vt:lpstr>
      <vt:lpstr>Слайд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подготовке к конкурсному отбору на статус региональной  стажировочной площадки</dc:title>
  <dc:creator>user</dc:creator>
  <cp:lastModifiedBy>user</cp:lastModifiedBy>
  <cp:revision>45</cp:revision>
  <dcterms:created xsi:type="dcterms:W3CDTF">2025-01-16T06:35:02Z</dcterms:created>
  <dcterms:modified xsi:type="dcterms:W3CDTF">2025-01-22T10:12:15Z</dcterms:modified>
</cp:coreProperties>
</file>